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Ex1.xml" ContentType="application/vnd.ms-office.chartex+xml"/>
  <Override PartName="/ppt/charts/style5.xml" ContentType="application/vnd.ms-office.chartstyle+xml"/>
  <Override PartName="/ppt/charts/colors5.xml" ContentType="application/vnd.ms-office.chartcolorstyle+xml"/>
  <Override PartName="/ppt/charts/chartEx2.xml" ContentType="application/vnd.ms-office.chartex+xml"/>
  <Override PartName="/ppt/charts/style6.xml" ContentType="application/vnd.ms-office.chartstyle+xml"/>
  <Override PartName="/ppt/charts/colors6.xml" ContentType="application/vnd.ms-office.chartcolorstyle+xml"/>
  <Override PartName="/ppt/charts/chart5.xml" ContentType="application/vnd.openxmlformats-officedocument.drawingml.chart+xml"/>
  <Override PartName="/ppt/charts/style7.xml" ContentType="application/vnd.ms-office.chartstyle+xml"/>
  <Override PartName="/ppt/charts/colors7.xml" ContentType="application/vnd.ms-office.chartcolorstyle+xml"/>
  <Override PartName="/ppt/charts/chart6.xml" ContentType="application/vnd.openxmlformats-officedocument.drawingml.chart+xml"/>
  <Override PartName="/ppt/charts/style8.xml" ContentType="application/vnd.ms-office.chartstyle+xml"/>
  <Override PartName="/ppt/charts/colors8.xml" ContentType="application/vnd.ms-office.chartcolorstyle+xml"/>
  <Override PartName="/ppt/charts/chart7.xml" ContentType="application/vnd.openxmlformats-officedocument.drawingml.chart+xml"/>
  <Override PartName="/ppt/charts/style9.xml" ContentType="application/vnd.ms-office.chartstyle+xml"/>
  <Override PartName="/ppt/charts/colors9.xml" ContentType="application/vnd.ms-office.chartcolorstyle+xml"/>
  <Override PartName="/ppt/charts/chart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9.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0.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1.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2.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3.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Ex3.xml" ContentType="application/vnd.ms-office.chartex+xml"/>
  <Override PartName="/ppt/charts/style16.xml" ContentType="application/vnd.ms-office.chartstyle+xml"/>
  <Override PartName="/ppt/charts/colors16.xml" ContentType="application/vnd.ms-office.chartcolorstyle+xml"/>
  <Override PartName="/ppt/charts/chart14.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5.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6.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17.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18.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19.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0.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1.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2.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3.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4.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5.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6.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27.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28.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29.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0.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1.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2.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3.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4.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5.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6.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37.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38.xml" ContentType="application/vnd.openxmlformats-officedocument.drawingml.chart+xml"/>
  <Override PartName="/ppt/charts/style41.xml" ContentType="application/vnd.ms-office.chartstyle+xml"/>
  <Override PartName="/ppt/charts/colors41.xml" ContentType="application/vnd.ms-office.chartcolorstyle+xml"/>
  <Override PartName="/ppt/drawings/drawing1.xml" ContentType="application/vnd.openxmlformats-officedocument.drawingml.chartshapes+xml"/>
  <Override PartName="/ppt/charts/chart39.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0.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1.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2.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3.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4.xml" ContentType="application/vnd.openxmlformats-officedocument.drawingml.chart+xml"/>
  <Override PartName="/ppt/charts/style47.xml" ContentType="application/vnd.ms-office.chartstyle+xml"/>
  <Override PartName="/ppt/charts/colors47.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75" r:id="rId5"/>
  </p:sldMasterIdLst>
  <p:notesMasterIdLst>
    <p:notesMasterId r:id="rId51"/>
  </p:notesMasterIdLst>
  <p:handoutMasterIdLst>
    <p:handoutMasterId r:id="rId52"/>
  </p:handoutMasterIdLst>
  <p:sldIdLst>
    <p:sldId id="259" r:id="rId6"/>
    <p:sldId id="307" r:id="rId7"/>
    <p:sldId id="321" r:id="rId8"/>
    <p:sldId id="268" r:id="rId9"/>
    <p:sldId id="324" r:id="rId10"/>
    <p:sldId id="309" r:id="rId11"/>
    <p:sldId id="358" r:id="rId12"/>
    <p:sldId id="311" r:id="rId13"/>
    <p:sldId id="312" r:id="rId14"/>
    <p:sldId id="313" r:id="rId15"/>
    <p:sldId id="314" r:id="rId16"/>
    <p:sldId id="315" r:id="rId17"/>
    <p:sldId id="316" r:id="rId18"/>
    <p:sldId id="322" r:id="rId19"/>
    <p:sldId id="338" r:id="rId20"/>
    <p:sldId id="339" r:id="rId21"/>
    <p:sldId id="340" r:id="rId22"/>
    <p:sldId id="343" r:id="rId23"/>
    <p:sldId id="342" r:id="rId24"/>
    <p:sldId id="325" r:id="rId25"/>
    <p:sldId id="326" r:id="rId26"/>
    <p:sldId id="327" r:id="rId27"/>
    <p:sldId id="328" r:id="rId28"/>
    <p:sldId id="329" r:id="rId29"/>
    <p:sldId id="330" r:id="rId30"/>
    <p:sldId id="331" r:id="rId31"/>
    <p:sldId id="332" r:id="rId32"/>
    <p:sldId id="334" r:id="rId33"/>
    <p:sldId id="344" r:id="rId34"/>
    <p:sldId id="345" r:id="rId35"/>
    <p:sldId id="346" r:id="rId36"/>
    <p:sldId id="347" r:id="rId37"/>
    <p:sldId id="348" r:id="rId38"/>
    <p:sldId id="349" r:id="rId39"/>
    <p:sldId id="350" r:id="rId40"/>
    <p:sldId id="351" r:id="rId41"/>
    <p:sldId id="352" r:id="rId42"/>
    <p:sldId id="353" r:id="rId43"/>
    <p:sldId id="354" r:id="rId44"/>
    <p:sldId id="355" r:id="rId45"/>
    <p:sldId id="357" r:id="rId46"/>
    <p:sldId id="359" r:id="rId47"/>
    <p:sldId id="335" r:id="rId48"/>
    <p:sldId id="356" r:id="rId49"/>
    <p:sldId id="336" r:id="rId5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B7755078-7B47-409F-83D8-E85998059676}">
          <p14:sldIdLst>
            <p14:sldId id="259"/>
            <p14:sldId id="307"/>
            <p14:sldId id="321"/>
            <p14:sldId id="268"/>
            <p14:sldId id="324"/>
            <p14:sldId id="309"/>
            <p14:sldId id="358"/>
            <p14:sldId id="311"/>
            <p14:sldId id="312"/>
            <p14:sldId id="313"/>
            <p14:sldId id="314"/>
            <p14:sldId id="315"/>
            <p14:sldId id="316"/>
            <p14:sldId id="322"/>
            <p14:sldId id="338"/>
            <p14:sldId id="339"/>
            <p14:sldId id="340"/>
            <p14:sldId id="343"/>
            <p14:sldId id="342"/>
            <p14:sldId id="325"/>
            <p14:sldId id="326"/>
            <p14:sldId id="327"/>
            <p14:sldId id="328"/>
            <p14:sldId id="329"/>
            <p14:sldId id="330"/>
            <p14:sldId id="331"/>
            <p14:sldId id="332"/>
            <p14:sldId id="334"/>
            <p14:sldId id="344"/>
            <p14:sldId id="345"/>
            <p14:sldId id="346"/>
            <p14:sldId id="347"/>
            <p14:sldId id="348"/>
            <p14:sldId id="349"/>
            <p14:sldId id="350"/>
            <p14:sldId id="351"/>
            <p14:sldId id="352"/>
            <p14:sldId id="353"/>
            <p14:sldId id="354"/>
            <p14:sldId id="355"/>
            <p14:sldId id="357"/>
            <p14:sldId id="359"/>
            <p14:sldId id="335"/>
            <p14:sldId id="356"/>
            <p14:sldId id="336"/>
          </p14:sldIdLst>
        </p14:section>
      </p14:sectionLst>
    </p:ext>
    <p:ext uri="{EFAFB233-063F-42B5-8137-9DF3F51BA10A}">
      <p15:sldGuideLst xmlns:p15="http://schemas.microsoft.com/office/powerpoint/2012/main">
        <p15:guide id="1" pos="234"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4243DA-DAED-DD85-E9A5-F0EC0ADFF343}" name="Gustav Wiigh" initials="GW" userId="S::gustav.wiigh@prioritygroup.se::ea837026-981d-4676-a57a-c2b3d2d7871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nnea Kvist" initials="LK" lastIdx="19" clrIdx="0">
    <p:extLst>
      <p:ext uri="{19B8F6BF-5375-455C-9EA6-DF929625EA0E}">
        <p15:presenceInfo xmlns:p15="http://schemas.microsoft.com/office/powerpoint/2012/main" userId="S::linnea.kvist@innovationsforetagen.se::aa531848-5ed4-43e6-a83c-ef8b031ba5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D4CF"/>
    <a:srgbClr val="FEDDC1"/>
    <a:srgbClr val="000000"/>
    <a:srgbClr val="293B36"/>
    <a:srgbClr val="3E524A"/>
    <a:srgbClr val="293B35"/>
    <a:srgbClr val="7C7C7C"/>
    <a:srgbClr val="88AAA0"/>
    <a:srgbClr val="404040"/>
    <a:srgbClr val="EA9C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Ljust forma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Format med tema 1 - dekorfär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Format med tema 1 - dekorfärg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8034E78-7F5D-4C2E-B375-FC64B27BC917}" styleName="Mörkt forma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883" autoAdjust="0"/>
    <p:restoredTop sz="94660"/>
  </p:normalViewPr>
  <p:slideViewPr>
    <p:cSldViewPr snapToGrid="0">
      <p:cViewPr varScale="1">
        <p:scale>
          <a:sx n="162" d="100"/>
          <a:sy n="162" d="100"/>
        </p:scale>
        <p:origin x="2928" y="114"/>
      </p:cViewPr>
      <p:guideLst>
        <p:guide pos="234"/>
        <p:guide orient="horz" pos="216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2" d="100"/>
          <a:sy n="92" d="100"/>
        </p:scale>
        <p:origin x="354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ommentAuthors" Target="commentAuthors.xml"/><Relationship Id="rId58"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12.xml"/><Relationship Id="rId1" Type="http://schemas.microsoft.com/office/2011/relationships/chartStyle" Target="style12.xml"/></Relationships>
</file>

<file path=ppt/charts/_rels/chart11.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13.xml"/><Relationship Id="rId1" Type="http://schemas.microsoft.com/office/2011/relationships/chartStyle" Target="style13.xml"/></Relationships>
</file>

<file path=ppt/charts/_rels/chart12.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14.xml"/><Relationship Id="rId1" Type="http://schemas.microsoft.com/office/2011/relationships/chartStyle" Target="style14.xml"/></Relationships>
</file>

<file path=ppt/charts/_rels/chart13.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15.xml"/><Relationship Id="rId1" Type="http://schemas.microsoft.com/office/2011/relationships/chartStyle" Target="style15.xml"/></Relationships>
</file>

<file path=ppt/charts/_rels/chart14.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17.xml"/><Relationship Id="rId1" Type="http://schemas.microsoft.com/office/2011/relationships/chartStyle" Target="style17.xml"/></Relationships>
</file>

<file path=ppt/charts/_rels/chart15.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18.xml"/><Relationship Id="rId1" Type="http://schemas.microsoft.com/office/2011/relationships/chartStyle" Target="style18.xml"/></Relationships>
</file>

<file path=ppt/charts/_rels/chart16.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19.xml"/><Relationship Id="rId1" Type="http://schemas.microsoft.com/office/2011/relationships/chartStyle" Target="style19.xml"/></Relationships>
</file>

<file path=ppt/charts/_rels/chart17.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20.xml"/><Relationship Id="rId1" Type="http://schemas.microsoft.com/office/2011/relationships/chartStyle" Target="style20.xml"/></Relationships>
</file>

<file path=ppt/charts/_rels/chart18.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21.xml"/><Relationship Id="rId1" Type="http://schemas.microsoft.com/office/2011/relationships/chartStyle" Target="style21.xml"/></Relationships>
</file>

<file path=ppt/charts/_rels/chart19.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22.xml"/><Relationship Id="rId1" Type="http://schemas.microsoft.com/office/2011/relationships/chartStyle" Target="style22.xml"/></Relationships>
</file>

<file path=ppt/charts/_rels/chart2.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23.xml"/><Relationship Id="rId1" Type="http://schemas.microsoft.com/office/2011/relationships/chartStyle" Target="style23.xml"/></Relationships>
</file>

<file path=ppt/charts/_rels/chart21.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24.xml"/><Relationship Id="rId1" Type="http://schemas.microsoft.com/office/2011/relationships/chartStyle" Target="style24.xml"/></Relationships>
</file>

<file path=ppt/charts/_rels/chart22.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25.xml"/><Relationship Id="rId1" Type="http://schemas.microsoft.com/office/2011/relationships/chartStyle" Target="style25.xml"/></Relationships>
</file>

<file path=ppt/charts/_rels/chart23.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26.xml"/><Relationship Id="rId1" Type="http://schemas.microsoft.com/office/2011/relationships/chartStyle" Target="style26.xml"/></Relationships>
</file>

<file path=ppt/charts/_rels/chart24.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27.xml"/><Relationship Id="rId1" Type="http://schemas.microsoft.com/office/2011/relationships/chartStyle" Target="style27.xml"/></Relationships>
</file>

<file path=ppt/charts/_rels/chart25.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28.xml"/><Relationship Id="rId1" Type="http://schemas.microsoft.com/office/2011/relationships/chartStyle" Target="style28.xml"/></Relationships>
</file>

<file path=ppt/charts/_rels/chart26.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29.xml"/><Relationship Id="rId1" Type="http://schemas.microsoft.com/office/2011/relationships/chartStyle" Target="style29.xml"/></Relationships>
</file>

<file path=ppt/charts/_rels/chart27.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30.xml"/><Relationship Id="rId1" Type="http://schemas.microsoft.com/office/2011/relationships/chartStyle" Target="style30.xml"/></Relationships>
</file>

<file path=ppt/charts/_rels/chart28.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31.xml"/><Relationship Id="rId1" Type="http://schemas.microsoft.com/office/2011/relationships/chartStyle" Target="style31.xml"/></Relationships>
</file>

<file path=ppt/charts/_rels/chart29.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32.xml"/><Relationship Id="rId1" Type="http://schemas.microsoft.com/office/2011/relationships/chartStyle" Target="style32.xml"/></Relationships>
</file>

<file path=ppt/charts/_rels/chart3.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33.xml"/><Relationship Id="rId1" Type="http://schemas.microsoft.com/office/2011/relationships/chartStyle" Target="style33.xml"/></Relationships>
</file>

<file path=ppt/charts/_rels/chart31.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34.xml"/><Relationship Id="rId1" Type="http://schemas.microsoft.com/office/2011/relationships/chartStyle" Target="style34.xml"/></Relationships>
</file>

<file path=ppt/charts/_rels/chart32.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35.xml"/><Relationship Id="rId1" Type="http://schemas.microsoft.com/office/2011/relationships/chartStyle" Target="style35.xml"/></Relationships>
</file>

<file path=ppt/charts/_rels/chart33.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36.xml"/><Relationship Id="rId1" Type="http://schemas.microsoft.com/office/2011/relationships/chartStyle" Target="style36.xml"/></Relationships>
</file>

<file path=ppt/charts/_rels/chart34.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37.xml"/><Relationship Id="rId1" Type="http://schemas.microsoft.com/office/2011/relationships/chartStyle" Target="style37.xml"/></Relationships>
</file>

<file path=ppt/charts/_rels/chart35.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38.xml"/><Relationship Id="rId1" Type="http://schemas.microsoft.com/office/2011/relationships/chartStyle" Target="style38.xml"/></Relationships>
</file>

<file path=ppt/charts/_rels/chart36.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1%20Enk&#228;tsvar.xlsx" TargetMode="External"/><Relationship Id="rId2" Type="http://schemas.microsoft.com/office/2011/relationships/chartColorStyle" Target="colors39.xml"/><Relationship Id="rId1" Type="http://schemas.microsoft.com/office/2011/relationships/chartStyle" Target="style39.xml"/></Relationships>
</file>

<file path=ppt/charts/_rels/chart37.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40.xml"/><Relationship Id="rId1" Type="http://schemas.microsoft.com/office/2011/relationships/chartStyle" Target="style40.xml"/></Relationships>
</file>

<file path=ppt/charts/_rels/chart38.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2/INSIKT%202022_Enka&#776;tsvar%20Tabeller.xlsx" TargetMode="External"/><Relationship Id="rId2" Type="http://schemas.microsoft.com/office/2011/relationships/chartColorStyle" Target="colors41.xml"/><Relationship Id="rId1" Type="http://schemas.microsoft.com/office/2011/relationships/chartStyle" Target="style41.xml"/><Relationship Id="rId4" Type="http://schemas.openxmlformats.org/officeDocument/2006/relationships/chartUserShapes" Target="../drawings/drawing1.xml"/></Relationships>
</file>

<file path=ppt/charts/_rels/chart39.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42.xml"/><Relationship Id="rId1" Type="http://schemas.microsoft.com/office/2011/relationships/chartStyle" Target="style42.xml"/></Relationships>
</file>

<file path=ppt/charts/_rels/chart4.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43.xml"/><Relationship Id="rId1" Type="http://schemas.microsoft.com/office/2011/relationships/chartStyle" Target="style43.xml"/></Relationships>
</file>

<file path=ppt/charts/_rels/chart41.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44.xml"/><Relationship Id="rId1" Type="http://schemas.microsoft.com/office/2011/relationships/chartStyle" Target="style44.xml"/></Relationships>
</file>

<file path=ppt/charts/_rels/chart42.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45.xml"/><Relationship Id="rId1" Type="http://schemas.microsoft.com/office/2011/relationships/chartStyle" Target="style45.xml"/></Relationships>
</file>

<file path=ppt/charts/_rels/chart43.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2/INSIKT%202022_Enka&#776;tsvar%20Tabeller.xlsx" TargetMode="External"/><Relationship Id="rId2" Type="http://schemas.microsoft.com/office/2011/relationships/chartColorStyle" Target="colors46.xml"/><Relationship Id="rId1" Type="http://schemas.microsoft.com/office/2011/relationships/chartStyle" Target="style46.xml"/></Relationships>
</file>

<file path=ppt/charts/_rels/chart44.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2/INSIKT%202022_Enka&#776;tsvar%20Tabeller.xlsx" TargetMode="External"/><Relationship Id="rId2" Type="http://schemas.microsoft.com/office/2011/relationships/chartColorStyle" Target="colors47.xml"/><Relationship Id="rId1" Type="http://schemas.microsoft.com/office/2011/relationships/chartStyle" Target="style47.xml"/></Relationships>
</file>

<file path=ppt/charts/_rels/chart5.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7.xml"/><Relationship Id="rId1" Type="http://schemas.microsoft.com/office/2011/relationships/chartStyle" Target="style7.xml"/></Relationships>
</file>

<file path=ppt/charts/_rels/chart6.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8.xml"/><Relationship Id="rId1" Type="http://schemas.microsoft.com/office/2011/relationships/chartStyle" Target="style8.xml"/></Relationships>
</file>

<file path=ppt/charts/_rels/chart7.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9.xml"/><Relationship Id="rId1" Type="http://schemas.microsoft.com/office/2011/relationships/chartStyle" Target="style9.xml"/></Relationships>
</file>

<file path=ppt/charts/_rels/chart8.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10.xml"/><Relationship Id="rId1" Type="http://schemas.microsoft.com/office/2011/relationships/chartStyle" Target="style10.xml"/></Relationships>
</file>

<file path=ppt/charts/_rels/chart9.xml.rels><?xml version="1.0" encoding="UTF-8" standalone="yes"?>
<Relationships xmlns="http://schemas.openxmlformats.org/package/2006/relationships"><Relationship Id="rId3" Type="http://schemas.openxmlformats.org/officeDocument/2006/relationships/oleObject" Target="file:///\\Users\andregronros\Desktop\INSIKT%202022_Enka&#776;tsvar%20Tabeller.xlsx" TargetMode="External"/><Relationship Id="rId2" Type="http://schemas.microsoft.com/office/2011/relationships/chartColorStyle" Target="colors11.xml"/><Relationship Id="rId1" Type="http://schemas.microsoft.com/office/2011/relationships/chartStyle" Target="style11.xml"/></Relationships>
</file>

<file path=ppt/charts/_rels/chartEx1.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file:///\\Users\andregronros\Desktop\INSIKT%202022_Enka&#776;tsvar%20Tabeller.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oleObject" Target="file:///\\Users\andregronros\Desktop\INSIKT%202022_Enka&#776;tsvar%20Tabeller.xlsx" TargetMode="External"/></Relationships>
</file>

<file path=ppt/charts/_rels/chartEx3.xml.rels><?xml version="1.0" encoding="UTF-8" standalone="yes"?>
<Relationships xmlns="http://schemas.openxmlformats.org/package/2006/relationships"><Relationship Id="rId3" Type="http://schemas.microsoft.com/office/2011/relationships/chartColorStyle" Target="colors16.xml"/><Relationship Id="rId2" Type="http://schemas.microsoft.com/office/2011/relationships/chartStyle" Target="style16.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Försäljning</c:v>
                </c:pt>
              </c:strCache>
            </c:strRef>
          </c:tx>
          <c:spPr>
            <a:ln>
              <a:noFill/>
            </a:ln>
            <a:effectLst>
              <a:outerShdw blurRad="50800" dist="38100" dir="2700000" algn="tl" rotWithShape="0">
                <a:prstClr val="black">
                  <a:alpha val="40000"/>
                </a:prstClr>
              </a:outerShdw>
            </a:effectLst>
          </c:spPr>
          <c:dPt>
            <c:idx val="0"/>
            <c:bubble3D val="0"/>
            <c:spPr>
              <a:solidFill>
                <a:srgbClr val="2EA5B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CAB4-864D-B113-F51500550CDA}"/>
              </c:ext>
            </c:extLst>
          </c:dPt>
          <c:dPt>
            <c:idx val="1"/>
            <c:bubble3D val="0"/>
            <c:spPr>
              <a:solidFill>
                <a:srgbClr val="1D666E"/>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CAB4-864D-B113-F51500550CDA}"/>
              </c:ext>
            </c:extLst>
          </c:dPt>
          <c:dPt>
            <c:idx val="2"/>
            <c:bubble3D val="0"/>
            <c:spPr>
              <a:solidFill>
                <a:srgbClr val="193C29"/>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CAB4-864D-B113-F51500550CDA}"/>
              </c:ext>
            </c:extLst>
          </c:dPt>
          <c:dPt>
            <c:idx val="3"/>
            <c:bubble3D val="0"/>
            <c:spPr>
              <a:solidFill>
                <a:srgbClr val="B1C2C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CAB4-864D-B113-F51500550CDA}"/>
              </c:ext>
            </c:extLst>
          </c:dPt>
          <c:cat>
            <c:strRef>
              <c:f>Sheet1!$A$2:$A$5</c:f>
              <c:strCache>
                <c:ptCount val="4"/>
                <c:pt idx="0">
                  <c:v>Teknikkonsultföretag</c:v>
                </c:pt>
                <c:pt idx="1">
                  <c:v>Industri- och Techkonsultföretag</c:v>
                </c:pt>
                <c:pt idx="2">
                  <c:v>Arkitektföretag</c:v>
                </c:pt>
                <c:pt idx="3">
                  <c:v>Annan</c:v>
                </c:pt>
              </c:strCache>
            </c:strRef>
          </c:cat>
          <c:val>
            <c:numRef>
              <c:f>Sheet1!$B$2:$B$5</c:f>
              <c:numCache>
                <c:formatCode>0%</c:formatCode>
                <c:ptCount val="4"/>
                <c:pt idx="0">
                  <c:v>0.47</c:v>
                </c:pt>
                <c:pt idx="1">
                  <c:v>0.21</c:v>
                </c:pt>
                <c:pt idx="2">
                  <c:v>0.21</c:v>
                </c:pt>
                <c:pt idx="3">
                  <c:v>0.11</c:v>
                </c:pt>
              </c:numCache>
            </c:numRef>
          </c:val>
          <c:extLst>
            <c:ext xmlns:c16="http://schemas.microsoft.com/office/drawing/2014/chart" uri="{C3380CC4-5D6E-409C-BE32-E72D297353CC}">
              <c16:uniqueId val="{00000008-CAB4-864D-B113-F51500550CDA}"/>
            </c:ext>
          </c:extLst>
        </c:ser>
        <c:dLbls>
          <c:showLegendKey val="0"/>
          <c:showVal val="0"/>
          <c:showCatName val="0"/>
          <c:showSerName val="0"/>
          <c:showPercent val="0"/>
          <c:showBubbleSize val="0"/>
          <c:showLeaderLines val="1"/>
        </c:dLbls>
        <c:firstSliceAng val="0"/>
        <c:holeSize val="5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'Affärsmodeller(Q1-13) (2022)'!$R$105</c:f>
              <c:strCache>
                <c:ptCount val="1"/>
                <c:pt idx="0">
                  <c:v>Mycket hög utsträckning</c:v>
                </c:pt>
              </c:strCache>
            </c:strRef>
          </c:tx>
          <c:spPr>
            <a:solidFill>
              <a:schemeClr val="accent1"/>
            </a:solidFill>
            <a:ln>
              <a:noFill/>
            </a:ln>
            <a:effectLst/>
          </c:spPr>
          <c:invertIfNegative val="0"/>
          <c:dLbls>
            <c:dLbl>
              <c:idx val="0"/>
              <c:layout>
                <c:manualLayout>
                  <c:x val="6.2125443499844004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D32-6047-A8DC-17C07FE82A41}"/>
                </c:ext>
              </c:extLst>
            </c:dLbl>
            <c:dLbl>
              <c:idx val="1"/>
              <c:layout>
                <c:manualLayout>
                  <c:x val="8.2833924666458926E-3"/>
                  <c:y val="3.3262307219982931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D32-6047-A8DC-17C07FE82A41}"/>
                </c:ext>
              </c:extLst>
            </c:dLbl>
            <c:dLbl>
              <c:idx val="3"/>
              <c:delete val="1"/>
              <c:extLst>
                <c:ext xmlns:c15="http://schemas.microsoft.com/office/drawing/2012/chart" uri="{CE6537A1-D6FC-4f65-9D91-7224C49458BB}"/>
                <c:ext xmlns:c16="http://schemas.microsoft.com/office/drawing/2014/chart" uri="{C3380CC4-5D6E-409C-BE32-E72D297353CC}">
                  <c16:uniqueId val="{00000006-3D32-6047-A8DC-17C07FE82A41}"/>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(2022)'!$S$104:$W$104</c:f>
              <c:strCache>
                <c:ptCount val="5"/>
                <c:pt idx="0">
                  <c:v>Totalt</c:v>
                </c:pt>
                <c:pt idx="1">
                  <c:v>Teknikkonsultföretag</c:v>
                </c:pt>
                <c:pt idx="2">
                  <c:v>Industri- och 
techkonsultföretag</c:v>
                </c:pt>
                <c:pt idx="3">
                  <c:v>Arkitektföretag</c:v>
                </c:pt>
                <c:pt idx="4">
                  <c:v>Annan</c:v>
                </c:pt>
              </c:strCache>
            </c:strRef>
          </c:cat>
          <c:val>
            <c:numRef>
              <c:f>'Affärsmodeller(Q1-13) (2022)'!$S$105:$W$105</c:f>
              <c:numCache>
                <c:formatCode>0%</c:formatCode>
                <c:ptCount val="5"/>
                <c:pt idx="0">
                  <c:v>3.2800000000000003E-2</c:v>
                </c:pt>
                <c:pt idx="1">
                  <c:v>1.7500000000000002E-2</c:v>
                </c:pt>
                <c:pt idx="2">
                  <c:v>7.690000000000001E-2</c:v>
                </c:pt>
                <c:pt idx="3">
                  <c:v>0</c:v>
                </c:pt>
                <c:pt idx="4">
                  <c:v>7.6923076923076927E-2</c:v>
                </c:pt>
              </c:numCache>
            </c:numRef>
          </c:val>
          <c:extLst>
            <c:ext xmlns:c16="http://schemas.microsoft.com/office/drawing/2014/chart" uri="{C3380CC4-5D6E-409C-BE32-E72D297353CC}">
              <c16:uniqueId val="{00000000-3D32-6047-A8DC-17C07FE82A41}"/>
            </c:ext>
          </c:extLst>
        </c:ser>
        <c:ser>
          <c:idx val="1"/>
          <c:order val="1"/>
          <c:tx>
            <c:strRef>
              <c:f>'Affärsmodeller(Q1-13) (2022)'!$R$106</c:f>
              <c:strCache>
                <c:ptCount val="1"/>
                <c:pt idx="0">
                  <c:v>Ganska hög utsträckning</c:v>
                </c:pt>
              </c:strCache>
            </c:strRef>
          </c:tx>
          <c:spPr>
            <a:solidFill>
              <a:schemeClr val="accent2"/>
            </a:solidFill>
            <a:ln>
              <a:noFill/>
            </a:ln>
            <a:effectLst/>
          </c:spPr>
          <c:invertIfNegative val="0"/>
          <c:dLbls>
            <c:dLbl>
              <c:idx val="0"/>
              <c:layout>
                <c:manualLayout>
                  <c:x val="6.2125443499844194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D32-6047-A8DC-17C07FE82A41}"/>
                </c:ext>
              </c:extLst>
            </c:dLbl>
            <c:dLbl>
              <c:idx val="1"/>
              <c:layout>
                <c:manualLayout>
                  <c:x val="8.2833924666458544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D32-6047-A8DC-17C07FE82A41}"/>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(2022)'!$S$104:$W$104</c:f>
              <c:strCache>
                <c:ptCount val="5"/>
                <c:pt idx="0">
                  <c:v>Totalt</c:v>
                </c:pt>
                <c:pt idx="1">
                  <c:v>Teknikkonsultföretag</c:v>
                </c:pt>
                <c:pt idx="2">
                  <c:v>Industri- och 
techkonsultföretag</c:v>
                </c:pt>
                <c:pt idx="3">
                  <c:v>Arkitektföretag</c:v>
                </c:pt>
                <c:pt idx="4">
                  <c:v>Annan</c:v>
                </c:pt>
              </c:strCache>
            </c:strRef>
          </c:cat>
          <c:val>
            <c:numRef>
              <c:f>'Affärsmodeller(Q1-13) (2022)'!$S$106:$W$106</c:f>
              <c:numCache>
                <c:formatCode>0%</c:formatCode>
                <c:ptCount val="5"/>
                <c:pt idx="0">
                  <c:v>9.0200000000000002E-2</c:v>
                </c:pt>
                <c:pt idx="1">
                  <c:v>0.1053</c:v>
                </c:pt>
                <c:pt idx="2">
                  <c:v>7.690000000000001E-2</c:v>
                </c:pt>
                <c:pt idx="3">
                  <c:v>7.690000000000001E-2</c:v>
                </c:pt>
                <c:pt idx="4">
                  <c:v>7.6923076923076927E-2</c:v>
                </c:pt>
              </c:numCache>
            </c:numRef>
          </c:val>
          <c:extLst>
            <c:ext xmlns:c16="http://schemas.microsoft.com/office/drawing/2014/chart" uri="{C3380CC4-5D6E-409C-BE32-E72D297353CC}">
              <c16:uniqueId val="{00000001-3D32-6047-A8DC-17C07FE82A41}"/>
            </c:ext>
          </c:extLst>
        </c:ser>
        <c:ser>
          <c:idx val="2"/>
          <c:order val="2"/>
          <c:tx>
            <c:strRef>
              <c:f>'Affärsmodeller(Q1-13) (2022)'!$R$107</c:f>
              <c:strCache>
                <c:ptCount val="1"/>
                <c:pt idx="0">
                  <c:v>Ganska låg utsträckning</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(2022)'!$S$104:$W$104</c:f>
              <c:strCache>
                <c:ptCount val="5"/>
                <c:pt idx="0">
                  <c:v>Totalt</c:v>
                </c:pt>
                <c:pt idx="1">
                  <c:v>Teknikkonsultföretag</c:v>
                </c:pt>
                <c:pt idx="2">
                  <c:v>Industri- och 
techkonsultföretag</c:v>
                </c:pt>
                <c:pt idx="3">
                  <c:v>Arkitektföretag</c:v>
                </c:pt>
                <c:pt idx="4">
                  <c:v>Annan</c:v>
                </c:pt>
              </c:strCache>
            </c:strRef>
          </c:cat>
          <c:val>
            <c:numRef>
              <c:f>'Affärsmodeller(Q1-13) (2022)'!$S$107:$W$107</c:f>
              <c:numCache>
                <c:formatCode>0%</c:formatCode>
                <c:ptCount val="5"/>
                <c:pt idx="0">
                  <c:v>0.15570000000000001</c:v>
                </c:pt>
                <c:pt idx="1">
                  <c:v>0.1404</c:v>
                </c:pt>
                <c:pt idx="2">
                  <c:v>0.23080000000000001</c:v>
                </c:pt>
                <c:pt idx="3">
                  <c:v>7.690000000000001E-2</c:v>
                </c:pt>
                <c:pt idx="4">
                  <c:v>0.23076923076923078</c:v>
                </c:pt>
              </c:numCache>
            </c:numRef>
          </c:val>
          <c:extLst>
            <c:ext xmlns:c16="http://schemas.microsoft.com/office/drawing/2014/chart" uri="{C3380CC4-5D6E-409C-BE32-E72D297353CC}">
              <c16:uniqueId val="{00000002-3D32-6047-A8DC-17C07FE82A41}"/>
            </c:ext>
          </c:extLst>
        </c:ser>
        <c:ser>
          <c:idx val="3"/>
          <c:order val="3"/>
          <c:tx>
            <c:strRef>
              <c:f>'Affärsmodeller(Q1-13) (2022)'!$R$108</c:f>
              <c:strCache>
                <c:ptCount val="1"/>
                <c:pt idx="0">
                  <c:v>Mycket låg utsträckning</c:v>
                </c:pt>
              </c:strCache>
            </c:strRef>
          </c:tx>
          <c:spPr>
            <a:solidFill>
              <a:schemeClr val="accent4"/>
            </a:solidFill>
            <a:ln>
              <a:noFill/>
            </a:ln>
            <a:effectLst/>
          </c:spPr>
          <c:invertIfNegative val="0"/>
          <c:dLbls>
            <c:dLbl>
              <c:idx val="2"/>
              <c:tx>
                <c:rich>
                  <a:bodyPr/>
                  <a:lstStyle/>
                  <a:p>
                    <a:r>
                      <a:rPr lang="en-US"/>
                      <a:t>30%</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5DAA-3746-A621-19014F2D89F1}"/>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(2022)'!$S$104:$W$104</c:f>
              <c:strCache>
                <c:ptCount val="5"/>
                <c:pt idx="0">
                  <c:v>Totalt</c:v>
                </c:pt>
                <c:pt idx="1">
                  <c:v>Teknikkonsultföretag</c:v>
                </c:pt>
                <c:pt idx="2">
                  <c:v>Industri- och 
techkonsultföretag</c:v>
                </c:pt>
                <c:pt idx="3">
                  <c:v>Arkitektföretag</c:v>
                </c:pt>
                <c:pt idx="4">
                  <c:v>Annan</c:v>
                </c:pt>
              </c:strCache>
            </c:strRef>
          </c:cat>
          <c:val>
            <c:numRef>
              <c:f>'Affärsmodeller(Q1-13) (2022)'!$S$108:$W$108</c:f>
              <c:numCache>
                <c:formatCode>0%</c:formatCode>
                <c:ptCount val="5"/>
                <c:pt idx="0">
                  <c:v>0.19670000000000001</c:v>
                </c:pt>
                <c:pt idx="1">
                  <c:v>0.1754</c:v>
                </c:pt>
                <c:pt idx="2">
                  <c:v>0.30769999999999997</c:v>
                </c:pt>
                <c:pt idx="3">
                  <c:v>0.15379999999999999</c:v>
                </c:pt>
                <c:pt idx="4">
                  <c:v>0.15384615384615385</c:v>
                </c:pt>
              </c:numCache>
            </c:numRef>
          </c:val>
          <c:extLst>
            <c:ext xmlns:c16="http://schemas.microsoft.com/office/drawing/2014/chart" uri="{C3380CC4-5D6E-409C-BE32-E72D297353CC}">
              <c16:uniqueId val="{00000003-3D32-6047-A8DC-17C07FE82A41}"/>
            </c:ext>
          </c:extLst>
        </c:ser>
        <c:ser>
          <c:idx val="4"/>
          <c:order val="4"/>
          <c:tx>
            <c:strRef>
              <c:f>'Affärsmodeller(Q1-13) (2022)'!$R$109</c:f>
              <c:strCache>
                <c:ptCount val="1"/>
                <c:pt idx="0">
                  <c:v>Ingen alls</c:v>
                </c:pt>
              </c:strCache>
            </c:strRef>
          </c:tx>
          <c:spPr>
            <a:solidFill>
              <a:srgbClr val="1D666E"/>
            </a:solidFill>
            <a:ln>
              <a:noFill/>
            </a:ln>
            <a:effectLst/>
          </c:spPr>
          <c:invertIfNegative val="0"/>
          <c:dLbls>
            <c:dLbl>
              <c:idx val="1"/>
              <c:tx>
                <c:rich>
                  <a:bodyPr/>
                  <a:lstStyle/>
                  <a:p>
                    <a:r>
                      <a:rPr lang="en-US"/>
                      <a:t>50%</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5DAA-3746-A621-19014F2D89F1}"/>
                </c:ext>
              </c:extLst>
            </c:dLbl>
            <c:dLbl>
              <c:idx val="2"/>
              <c:tx>
                <c:rich>
                  <a:bodyPr/>
                  <a:lstStyle/>
                  <a:p>
                    <a:r>
                      <a:rPr lang="en-US" dirty="0"/>
                      <a:t>31%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DAA-3746-A621-19014F2D89F1}"/>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(2022)'!$S$104:$W$104</c:f>
              <c:strCache>
                <c:ptCount val="5"/>
                <c:pt idx="0">
                  <c:v>Totalt</c:v>
                </c:pt>
                <c:pt idx="1">
                  <c:v>Teknikkonsultföretag</c:v>
                </c:pt>
                <c:pt idx="2">
                  <c:v>Industri- och 
techkonsultföretag</c:v>
                </c:pt>
                <c:pt idx="3">
                  <c:v>Arkitektföretag</c:v>
                </c:pt>
                <c:pt idx="4">
                  <c:v>Annan</c:v>
                </c:pt>
              </c:strCache>
            </c:strRef>
          </c:cat>
          <c:val>
            <c:numRef>
              <c:f>'Affärsmodeller(Q1-13) (2022)'!$S$109:$W$109</c:f>
              <c:numCache>
                <c:formatCode>0%</c:formatCode>
                <c:ptCount val="5"/>
                <c:pt idx="0">
                  <c:v>0.48359999999999997</c:v>
                </c:pt>
                <c:pt idx="1">
                  <c:v>0.50880000000000003</c:v>
                </c:pt>
                <c:pt idx="2">
                  <c:v>0.30769999999999997</c:v>
                </c:pt>
                <c:pt idx="3">
                  <c:v>0.61539999999999995</c:v>
                </c:pt>
                <c:pt idx="4">
                  <c:v>0.46153846153846156</c:v>
                </c:pt>
              </c:numCache>
            </c:numRef>
          </c:val>
          <c:extLst>
            <c:ext xmlns:c16="http://schemas.microsoft.com/office/drawing/2014/chart" uri="{C3380CC4-5D6E-409C-BE32-E72D297353CC}">
              <c16:uniqueId val="{00000004-3D32-6047-A8DC-17C07FE82A41}"/>
            </c:ext>
          </c:extLst>
        </c:ser>
        <c:ser>
          <c:idx val="5"/>
          <c:order val="5"/>
          <c:tx>
            <c:strRef>
              <c:f>'Affärsmodeller(Q1-13) (2022)'!$R$110</c:f>
              <c:strCache>
                <c:ptCount val="1"/>
                <c:pt idx="0">
                  <c:v>Vet inte</c:v>
                </c:pt>
              </c:strCache>
            </c:strRef>
          </c:tx>
          <c:spPr>
            <a:solidFill>
              <a:schemeClr val="accent6"/>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7-3D32-6047-A8DC-17C07FE82A41}"/>
                </c:ext>
              </c:extLst>
            </c:dLbl>
            <c:dLbl>
              <c:idx val="3"/>
              <c:tx>
                <c:rich>
                  <a:bodyPr/>
                  <a:lstStyle/>
                  <a:p>
                    <a:r>
                      <a:rPr lang="en-US"/>
                      <a:t>7%</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5DAA-3746-A621-19014F2D89F1}"/>
                </c:ext>
              </c:extLst>
            </c:dLbl>
            <c:dLbl>
              <c:idx val="4"/>
              <c:delete val="1"/>
              <c:extLst>
                <c:ext xmlns:c15="http://schemas.microsoft.com/office/drawing/2012/chart" uri="{CE6537A1-D6FC-4f65-9D91-7224C49458BB}"/>
                <c:ext xmlns:c16="http://schemas.microsoft.com/office/drawing/2014/chart" uri="{C3380CC4-5D6E-409C-BE32-E72D297353CC}">
                  <c16:uniqueId val="{00000008-3D32-6047-A8DC-17C07FE82A41}"/>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(2022)'!$S$104:$W$104</c:f>
              <c:strCache>
                <c:ptCount val="5"/>
                <c:pt idx="0">
                  <c:v>Totalt</c:v>
                </c:pt>
                <c:pt idx="1">
                  <c:v>Teknikkonsultföretag</c:v>
                </c:pt>
                <c:pt idx="2">
                  <c:v>Industri- och 
techkonsultföretag</c:v>
                </c:pt>
                <c:pt idx="3">
                  <c:v>Arkitektföretag</c:v>
                </c:pt>
                <c:pt idx="4">
                  <c:v>Annan</c:v>
                </c:pt>
              </c:strCache>
            </c:strRef>
          </c:cat>
          <c:val>
            <c:numRef>
              <c:f>'Affärsmodeller(Q1-13) (2022)'!$S$110:$W$110</c:f>
              <c:numCache>
                <c:formatCode>0%</c:formatCode>
                <c:ptCount val="5"/>
                <c:pt idx="0">
                  <c:v>4.0999999999999988E-2</c:v>
                </c:pt>
                <c:pt idx="1">
                  <c:v>5.2600000000000001E-2</c:v>
                </c:pt>
                <c:pt idx="2">
                  <c:v>0</c:v>
                </c:pt>
                <c:pt idx="3">
                  <c:v>7.690000000000001E-2</c:v>
                </c:pt>
                <c:pt idx="4">
                  <c:v>0</c:v>
                </c:pt>
              </c:numCache>
            </c:numRef>
          </c:val>
          <c:extLst>
            <c:ext xmlns:c16="http://schemas.microsoft.com/office/drawing/2014/chart" uri="{C3380CC4-5D6E-409C-BE32-E72D297353CC}">
              <c16:uniqueId val="{00000005-3D32-6047-A8DC-17C07FE82A41}"/>
            </c:ext>
          </c:extLst>
        </c:ser>
        <c:dLbls>
          <c:dLblPos val="ctr"/>
          <c:showLegendKey val="0"/>
          <c:showVal val="1"/>
          <c:showCatName val="0"/>
          <c:showSerName val="0"/>
          <c:showPercent val="0"/>
          <c:showBubbleSize val="0"/>
        </c:dLbls>
        <c:gapWidth val="235"/>
        <c:overlap val="100"/>
        <c:axId val="213131823"/>
        <c:axId val="1979310224"/>
      </c:barChart>
      <c:catAx>
        <c:axId val="213131823"/>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1979310224"/>
        <c:crosses val="autoZero"/>
        <c:auto val="1"/>
        <c:lblAlgn val="ctr"/>
        <c:lblOffset val="100"/>
        <c:noMultiLvlLbl val="0"/>
      </c:catAx>
      <c:valAx>
        <c:axId val="1979310224"/>
        <c:scaling>
          <c:orientation val="minMax"/>
          <c:max val="1"/>
        </c:scaling>
        <c:delete val="1"/>
        <c:axPos val="t"/>
        <c:numFmt formatCode="0%" sourceLinked="1"/>
        <c:majorTickMark val="none"/>
        <c:minorTickMark val="none"/>
        <c:tickLblPos val="nextTo"/>
        <c:crossAx val="213131823"/>
        <c:crosses val="autoZero"/>
        <c:crossBetween val="between"/>
      </c:valAx>
      <c:spPr>
        <a:noFill/>
        <a:ln>
          <a:noFill/>
        </a:ln>
        <a:effectLst/>
      </c:spPr>
    </c:plotArea>
    <c:legend>
      <c:legendPos val="b"/>
      <c:layout>
        <c:manualLayout>
          <c:xMode val="edge"/>
          <c:yMode val="edge"/>
          <c:x val="0.20709671639789545"/>
          <c:y val="0.86732963391866735"/>
          <c:w val="0.75797497127931301"/>
          <c:h val="0.1108010567296198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showDLblsOverMax val="0"/>
  </c:chart>
  <c:spPr>
    <a:noFill/>
    <a:ln>
      <a:noFill/>
    </a:ln>
    <a:effectLst/>
  </c:spPr>
  <c:txPr>
    <a:bodyPr/>
    <a:lstStyle/>
    <a:p>
      <a:pPr>
        <a:defRPr sz="900">
          <a:solidFill>
            <a:schemeClr val="bg1"/>
          </a:solidFill>
        </a:defRPr>
      </a:pPr>
      <a:endParaRPr lang="sv-S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'Affärsmodeller(Q1-13) (2022)'!$R$100</c:f>
              <c:strCache>
                <c:ptCount val="1"/>
                <c:pt idx="0">
                  <c:v>Ja</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(2022)'!$S$99:$W$99</c:f>
              <c:strCache>
                <c:ptCount val="5"/>
                <c:pt idx="0">
                  <c:v>Totalt</c:v>
                </c:pt>
                <c:pt idx="1">
                  <c:v>Teknikkonsultföretag</c:v>
                </c:pt>
                <c:pt idx="2">
                  <c:v>Industri- och 
techkonsultföretag</c:v>
                </c:pt>
                <c:pt idx="3">
                  <c:v>Arkitektföretag</c:v>
                </c:pt>
                <c:pt idx="4">
                  <c:v>Annan</c:v>
                </c:pt>
              </c:strCache>
            </c:strRef>
          </c:cat>
          <c:val>
            <c:numRef>
              <c:f>'Affärsmodeller(Q1-13) (2022)'!$S$100:$W$100</c:f>
              <c:numCache>
                <c:formatCode>0%</c:formatCode>
                <c:ptCount val="5"/>
                <c:pt idx="0">
                  <c:v>0.44259999999999999</c:v>
                </c:pt>
                <c:pt idx="1">
                  <c:v>0.43859999999999999</c:v>
                </c:pt>
                <c:pt idx="2">
                  <c:v>0.5</c:v>
                </c:pt>
                <c:pt idx="3">
                  <c:v>0.5</c:v>
                </c:pt>
                <c:pt idx="4">
                  <c:v>0.23076923076923078</c:v>
                </c:pt>
              </c:numCache>
            </c:numRef>
          </c:val>
          <c:extLst>
            <c:ext xmlns:c16="http://schemas.microsoft.com/office/drawing/2014/chart" uri="{C3380CC4-5D6E-409C-BE32-E72D297353CC}">
              <c16:uniqueId val="{00000000-F414-4141-9B3D-77E821CDF928}"/>
            </c:ext>
          </c:extLst>
        </c:ser>
        <c:ser>
          <c:idx val="1"/>
          <c:order val="1"/>
          <c:tx>
            <c:strRef>
              <c:f>'Affärsmodeller(Q1-13) (2022)'!$R$101</c:f>
              <c:strCache>
                <c:ptCount val="1"/>
                <c:pt idx="0">
                  <c:v>Nej</c:v>
                </c:pt>
              </c:strCache>
            </c:strRef>
          </c:tx>
          <c:spPr>
            <a:solidFill>
              <a:srgbClr val="1D666E"/>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(2022)'!$S$99:$W$99</c:f>
              <c:strCache>
                <c:ptCount val="5"/>
                <c:pt idx="0">
                  <c:v>Totalt</c:v>
                </c:pt>
                <c:pt idx="1">
                  <c:v>Teknikkonsultföretag</c:v>
                </c:pt>
                <c:pt idx="2">
                  <c:v>Industri- och 
techkonsultföretag</c:v>
                </c:pt>
                <c:pt idx="3">
                  <c:v>Arkitektföretag</c:v>
                </c:pt>
                <c:pt idx="4">
                  <c:v>Annan</c:v>
                </c:pt>
              </c:strCache>
            </c:strRef>
          </c:cat>
          <c:val>
            <c:numRef>
              <c:f>'Affärsmodeller(Q1-13) (2022)'!$S$101:$W$101</c:f>
              <c:numCache>
                <c:formatCode>0%</c:formatCode>
                <c:ptCount val="5"/>
                <c:pt idx="0">
                  <c:v>0.54920000000000002</c:v>
                </c:pt>
                <c:pt idx="1">
                  <c:v>0.56140000000000001</c:v>
                </c:pt>
                <c:pt idx="2">
                  <c:v>0.5</c:v>
                </c:pt>
                <c:pt idx="3">
                  <c:v>0.46150000000000002</c:v>
                </c:pt>
                <c:pt idx="4">
                  <c:v>0.76923076923076927</c:v>
                </c:pt>
              </c:numCache>
            </c:numRef>
          </c:val>
          <c:extLst>
            <c:ext xmlns:c16="http://schemas.microsoft.com/office/drawing/2014/chart" uri="{C3380CC4-5D6E-409C-BE32-E72D297353CC}">
              <c16:uniqueId val="{00000001-F414-4141-9B3D-77E821CDF928}"/>
            </c:ext>
          </c:extLst>
        </c:ser>
        <c:ser>
          <c:idx val="2"/>
          <c:order val="2"/>
          <c:tx>
            <c:strRef>
              <c:f>'Affärsmodeller(Q1-13) (2022)'!$R$102</c:f>
              <c:strCache>
                <c:ptCount val="1"/>
                <c:pt idx="0">
                  <c:v>Vet ej</c:v>
                </c:pt>
              </c:strCache>
            </c:strRef>
          </c:tx>
          <c:spPr>
            <a:solidFill>
              <a:schemeClr val="accent3"/>
            </a:solidFill>
            <a:ln>
              <a:noFill/>
            </a:ln>
            <a:effectLst/>
          </c:spPr>
          <c:invertIfNegative val="0"/>
          <c:dLbls>
            <c:dLbl>
              <c:idx val="0"/>
              <c:layout>
                <c:manualLayout>
                  <c:x val="-6.6684164479440073E-3"/>
                  <c:y val="4.630358705161865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414-4141-9B3D-77E821CDF928}"/>
                </c:ext>
              </c:extLst>
            </c:dLbl>
            <c:dLbl>
              <c:idx val="1"/>
              <c:delete val="1"/>
              <c:extLst>
                <c:ext xmlns:c15="http://schemas.microsoft.com/office/drawing/2012/chart" uri="{CE6537A1-D6FC-4f65-9D91-7224C49458BB}"/>
                <c:ext xmlns:c16="http://schemas.microsoft.com/office/drawing/2014/chart" uri="{C3380CC4-5D6E-409C-BE32-E72D297353CC}">
                  <c16:uniqueId val="{00000005-F414-4141-9B3D-77E821CDF928}"/>
                </c:ext>
              </c:extLst>
            </c:dLbl>
            <c:dLbl>
              <c:idx val="2"/>
              <c:delete val="1"/>
              <c:extLst>
                <c:ext xmlns:c15="http://schemas.microsoft.com/office/drawing/2012/chart" uri="{CE6537A1-D6FC-4f65-9D91-7224C49458BB}"/>
                <c:ext xmlns:c16="http://schemas.microsoft.com/office/drawing/2014/chart" uri="{C3380CC4-5D6E-409C-BE32-E72D297353CC}">
                  <c16:uniqueId val="{00000004-F414-4141-9B3D-77E821CDF928}"/>
                </c:ext>
              </c:extLst>
            </c:dLbl>
            <c:dLbl>
              <c:idx val="3"/>
              <c:layout>
                <c:manualLayout>
                  <c:x val="2.7777777777777779E-3"/>
                  <c:y val="-4.629629629629629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414-4141-9B3D-77E821CDF928}"/>
                </c:ext>
              </c:extLst>
            </c:dLbl>
            <c:dLbl>
              <c:idx val="4"/>
              <c:delete val="1"/>
              <c:extLst>
                <c:ext xmlns:c15="http://schemas.microsoft.com/office/drawing/2012/chart" uri="{CE6537A1-D6FC-4f65-9D91-7224C49458BB}"/>
                <c:ext xmlns:c16="http://schemas.microsoft.com/office/drawing/2014/chart" uri="{C3380CC4-5D6E-409C-BE32-E72D297353CC}">
                  <c16:uniqueId val="{00000003-F414-4141-9B3D-77E821CDF928}"/>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(2022)'!$S$99:$W$99</c:f>
              <c:strCache>
                <c:ptCount val="5"/>
                <c:pt idx="0">
                  <c:v>Totalt</c:v>
                </c:pt>
                <c:pt idx="1">
                  <c:v>Teknikkonsultföretag</c:v>
                </c:pt>
                <c:pt idx="2">
                  <c:v>Industri- och 
techkonsultföretag</c:v>
                </c:pt>
                <c:pt idx="3">
                  <c:v>Arkitektföretag</c:v>
                </c:pt>
                <c:pt idx="4">
                  <c:v>Annan</c:v>
                </c:pt>
              </c:strCache>
            </c:strRef>
          </c:cat>
          <c:val>
            <c:numRef>
              <c:f>'Affärsmodeller(Q1-13) (2022)'!$S$102:$W$102</c:f>
              <c:numCache>
                <c:formatCode>0%</c:formatCode>
                <c:ptCount val="5"/>
                <c:pt idx="0">
                  <c:v>8.199999999999999E-3</c:v>
                </c:pt>
                <c:pt idx="1">
                  <c:v>0</c:v>
                </c:pt>
                <c:pt idx="2">
                  <c:v>0</c:v>
                </c:pt>
                <c:pt idx="3">
                  <c:v>3.85E-2</c:v>
                </c:pt>
                <c:pt idx="4">
                  <c:v>0</c:v>
                </c:pt>
              </c:numCache>
            </c:numRef>
          </c:val>
          <c:extLst>
            <c:ext xmlns:c16="http://schemas.microsoft.com/office/drawing/2014/chart" uri="{C3380CC4-5D6E-409C-BE32-E72D297353CC}">
              <c16:uniqueId val="{00000002-F414-4141-9B3D-77E821CDF928}"/>
            </c:ext>
          </c:extLst>
        </c:ser>
        <c:dLbls>
          <c:dLblPos val="ctr"/>
          <c:showLegendKey val="0"/>
          <c:showVal val="1"/>
          <c:showCatName val="0"/>
          <c:showSerName val="0"/>
          <c:showPercent val="0"/>
          <c:showBubbleSize val="0"/>
        </c:dLbls>
        <c:gapWidth val="150"/>
        <c:overlap val="100"/>
        <c:axId val="144601055"/>
        <c:axId val="144632943"/>
      </c:barChart>
      <c:catAx>
        <c:axId val="144601055"/>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144632943"/>
        <c:crosses val="autoZero"/>
        <c:auto val="1"/>
        <c:lblAlgn val="ctr"/>
        <c:lblOffset val="100"/>
        <c:noMultiLvlLbl val="0"/>
      </c:catAx>
      <c:valAx>
        <c:axId val="144632943"/>
        <c:scaling>
          <c:orientation val="minMax"/>
          <c:max val="1"/>
        </c:scaling>
        <c:delete val="1"/>
        <c:axPos val="t"/>
        <c:numFmt formatCode="0%" sourceLinked="1"/>
        <c:majorTickMark val="none"/>
        <c:minorTickMark val="none"/>
        <c:tickLblPos val="nextTo"/>
        <c:crossAx val="1446010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showDLblsOverMax val="0"/>
  </c:chart>
  <c:spPr>
    <a:noFill/>
    <a:ln>
      <a:noFill/>
    </a:ln>
    <a:effectLst/>
  </c:spPr>
  <c:txPr>
    <a:bodyPr/>
    <a:lstStyle/>
    <a:p>
      <a:pPr>
        <a:defRPr>
          <a:solidFill>
            <a:schemeClr val="bg1"/>
          </a:solidFill>
        </a:defRPr>
      </a:pPr>
      <a:endParaRPr lang="sv-S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'Affärsmodeller(Q1-13) (2022)'!$S$113</c:f>
              <c:strCache>
                <c:ptCount val="1"/>
                <c:pt idx="0">
                  <c:v>Totalt</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CFFB-A844-B199-1591BDE7169D}"/>
              </c:ext>
            </c:extLst>
          </c:dPt>
          <c:dPt>
            <c:idx val="1"/>
            <c:bubble3D val="0"/>
            <c:spPr>
              <a:solidFill>
                <a:schemeClr val="accent2"/>
              </a:solidFill>
              <a:ln w="19050">
                <a:noFill/>
              </a:ln>
              <a:effectLst/>
            </c:spPr>
            <c:extLst>
              <c:ext xmlns:c16="http://schemas.microsoft.com/office/drawing/2014/chart" uri="{C3380CC4-5D6E-409C-BE32-E72D297353CC}">
                <c16:uniqueId val="{00000003-CFFB-A844-B199-1591BDE7169D}"/>
              </c:ext>
            </c:extLst>
          </c:dPt>
          <c:dPt>
            <c:idx val="2"/>
            <c:bubble3D val="0"/>
            <c:spPr>
              <a:solidFill>
                <a:schemeClr val="accent3"/>
              </a:solidFill>
              <a:ln w="19050">
                <a:noFill/>
              </a:ln>
              <a:effectLst/>
            </c:spPr>
            <c:extLst>
              <c:ext xmlns:c16="http://schemas.microsoft.com/office/drawing/2014/chart" uri="{C3380CC4-5D6E-409C-BE32-E72D297353CC}">
                <c16:uniqueId val="{00000005-CFFB-A844-B199-1591BDE7169D}"/>
              </c:ext>
            </c:extLst>
          </c:dPt>
          <c:dPt>
            <c:idx val="3"/>
            <c:bubble3D val="0"/>
            <c:spPr>
              <a:solidFill>
                <a:schemeClr val="accent4"/>
              </a:solidFill>
              <a:ln w="19050">
                <a:noFill/>
              </a:ln>
              <a:effectLst/>
            </c:spPr>
            <c:extLst>
              <c:ext xmlns:c16="http://schemas.microsoft.com/office/drawing/2014/chart" uri="{C3380CC4-5D6E-409C-BE32-E72D297353CC}">
                <c16:uniqueId val="{00000007-CFFB-A844-B199-1591BDE7169D}"/>
              </c:ext>
            </c:extLst>
          </c:dPt>
          <c:dPt>
            <c:idx val="4"/>
            <c:bubble3D val="0"/>
            <c:spPr>
              <a:solidFill>
                <a:srgbClr val="1D666E"/>
              </a:solidFill>
              <a:ln w="19050">
                <a:noFill/>
              </a:ln>
              <a:effectLst/>
            </c:spPr>
            <c:extLst>
              <c:ext xmlns:c16="http://schemas.microsoft.com/office/drawing/2014/chart" uri="{C3380CC4-5D6E-409C-BE32-E72D297353CC}">
                <c16:uniqueId val="{00000009-CFFB-A844-B199-1591BDE7169D}"/>
              </c:ext>
            </c:extLst>
          </c:dPt>
          <c:dPt>
            <c:idx val="5"/>
            <c:bubble3D val="0"/>
            <c:spPr>
              <a:solidFill>
                <a:schemeClr val="bg1"/>
              </a:solidFill>
              <a:ln w="19050">
                <a:noFill/>
              </a:ln>
              <a:effectLst/>
            </c:spPr>
            <c:extLst>
              <c:ext xmlns:c16="http://schemas.microsoft.com/office/drawing/2014/chart" uri="{C3380CC4-5D6E-409C-BE32-E72D297353CC}">
                <c16:uniqueId val="{0000000B-CFFB-A844-B199-1591BDE7169D}"/>
              </c:ext>
            </c:extLst>
          </c:dPt>
          <c:dLbls>
            <c:dLbl>
              <c:idx val="5"/>
              <c:layout>
                <c:manualLayout>
                  <c:x val="0"/>
                  <c:y val="-5.261316094217279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FFB-A844-B199-1591BDE7169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'Affärsmodeller(Q1-13) (2022)'!$R$114:$R$119</c:f>
              <c:strCache>
                <c:ptCount val="6"/>
                <c:pt idx="0">
                  <c:v>Mycket hög utsträckning (&gt;2 ggr/år)</c:v>
                </c:pt>
                <c:pt idx="1">
                  <c:v>Ganska hög utsträckning (2 ggr/år)</c:v>
                </c:pt>
                <c:pt idx="2">
                  <c:v>Ganska låg utsträckning (1 ggr/år)</c:v>
                </c:pt>
                <c:pt idx="3">
                  <c:v>Mycket låg utsträckning (&lt;1 ggr/år)</c:v>
                </c:pt>
                <c:pt idx="4">
                  <c:v>Ingen alls</c:v>
                </c:pt>
                <c:pt idx="5">
                  <c:v>Vet inte</c:v>
                </c:pt>
              </c:strCache>
            </c:strRef>
          </c:cat>
          <c:val>
            <c:numRef>
              <c:f>'Affärsmodeller(Q1-13) (2022)'!$S$114:$S$119</c:f>
              <c:numCache>
                <c:formatCode>0%</c:formatCode>
                <c:ptCount val="6"/>
                <c:pt idx="0">
                  <c:v>0.1148</c:v>
                </c:pt>
                <c:pt idx="1">
                  <c:v>0.123</c:v>
                </c:pt>
                <c:pt idx="2">
                  <c:v>0.25409999999999999</c:v>
                </c:pt>
                <c:pt idx="3">
                  <c:v>0.15570000000000001</c:v>
                </c:pt>
                <c:pt idx="4">
                  <c:v>0.33610000000000001</c:v>
                </c:pt>
                <c:pt idx="5">
                  <c:v>1.6400000000000001E-2</c:v>
                </c:pt>
              </c:numCache>
            </c:numRef>
          </c:val>
          <c:extLst>
            <c:ext xmlns:c16="http://schemas.microsoft.com/office/drawing/2014/chart" uri="{C3380CC4-5D6E-409C-BE32-E72D297353CC}">
              <c16:uniqueId val="{0000000C-CFFB-A844-B199-1591BDE7169D}"/>
            </c:ext>
          </c:extLst>
        </c:ser>
        <c:dLbls>
          <c:showLegendKey val="0"/>
          <c:showVal val="1"/>
          <c:showCatName val="0"/>
          <c:showSerName val="0"/>
          <c:showPercent val="0"/>
          <c:showBubbleSize val="0"/>
          <c:showLeaderLines val="1"/>
        </c:dLbls>
        <c:firstSliceAng val="0"/>
        <c:holeSize val="46"/>
      </c:doughnutChart>
      <c:spPr>
        <a:noFill/>
        <a:ln>
          <a:noFill/>
        </a:ln>
        <a:effectLst/>
      </c:spPr>
    </c:plotArea>
    <c:legend>
      <c:legendPos val="b"/>
      <c:layout>
        <c:manualLayout>
          <c:xMode val="edge"/>
          <c:yMode val="edge"/>
          <c:x val="0.13110811128292724"/>
          <c:y val="0.83742248120511775"/>
          <c:w val="0.73778377743414558"/>
          <c:h val="0.1558522950223282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'Affärsmodeller(Q1-13) (2022)'!$R$114</c:f>
              <c:strCache>
                <c:ptCount val="1"/>
                <c:pt idx="0">
                  <c:v>Mycket hög utsträckning (&gt;2 ggr/år)</c:v>
                </c:pt>
              </c:strCache>
            </c:strRef>
          </c:tx>
          <c:spPr>
            <a:solidFill>
              <a:schemeClr val="accent1"/>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(2022)'!$T$113:$W$113</c:f>
              <c:strCache>
                <c:ptCount val="4"/>
                <c:pt idx="0">
                  <c:v>Teknikkonsultföretag</c:v>
                </c:pt>
                <c:pt idx="1">
                  <c:v>Industri- och 
techkonsultföretag</c:v>
                </c:pt>
                <c:pt idx="2">
                  <c:v>Arkitektföretag</c:v>
                </c:pt>
                <c:pt idx="3">
                  <c:v>Annan</c:v>
                </c:pt>
              </c:strCache>
            </c:strRef>
          </c:cat>
          <c:val>
            <c:numRef>
              <c:f>'Affärsmodeller(Q1-13) (2022)'!$T$114:$W$114</c:f>
              <c:numCache>
                <c:formatCode>0%</c:formatCode>
                <c:ptCount val="4"/>
                <c:pt idx="0">
                  <c:v>0.21049999999999999</c:v>
                </c:pt>
                <c:pt idx="1">
                  <c:v>0.1154</c:v>
                </c:pt>
                <c:pt idx="2">
                  <c:v>0.1154</c:v>
                </c:pt>
                <c:pt idx="3">
                  <c:v>7.6923076923076927E-2</c:v>
                </c:pt>
              </c:numCache>
            </c:numRef>
          </c:val>
          <c:extLst>
            <c:ext xmlns:c16="http://schemas.microsoft.com/office/drawing/2014/chart" uri="{C3380CC4-5D6E-409C-BE32-E72D297353CC}">
              <c16:uniqueId val="{00000000-B042-8341-B4A7-AA5E094A5A92}"/>
            </c:ext>
          </c:extLst>
        </c:ser>
        <c:ser>
          <c:idx val="1"/>
          <c:order val="1"/>
          <c:tx>
            <c:strRef>
              <c:f>'Affärsmodeller(Q1-13) (2022)'!$R$115</c:f>
              <c:strCache>
                <c:ptCount val="1"/>
                <c:pt idx="0">
                  <c:v>Ganska hög utsträckning (2 ggr/år)</c:v>
                </c:pt>
              </c:strCache>
            </c:strRef>
          </c:tx>
          <c:spPr>
            <a:solidFill>
              <a:schemeClr val="accent2"/>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(2022)'!$T$113:$W$113</c:f>
              <c:strCache>
                <c:ptCount val="4"/>
                <c:pt idx="0">
                  <c:v>Teknikkonsultföretag</c:v>
                </c:pt>
                <c:pt idx="1">
                  <c:v>Industri- och 
techkonsultföretag</c:v>
                </c:pt>
                <c:pt idx="2">
                  <c:v>Arkitektföretag</c:v>
                </c:pt>
                <c:pt idx="3">
                  <c:v>Annan</c:v>
                </c:pt>
              </c:strCache>
            </c:strRef>
          </c:cat>
          <c:val>
            <c:numRef>
              <c:f>'Affärsmodeller(Q1-13) (2022)'!$T$115:$W$115</c:f>
              <c:numCache>
                <c:formatCode>0%</c:formatCode>
                <c:ptCount val="4"/>
                <c:pt idx="0">
                  <c:v>0.2281</c:v>
                </c:pt>
                <c:pt idx="1">
                  <c:v>0.1923</c:v>
                </c:pt>
                <c:pt idx="2">
                  <c:v>7.690000000000001E-2</c:v>
                </c:pt>
                <c:pt idx="3">
                  <c:v>0.15384615384615385</c:v>
                </c:pt>
              </c:numCache>
            </c:numRef>
          </c:val>
          <c:extLst>
            <c:ext xmlns:c16="http://schemas.microsoft.com/office/drawing/2014/chart" uri="{C3380CC4-5D6E-409C-BE32-E72D297353CC}">
              <c16:uniqueId val="{00000001-B042-8341-B4A7-AA5E094A5A92}"/>
            </c:ext>
          </c:extLst>
        </c:ser>
        <c:ser>
          <c:idx val="2"/>
          <c:order val="2"/>
          <c:tx>
            <c:strRef>
              <c:f>'Affärsmodeller(Q1-13) (2022)'!$R$116</c:f>
              <c:strCache>
                <c:ptCount val="1"/>
                <c:pt idx="0">
                  <c:v>Ganska låg utsträckning (1 ggr/år)</c:v>
                </c:pt>
              </c:strCache>
            </c:strRef>
          </c:tx>
          <c:spPr>
            <a:solidFill>
              <a:schemeClr val="accent3"/>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(2022)'!$T$113:$W$113</c:f>
              <c:strCache>
                <c:ptCount val="4"/>
                <c:pt idx="0">
                  <c:v>Teknikkonsultföretag</c:v>
                </c:pt>
                <c:pt idx="1">
                  <c:v>Industri- och 
techkonsultföretag</c:v>
                </c:pt>
                <c:pt idx="2">
                  <c:v>Arkitektföretag</c:v>
                </c:pt>
                <c:pt idx="3">
                  <c:v>Annan</c:v>
                </c:pt>
              </c:strCache>
            </c:strRef>
          </c:cat>
          <c:val>
            <c:numRef>
              <c:f>'Affärsmodeller(Q1-13) (2022)'!$T$116:$W$116</c:f>
              <c:numCache>
                <c:formatCode>0%</c:formatCode>
                <c:ptCount val="4"/>
                <c:pt idx="0">
                  <c:v>0.1754</c:v>
                </c:pt>
                <c:pt idx="1">
                  <c:v>0.30769999999999997</c:v>
                </c:pt>
                <c:pt idx="2">
                  <c:v>0.1923</c:v>
                </c:pt>
                <c:pt idx="3">
                  <c:v>0.15384615384615385</c:v>
                </c:pt>
              </c:numCache>
            </c:numRef>
          </c:val>
          <c:extLst>
            <c:ext xmlns:c16="http://schemas.microsoft.com/office/drawing/2014/chart" uri="{C3380CC4-5D6E-409C-BE32-E72D297353CC}">
              <c16:uniqueId val="{00000002-B042-8341-B4A7-AA5E094A5A92}"/>
            </c:ext>
          </c:extLst>
        </c:ser>
        <c:ser>
          <c:idx val="3"/>
          <c:order val="3"/>
          <c:tx>
            <c:strRef>
              <c:f>'Affärsmodeller(Q1-13) (2022)'!$R$117</c:f>
              <c:strCache>
                <c:ptCount val="1"/>
                <c:pt idx="0">
                  <c:v>Mycket låg utsträckning (&lt;1 ggr/år)</c:v>
                </c:pt>
              </c:strCache>
            </c:strRef>
          </c:tx>
          <c:spPr>
            <a:solidFill>
              <a:schemeClr val="accent4"/>
            </a:solidFill>
            <a:ln>
              <a:noFill/>
            </a:ln>
            <a:effectLst>
              <a:outerShdw blurRad="50800" dist="38100" dir="2700000" algn="tl" rotWithShape="0">
                <a:prstClr val="black">
                  <a:alpha val="40000"/>
                </a:prstClr>
              </a:outerShdw>
            </a:effectLst>
          </c:spPr>
          <c:invertIfNegative val="0"/>
          <c:dLbls>
            <c:dLbl>
              <c:idx val="0"/>
              <c:tx>
                <c:rich>
                  <a:bodyPr/>
                  <a:lstStyle/>
                  <a:p>
                    <a:r>
                      <a:rPr lang="en-US"/>
                      <a:t>27%</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353-6B42-9146-56C1A462B323}"/>
                </c:ext>
              </c:extLst>
            </c:dLbl>
            <c:dLbl>
              <c:idx val="3"/>
              <c:tx>
                <c:rich>
                  <a:bodyPr/>
                  <a:lstStyle/>
                  <a:p>
                    <a:r>
                      <a:rPr lang="en-US"/>
                      <a:t>16%</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3353-6B42-9146-56C1A462B323}"/>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(2022)'!$T$113:$W$113</c:f>
              <c:strCache>
                <c:ptCount val="4"/>
                <c:pt idx="0">
                  <c:v>Teknikkonsultföretag</c:v>
                </c:pt>
                <c:pt idx="1">
                  <c:v>Industri- och 
techkonsultföretag</c:v>
                </c:pt>
                <c:pt idx="2">
                  <c:v>Arkitektföretag</c:v>
                </c:pt>
                <c:pt idx="3">
                  <c:v>Annan</c:v>
                </c:pt>
              </c:strCache>
            </c:strRef>
          </c:cat>
          <c:val>
            <c:numRef>
              <c:f>'Affärsmodeller(Q1-13) (2022)'!$T$117:$W$117</c:f>
              <c:numCache>
                <c:formatCode>0%</c:formatCode>
                <c:ptCount val="4"/>
                <c:pt idx="0">
                  <c:v>0.28070000000000001</c:v>
                </c:pt>
                <c:pt idx="1">
                  <c:v>0.1154</c:v>
                </c:pt>
                <c:pt idx="2">
                  <c:v>0.23080000000000001</c:v>
                </c:pt>
                <c:pt idx="3">
                  <c:v>0.15384615384615385</c:v>
                </c:pt>
              </c:numCache>
            </c:numRef>
          </c:val>
          <c:extLst>
            <c:ext xmlns:c16="http://schemas.microsoft.com/office/drawing/2014/chart" uri="{C3380CC4-5D6E-409C-BE32-E72D297353CC}">
              <c16:uniqueId val="{00000003-B042-8341-B4A7-AA5E094A5A92}"/>
            </c:ext>
          </c:extLst>
        </c:ser>
        <c:ser>
          <c:idx val="4"/>
          <c:order val="4"/>
          <c:tx>
            <c:strRef>
              <c:f>'Affärsmodeller(Q1-13) (2022)'!$R$118</c:f>
              <c:strCache>
                <c:ptCount val="1"/>
                <c:pt idx="0">
                  <c:v>Ingen alls</c:v>
                </c:pt>
              </c:strCache>
            </c:strRef>
          </c:tx>
          <c:spPr>
            <a:solidFill>
              <a:srgbClr val="1D666E"/>
            </a:solidFill>
            <a:ln>
              <a:noFill/>
            </a:ln>
            <a:effectLst>
              <a:outerShdw blurRad="50800" dist="38100" dir="2700000" algn="tl" rotWithShape="0">
                <a:prstClr val="black">
                  <a:alpha val="40000"/>
                </a:prstClr>
              </a:outerShdw>
            </a:effectLst>
          </c:spPr>
          <c:invertIfNegative val="0"/>
          <c:dLbls>
            <c:dLbl>
              <c:idx val="1"/>
              <c:tx>
                <c:rich>
                  <a:bodyPr/>
                  <a:lstStyle/>
                  <a:p>
                    <a:r>
                      <a:rPr lang="en-US"/>
                      <a:t>26%</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353-6B42-9146-56C1A462B323}"/>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(2022)'!$T$113:$W$113</c:f>
              <c:strCache>
                <c:ptCount val="4"/>
                <c:pt idx="0">
                  <c:v>Teknikkonsultföretag</c:v>
                </c:pt>
                <c:pt idx="1">
                  <c:v>Industri- och 
techkonsultföretag</c:v>
                </c:pt>
                <c:pt idx="2">
                  <c:v>Arkitektföretag</c:v>
                </c:pt>
                <c:pt idx="3">
                  <c:v>Annan</c:v>
                </c:pt>
              </c:strCache>
            </c:strRef>
          </c:cat>
          <c:val>
            <c:numRef>
              <c:f>'Affärsmodeller(Q1-13) (2022)'!$T$118:$W$118</c:f>
              <c:numCache>
                <c:formatCode>0%</c:formatCode>
                <c:ptCount val="4"/>
                <c:pt idx="0">
                  <c:v>8.77E-2</c:v>
                </c:pt>
                <c:pt idx="1">
                  <c:v>0.26919999999999999</c:v>
                </c:pt>
                <c:pt idx="2">
                  <c:v>0.3846</c:v>
                </c:pt>
                <c:pt idx="3">
                  <c:v>0.46153846153846156</c:v>
                </c:pt>
              </c:numCache>
            </c:numRef>
          </c:val>
          <c:extLst>
            <c:ext xmlns:c16="http://schemas.microsoft.com/office/drawing/2014/chart" uri="{C3380CC4-5D6E-409C-BE32-E72D297353CC}">
              <c16:uniqueId val="{00000004-B042-8341-B4A7-AA5E094A5A92}"/>
            </c:ext>
          </c:extLst>
        </c:ser>
        <c:ser>
          <c:idx val="5"/>
          <c:order val="5"/>
          <c:tx>
            <c:strRef>
              <c:f>'Affärsmodeller(Q1-13) (2022)'!$R$119</c:f>
              <c:strCache>
                <c:ptCount val="1"/>
                <c:pt idx="0">
                  <c:v>Vet inte</c:v>
                </c:pt>
              </c:strCache>
            </c:strRef>
          </c:tx>
          <c:spPr>
            <a:solidFill>
              <a:schemeClr val="bg1"/>
            </a:solidFill>
            <a:ln>
              <a:noFill/>
            </a:ln>
            <a:effectLst>
              <a:outerShdw blurRad="50800" dist="38100" dir="2700000" algn="tl" rotWithShape="0">
                <a:prstClr val="black">
                  <a:alpha val="40000"/>
                </a:prstClr>
              </a:outerShdw>
            </a:effectLst>
          </c:spPr>
          <c:invertIfNegative val="0"/>
          <c:dLbls>
            <c:dLbl>
              <c:idx val="0"/>
              <c:layout>
                <c:manualLayout>
                  <c:x val="9.154431474665381E-3"/>
                  <c:y val="0"/>
                </c:manualLayout>
              </c:layout>
              <c:tx>
                <c:rich>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r>
                      <a:rPr lang="en-US" dirty="0"/>
                      <a:t>2%</a:t>
                    </a:r>
                  </a:p>
                </c:rich>
              </c:tx>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B042-8341-B4A7-AA5E094A5A92}"/>
                </c:ext>
              </c:extLst>
            </c:dLbl>
            <c:dLbl>
              <c:idx val="1"/>
              <c:delete val="1"/>
              <c:extLst>
                <c:ext xmlns:c15="http://schemas.microsoft.com/office/drawing/2012/chart" uri="{CE6537A1-D6FC-4f65-9D91-7224C49458BB}"/>
                <c:ext xmlns:c16="http://schemas.microsoft.com/office/drawing/2014/chart" uri="{C3380CC4-5D6E-409C-BE32-E72D297353CC}">
                  <c16:uniqueId val="{00000006-B042-8341-B4A7-AA5E094A5A92}"/>
                </c:ext>
              </c:extLst>
            </c:dLbl>
            <c:dLbl>
              <c:idx val="2"/>
              <c:delete val="1"/>
              <c:extLst>
                <c:ext xmlns:c15="http://schemas.microsoft.com/office/drawing/2012/chart" uri="{CE6537A1-D6FC-4f65-9D91-7224C49458BB}"/>
                <c:ext xmlns:c16="http://schemas.microsoft.com/office/drawing/2014/chart" uri="{C3380CC4-5D6E-409C-BE32-E72D297353CC}">
                  <c16:uniqueId val="{00000007-B042-8341-B4A7-AA5E094A5A92}"/>
                </c:ext>
              </c:extLst>
            </c:dLbl>
            <c:dLbl>
              <c:idx val="3"/>
              <c:delete val="1"/>
              <c:extLst>
                <c:ext xmlns:c15="http://schemas.microsoft.com/office/drawing/2012/chart" uri="{CE6537A1-D6FC-4f65-9D91-7224C49458BB}"/>
                <c:ext xmlns:c16="http://schemas.microsoft.com/office/drawing/2014/chart" uri="{C3380CC4-5D6E-409C-BE32-E72D297353CC}">
                  <c16:uniqueId val="{00000008-B042-8341-B4A7-AA5E094A5A92}"/>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(2022)'!$T$113:$W$113</c:f>
              <c:strCache>
                <c:ptCount val="4"/>
                <c:pt idx="0">
                  <c:v>Teknikkonsultföretag</c:v>
                </c:pt>
                <c:pt idx="1">
                  <c:v>Industri- och 
techkonsultföretag</c:v>
                </c:pt>
                <c:pt idx="2">
                  <c:v>Arkitektföretag</c:v>
                </c:pt>
                <c:pt idx="3">
                  <c:v>Annan</c:v>
                </c:pt>
              </c:strCache>
            </c:strRef>
          </c:cat>
          <c:val>
            <c:numRef>
              <c:f>'Affärsmodeller(Q1-13) (2022)'!$T$119:$W$119</c:f>
              <c:numCache>
                <c:formatCode>0%</c:formatCode>
                <c:ptCount val="4"/>
                <c:pt idx="0">
                  <c:v>1.7500000000000002E-2</c:v>
                </c:pt>
                <c:pt idx="1">
                  <c:v>0</c:v>
                </c:pt>
                <c:pt idx="2">
                  <c:v>0</c:v>
                </c:pt>
                <c:pt idx="3">
                  <c:v>0</c:v>
                </c:pt>
              </c:numCache>
            </c:numRef>
          </c:val>
          <c:extLst>
            <c:ext xmlns:c16="http://schemas.microsoft.com/office/drawing/2014/chart" uri="{C3380CC4-5D6E-409C-BE32-E72D297353CC}">
              <c16:uniqueId val="{00000005-B042-8341-B4A7-AA5E094A5A92}"/>
            </c:ext>
          </c:extLst>
        </c:ser>
        <c:dLbls>
          <c:dLblPos val="ctr"/>
          <c:showLegendKey val="0"/>
          <c:showVal val="1"/>
          <c:showCatName val="0"/>
          <c:showSerName val="0"/>
          <c:showPercent val="0"/>
          <c:showBubbleSize val="0"/>
        </c:dLbls>
        <c:gapWidth val="150"/>
        <c:overlap val="100"/>
        <c:axId val="1891485488"/>
        <c:axId val="1891425776"/>
      </c:barChart>
      <c:catAx>
        <c:axId val="1891485488"/>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1891425776"/>
        <c:crosses val="autoZero"/>
        <c:auto val="1"/>
        <c:lblAlgn val="ctr"/>
        <c:lblOffset val="100"/>
        <c:noMultiLvlLbl val="0"/>
      </c:catAx>
      <c:valAx>
        <c:axId val="1891425776"/>
        <c:scaling>
          <c:orientation val="minMax"/>
          <c:max val="1"/>
        </c:scaling>
        <c:delete val="1"/>
        <c:axPos val="t"/>
        <c:numFmt formatCode="0%" sourceLinked="1"/>
        <c:majorTickMark val="none"/>
        <c:minorTickMark val="none"/>
        <c:tickLblPos val="nextTo"/>
        <c:crossAx val="1891485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showDLblsOverMax val="0"/>
  </c:chart>
  <c:spPr>
    <a:noFill/>
    <a:ln>
      <a:noFill/>
    </a:ln>
    <a:effectLst/>
  </c:spPr>
  <c:txPr>
    <a:bodyPr/>
    <a:lstStyle/>
    <a:p>
      <a:pPr>
        <a:defRPr>
          <a:solidFill>
            <a:schemeClr val="bg1"/>
          </a:solidFill>
        </a:defRPr>
      </a:pPr>
      <a:endParaRPr lang="sv-SE"/>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545097465967062E-2"/>
          <c:y val="3.5352725555956407E-2"/>
          <c:w val="0.82372582650661141"/>
          <c:h val="0.84685171452367913"/>
        </c:manualLayout>
      </c:layout>
      <c:barChart>
        <c:barDir val="col"/>
        <c:grouping val="clustered"/>
        <c:varyColors val="0"/>
        <c:ser>
          <c:idx val="0"/>
          <c:order val="0"/>
          <c:tx>
            <c:strRef>
              <c:f>'Kunder(Q13-18) (2022)'!$AF$20</c:f>
              <c:strCache>
                <c:ptCount val="1"/>
                <c:pt idx="0">
                  <c:v>Teknikkonsultföretag</c:v>
                </c:pt>
              </c:strCache>
            </c:strRef>
          </c:tx>
          <c:spPr>
            <a:solidFill>
              <a:srgbClr val="2EA5B3"/>
            </a:solidFill>
            <a:ln>
              <a:noFill/>
            </a:ln>
            <a:effectLst/>
          </c:spPr>
          <c:invertIfNegative val="0"/>
          <c:cat>
            <c:strRef>
              <c:f>'Kunder(Q13-18) (2022)'!$AD$21:$AD$27</c:f>
              <c:strCache>
                <c:ptCount val="7"/>
                <c:pt idx="0">
                  <c:v>Region &amp; Kommuner</c:v>
                </c:pt>
                <c:pt idx="1">
                  <c:v>Stat/Myndighet</c:v>
                </c:pt>
                <c:pt idx="2">
                  <c:v>Privata företag</c:v>
                </c:pt>
                <c:pt idx="3">
                  <c:v>Andra rådgivande ingenjörer</c:v>
                </c:pt>
                <c:pt idx="4">
                  <c:v>Andra rådgivande arkitekter</c:v>
                </c:pt>
                <c:pt idx="5">
                  <c:v>Utländska aktörer</c:v>
                </c:pt>
                <c:pt idx="6">
                  <c:v>Annan</c:v>
                </c:pt>
              </c:strCache>
            </c:strRef>
          </c:cat>
          <c:val>
            <c:numRef>
              <c:f>'Kunder(Q13-18) (2022)'!$AF$21:$AF$27</c:f>
              <c:numCache>
                <c:formatCode>0%</c:formatCode>
                <c:ptCount val="7"/>
                <c:pt idx="0">
                  <c:v>0.65449999999999997</c:v>
                </c:pt>
                <c:pt idx="1">
                  <c:v>0.54549999999999998</c:v>
                </c:pt>
                <c:pt idx="2">
                  <c:v>0.94550000000000001</c:v>
                </c:pt>
                <c:pt idx="3">
                  <c:v>0.21820000000000001</c:v>
                </c:pt>
                <c:pt idx="4">
                  <c:v>0.2</c:v>
                </c:pt>
                <c:pt idx="5">
                  <c:v>0.1273</c:v>
                </c:pt>
                <c:pt idx="6">
                  <c:v>1.8200000000000001E-2</c:v>
                </c:pt>
              </c:numCache>
            </c:numRef>
          </c:val>
          <c:extLst>
            <c:ext xmlns:c16="http://schemas.microsoft.com/office/drawing/2014/chart" uri="{C3380CC4-5D6E-409C-BE32-E72D297353CC}">
              <c16:uniqueId val="{00000000-F72D-AD4E-AFEB-C3CA4A862983}"/>
            </c:ext>
          </c:extLst>
        </c:ser>
        <c:ser>
          <c:idx val="1"/>
          <c:order val="1"/>
          <c:tx>
            <c:strRef>
              <c:f>'Kunder(Q13-18) (2022)'!$AG$20</c:f>
              <c:strCache>
                <c:ptCount val="1"/>
                <c:pt idx="0">
                  <c:v>Industri- och
techkonsultföretag</c:v>
                </c:pt>
              </c:strCache>
            </c:strRef>
          </c:tx>
          <c:spPr>
            <a:solidFill>
              <a:srgbClr val="193C29"/>
            </a:solidFill>
            <a:ln>
              <a:noFill/>
            </a:ln>
            <a:effectLst/>
          </c:spPr>
          <c:invertIfNegative val="0"/>
          <c:cat>
            <c:strRef>
              <c:f>'Kunder(Q13-18) (2022)'!$AD$21:$AD$27</c:f>
              <c:strCache>
                <c:ptCount val="7"/>
                <c:pt idx="0">
                  <c:v>Region &amp; Kommuner</c:v>
                </c:pt>
                <c:pt idx="1">
                  <c:v>Stat/Myndighet</c:v>
                </c:pt>
                <c:pt idx="2">
                  <c:v>Privata företag</c:v>
                </c:pt>
                <c:pt idx="3">
                  <c:v>Andra rådgivande ingenjörer</c:v>
                </c:pt>
                <c:pt idx="4">
                  <c:v>Andra rådgivande arkitekter</c:v>
                </c:pt>
                <c:pt idx="5">
                  <c:v>Utländska aktörer</c:v>
                </c:pt>
                <c:pt idx="6">
                  <c:v>Annan</c:v>
                </c:pt>
              </c:strCache>
            </c:strRef>
          </c:cat>
          <c:val>
            <c:numRef>
              <c:f>'Kunder(Q13-18) (2022)'!$AG$21:$AG$27</c:f>
              <c:numCache>
                <c:formatCode>0%</c:formatCode>
                <c:ptCount val="7"/>
                <c:pt idx="0">
                  <c:v>0.23080000000000001</c:v>
                </c:pt>
                <c:pt idx="1">
                  <c:v>0.23080000000000001</c:v>
                </c:pt>
                <c:pt idx="2">
                  <c:v>1</c:v>
                </c:pt>
                <c:pt idx="3">
                  <c:v>0.23080000000000001</c:v>
                </c:pt>
                <c:pt idx="4">
                  <c:v>7.6899999999999996E-2</c:v>
                </c:pt>
                <c:pt idx="5">
                  <c:v>0.26919999999999999</c:v>
                </c:pt>
                <c:pt idx="6">
                  <c:v>3.85E-2</c:v>
                </c:pt>
              </c:numCache>
            </c:numRef>
          </c:val>
          <c:extLst>
            <c:ext xmlns:c16="http://schemas.microsoft.com/office/drawing/2014/chart" uri="{C3380CC4-5D6E-409C-BE32-E72D297353CC}">
              <c16:uniqueId val="{00000001-F72D-AD4E-AFEB-C3CA4A862983}"/>
            </c:ext>
          </c:extLst>
        </c:ser>
        <c:ser>
          <c:idx val="2"/>
          <c:order val="2"/>
          <c:tx>
            <c:strRef>
              <c:f>'Kunder(Q13-18) (2022)'!$AH$20</c:f>
              <c:strCache>
                <c:ptCount val="1"/>
                <c:pt idx="0">
                  <c:v>Arkitektföretag</c:v>
                </c:pt>
              </c:strCache>
            </c:strRef>
          </c:tx>
          <c:spPr>
            <a:solidFill>
              <a:srgbClr val="1D666E"/>
            </a:solidFill>
            <a:ln>
              <a:noFill/>
            </a:ln>
            <a:effectLst/>
          </c:spPr>
          <c:invertIfNegative val="0"/>
          <c:cat>
            <c:strRef>
              <c:f>'Kunder(Q13-18) (2022)'!$AD$21:$AD$27</c:f>
              <c:strCache>
                <c:ptCount val="7"/>
                <c:pt idx="0">
                  <c:v>Region &amp; Kommuner</c:v>
                </c:pt>
                <c:pt idx="1">
                  <c:v>Stat/Myndighet</c:v>
                </c:pt>
                <c:pt idx="2">
                  <c:v>Privata företag</c:v>
                </c:pt>
                <c:pt idx="3">
                  <c:v>Andra rådgivande ingenjörer</c:v>
                </c:pt>
                <c:pt idx="4">
                  <c:v>Andra rådgivande arkitekter</c:v>
                </c:pt>
                <c:pt idx="5">
                  <c:v>Utländska aktörer</c:v>
                </c:pt>
                <c:pt idx="6">
                  <c:v>Annan</c:v>
                </c:pt>
              </c:strCache>
            </c:strRef>
          </c:cat>
          <c:val>
            <c:numRef>
              <c:f>'Kunder(Q13-18) (2022)'!$AH$21:$AH$27</c:f>
              <c:numCache>
                <c:formatCode>0%</c:formatCode>
                <c:ptCount val="7"/>
                <c:pt idx="0">
                  <c:v>0.625</c:v>
                </c:pt>
                <c:pt idx="1">
                  <c:v>0.25</c:v>
                </c:pt>
                <c:pt idx="2">
                  <c:v>1</c:v>
                </c:pt>
                <c:pt idx="3">
                  <c:v>0</c:v>
                </c:pt>
                <c:pt idx="4">
                  <c:v>8.3299999999999999E-2</c:v>
                </c:pt>
                <c:pt idx="5">
                  <c:v>8.3299999999999999E-2</c:v>
                </c:pt>
                <c:pt idx="6">
                  <c:v>0.125</c:v>
                </c:pt>
              </c:numCache>
            </c:numRef>
          </c:val>
          <c:extLst>
            <c:ext xmlns:c16="http://schemas.microsoft.com/office/drawing/2014/chart" uri="{C3380CC4-5D6E-409C-BE32-E72D297353CC}">
              <c16:uniqueId val="{00000002-F72D-AD4E-AFEB-C3CA4A862983}"/>
            </c:ext>
          </c:extLst>
        </c:ser>
        <c:ser>
          <c:idx val="3"/>
          <c:order val="3"/>
          <c:tx>
            <c:strRef>
              <c:f>'Kunder(Q13-18) (2022)'!$AI$20</c:f>
              <c:strCache>
                <c:ptCount val="1"/>
                <c:pt idx="0">
                  <c:v>Annan</c:v>
                </c:pt>
              </c:strCache>
            </c:strRef>
          </c:tx>
          <c:spPr>
            <a:solidFill>
              <a:srgbClr val="B1C2C2"/>
            </a:solidFill>
            <a:ln>
              <a:noFill/>
            </a:ln>
            <a:effectLst/>
          </c:spPr>
          <c:invertIfNegative val="0"/>
          <c:cat>
            <c:strRef>
              <c:f>'Kunder(Q13-18) (2022)'!$AD$21:$AD$27</c:f>
              <c:strCache>
                <c:ptCount val="7"/>
                <c:pt idx="0">
                  <c:v>Region &amp; Kommuner</c:v>
                </c:pt>
                <c:pt idx="1">
                  <c:v>Stat/Myndighet</c:v>
                </c:pt>
                <c:pt idx="2">
                  <c:v>Privata företag</c:v>
                </c:pt>
                <c:pt idx="3">
                  <c:v>Andra rådgivande ingenjörer</c:v>
                </c:pt>
                <c:pt idx="4">
                  <c:v>Andra rådgivande arkitekter</c:v>
                </c:pt>
                <c:pt idx="5">
                  <c:v>Utländska aktörer</c:v>
                </c:pt>
                <c:pt idx="6">
                  <c:v>Annan</c:v>
                </c:pt>
              </c:strCache>
            </c:strRef>
          </c:cat>
          <c:val>
            <c:numRef>
              <c:f>'Kunder(Q13-18) (2022)'!$AI$21:$AI$27</c:f>
              <c:numCache>
                <c:formatCode>0%</c:formatCode>
                <c:ptCount val="7"/>
                <c:pt idx="0">
                  <c:v>0.25</c:v>
                </c:pt>
                <c:pt idx="1">
                  <c:v>0.33333333333333331</c:v>
                </c:pt>
                <c:pt idx="2">
                  <c:v>0.83333333333333337</c:v>
                </c:pt>
                <c:pt idx="3">
                  <c:v>0.16666666666666666</c:v>
                </c:pt>
                <c:pt idx="4">
                  <c:v>0</c:v>
                </c:pt>
                <c:pt idx="5">
                  <c:v>0.41666666666666669</c:v>
                </c:pt>
                <c:pt idx="6">
                  <c:v>8.3333333333333329E-2</c:v>
                </c:pt>
              </c:numCache>
            </c:numRef>
          </c:val>
          <c:extLst>
            <c:ext xmlns:c16="http://schemas.microsoft.com/office/drawing/2014/chart" uri="{C3380CC4-5D6E-409C-BE32-E72D297353CC}">
              <c16:uniqueId val="{00000003-F72D-AD4E-AFEB-C3CA4A862983}"/>
            </c:ext>
          </c:extLst>
        </c:ser>
        <c:dLbls>
          <c:showLegendKey val="0"/>
          <c:showVal val="0"/>
          <c:showCatName val="0"/>
          <c:showSerName val="0"/>
          <c:showPercent val="0"/>
          <c:showBubbleSize val="0"/>
        </c:dLbls>
        <c:gapWidth val="219"/>
        <c:axId val="469639183"/>
        <c:axId val="429564847"/>
      </c:barChart>
      <c:catAx>
        <c:axId val="469639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429564847"/>
        <c:crosses val="autoZero"/>
        <c:auto val="1"/>
        <c:lblAlgn val="ctr"/>
        <c:lblOffset val="100"/>
        <c:noMultiLvlLbl val="0"/>
      </c:catAx>
      <c:valAx>
        <c:axId val="429564847"/>
        <c:scaling>
          <c:orientation val="minMax"/>
          <c:max val="1"/>
        </c:scaling>
        <c:delete val="0"/>
        <c:axPos val="l"/>
        <c:majorGridlines>
          <c:spPr>
            <a:ln w="9525" cap="flat" cmpd="sng" algn="ctr">
              <a:solidFill>
                <a:schemeClr val="bg1"/>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46963918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'Kunder(Q13-18) (2022)'!$AE$31</c:f>
              <c:strCache>
                <c:ptCount val="1"/>
                <c:pt idx="0">
                  <c:v>Totalt</c:v>
                </c:pt>
              </c:strCache>
            </c:strRef>
          </c:tx>
          <c:spPr>
            <a:ln>
              <a:noFill/>
            </a:ln>
          </c:spPr>
          <c:dPt>
            <c:idx val="0"/>
            <c:bubble3D val="0"/>
            <c:spPr>
              <a:solidFill>
                <a:srgbClr val="193C29"/>
              </a:solidFill>
              <a:ln w="19050">
                <a:noFill/>
              </a:ln>
              <a:effectLst/>
            </c:spPr>
            <c:extLst>
              <c:ext xmlns:c16="http://schemas.microsoft.com/office/drawing/2014/chart" uri="{C3380CC4-5D6E-409C-BE32-E72D297353CC}">
                <c16:uniqueId val="{00000001-7D39-3E4D-8BAD-BDECDC7345F2}"/>
              </c:ext>
            </c:extLst>
          </c:dPt>
          <c:dPt>
            <c:idx val="1"/>
            <c:bubble3D val="0"/>
            <c:spPr>
              <a:solidFill>
                <a:srgbClr val="1D666E"/>
              </a:solidFill>
              <a:ln w="19050">
                <a:noFill/>
              </a:ln>
              <a:effectLst/>
            </c:spPr>
            <c:extLst>
              <c:ext xmlns:c16="http://schemas.microsoft.com/office/drawing/2014/chart" uri="{C3380CC4-5D6E-409C-BE32-E72D297353CC}">
                <c16:uniqueId val="{00000003-7D39-3E4D-8BAD-BDECDC7345F2}"/>
              </c:ext>
            </c:extLst>
          </c:dPt>
          <c:dPt>
            <c:idx val="2"/>
            <c:bubble3D val="0"/>
            <c:spPr>
              <a:solidFill>
                <a:srgbClr val="2EA5B3"/>
              </a:solidFill>
              <a:ln w="19050">
                <a:noFill/>
              </a:ln>
              <a:effectLst/>
            </c:spPr>
            <c:extLst>
              <c:ext xmlns:c16="http://schemas.microsoft.com/office/drawing/2014/chart" uri="{C3380CC4-5D6E-409C-BE32-E72D297353CC}">
                <c16:uniqueId val="{00000005-7D39-3E4D-8BAD-BDECDC7345F2}"/>
              </c:ext>
            </c:extLst>
          </c:dPt>
          <c:dPt>
            <c:idx val="3"/>
            <c:bubble3D val="0"/>
            <c:spPr>
              <a:solidFill>
                <a:srgbClr val="C3D4CF"/>
              </a:solidFill>
              <a:ln w="19050">
                <a:noFill/>
              </a:ln>
              <a:effectLst/>
            </c:spPr>
            <c:extLst>
              <c:ext xmlns:c16="http://schemas.microsoft.com/office/drawing/2014/chart" uri="{C3380CC4-5D6E-409C-BE32-E72D297353CC}">
                <c16:uniqueId val="{00000007-7D39-3E4D-8BAD-BDECDC7345F2}"/>
              </c:ext>
            </c:extLst>
          </c:dPt>
          <c:dPt>
            <c:idx val="4"/>
            <c:bubble3D val="0"/>
            <c:spPr>
              <a:solidFill>
                <a:schemeClr val="accent5"/>
              </a:solidFill>
              <a:ln w="19050">
                <a:noFill/>
              </a:ln>
              <a:effectLst/>
            </c:spPr>
            <c:extLst>
              <c:ext xmlns:c16="http://schemas.microsoft.com/office/drawing/2014/chart" uri="{C3380CC4-5D6E-409C-BE32-E72D297353CC}">
                <c16:uniqueId val="{00000009-7D39-3E4D-8BAD-BDECDC7345F2}"/>
              </c:ext>
            </c:extLst>
          </c:dPt>
          <c:dPt>
            <c:idx val="5"/>
            <c:bubble3D val="0"/>
            <c:spPr>
              <a:solidFill>
                <a:schemeClr val="accent6"/>
              </a:solidFill>
              <a:ln w="19050">
                <a:noFill/>
              </a:ln>
              <a:effectLst/>
            </c:spPr>
            <c:extLst>
              <c:ext xmlns:c16="http://schemas.microsoft.com/office/drawing/2014/chart" uri="{C3380CC4-5D6E-409C-BE32-E72D297353CC}">
                <c16:uniqueId val="{0000000B-7D39-3E4D-8BAD-BDECDC7345F2}"/>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7D39-3E4D-8BAD-BDECDC7345F2}"/>
              </c:ext>
            </c:extLst>
          </c:dPt>
          <c:dLbls>
            <c:dLbl>
              <c:idx val="0"/>
              <c:tx>
                <c:rich>
                  <a:bodyPr/>
                  <a:lstStyle/>
                  <a:p>
                    <a:fld id="{8A50A9C2-FC01-8544-AB96-2F6DDFA52B3F}" type="VALUE">
                      <a:rPr lang="en-US" smtClean="0"/>
                      <a:pPr/>
                      <a:t>[VÄRDE]</a:t>
                    </a:fld>
                    <a:r>
                      <a:rPr lang="en-US" dirty="0"/>
                      <a:t> </a:t>
                    </a:r>
                    <a:br>
                      <a:rPr lang="en-US" dirty="0"/>
                    </a:br>
                    <a:r>
                      <a:rPr lang="en-US" sz="900" dirty="0"/>
                      <a:t>(59%)</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D39-3E4D-8BAD-BDECDC7345F2}"/>
                </c:ext>
              </c:extLst>
            </c:dLbl>
            <c:dLbl>
              <c:idx val="1"/>
              <c:tx>
                <c:rich>
                  <a:bodyPr/>
                  <a:lstStyle/>
                  <a:p>
                    <a:fld id="{82F72DF2-4DC3-A44C-85A3-1F4DCB4F4340}" type="VALUE">
                      <a:rPr lang="en-US" smtClean="0"/>
                      <a:pPr/>
                      <a:t>[VÄRDE]</a:t>
                    </a:fld>
                    <a:r>
                      <a:rPr lang="en-US" dirty="0"/>
                      <a:t> </a:t>
                    </a:r>
                    <a:br>
                      <a:rPr lang="en-US" dirty="0"/>
                    </a:br>
                    <a:r>
                      <a:rPr lang="en-US" sz="900" dirty="0"/>
                      <a:t>(24%)</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D39-3E4D-8BAD-BDECDC7345F2}"/>
                </c:ext>
              </c:extLst>
            </c:dLbl>
            <c:dLbl>
              <c:idx val="2"/>
              <c:tx>
                <c:rich>
                  <a:bodyPr/>
                  <a:lstStyle/>
                  <a:p>
                    <a:r>
                      <a:rPr lang="en-US" dirty="0"/>
                      <a:t>8%</a:t>
                    </a:r>
                    <a:br>
                      <a:rPr lang="en-US" dirty="0"/>
                    </a:br>
                    <a:r>
                      <a:rPr lang="en-US" sz="900" dirty="0"/>
                      <a:t>(10%)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7D39-3E4D-8BAD-BDECDC7345F2}"/>
                </c:ext>
              </c:extLst>
            </c:dLbl>
            <c:dLbl>
              <c:idx val="3"/>
              <c:layout>
                <c:manualLayout>
                  <c:x val="-9.3047166487879671E-3"/>
                  <c:y val="-2.2828228812550158E-2"/>
                </c:manualLayout>
              </c:layout>
              <c:tx>
                <c:rich>
                  <a:bodyPr/>
                  <a:lstStyle/>
                  <a:p>
                    <a:fld id="{9F0F63E7-2B72-CA43-A165-DECB347CCB2D}" type="VALUE">
                      <a:rPr lang="en-US" smtClean="0"/>
                      <a:pPr/>
                      <a:t>[VÄRDE]</a:t>
                    </a:fld>
                    <a:br>
                      <a:rPr lang="en-US"/>
                    </a:br>
                    <a:r>
                      <a:rPr lang="en-US" sz="900"/>
                      <a:t>(3%)</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D39-3E4D-8BAD-BDECDC7345F2}"/>
                </c:ext>
              </c:extLst>
            </c:dLbl>
            <c:dLbl>
              <c:idx val="4"/>
              <c:layout>
                <c:manualLayout>
                  <c:x val="-4.6523583243939263E-3"/>
                  <c:y val="-4.5656457625100295E-2"/>
                </c:manualLayout>
              </c:layout>
              <c:tx>
                <c:rich>
                  <a:bodyPr/>
                  <a:lstStyle/>
                  <a:p>
                    <a:r>
                      <a:rPr lang="en-US" dirty="0"/>
                      <a:t>2%</a:t>
                    </a:r>
                    <a:br>
                      <a:rPr lang="en-US" dirty="0"/>
                    </a:br>
                    <a:r>
                      <a:rPr lang="en-US" sz="900" dirty="0"/>
                      <a:t>(2%)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7D39-3E4D-8BAD-BDECDC7345F2}"/>
                </c:ext>
              </c:extLst>
            </c:dLbl>
            <c:dLbl>
              <c:idx val="5"/>
              <c:layout>
                <c:manualLayout>
                  <c:x val="4.6523583243939263E-3"/>
                  <c:y val="2.8535286015687407E-3"/>
                </c:manualLayout>
              </c:layout>
              <c:tx>
                <c:rich>
                  <a:bodyPr/>
                  <a:lstStyle/>
                  <a:p>
                    <a:r>
                      <a:rPr lang="en-US" dirty="0"/>
                      <a:t>2%</a:t>
                    </a:r>
                    <a:br>
                      <a:rPr lang="en-US" dirty="0"/>
                    </a:br>
                    <a:r>
                      <a:rPr lang="en-US" sz="900" dirty="0"/>
                      <a:t>(2%)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7D39-3E4D-8BAD-BDECDC7345F2}"/>
                </c:ext>
              </c:extLst>
            </c:dLbl>
            <c:dLbl>
              <c:idx val="6"/>
              <c:layout>
                <c:manualLayout>
                  <c:x val="-1.5507861081313088E-3"/>
                  <c:y val="-6.8484686437650419E-2"/>
                </c:manualLayout>
              </c:layout>
              <c:tx>
                <c:rich>
                  <a:bodyPr/>
                  <a:lstStyle/>
                  <a:p>
                    <a:fld id="{7E7293A2-D7E1-A847-9E52-FF8DFF57EABD}" type="VALUE">
                      <a:rPr lang="en-US" smtClean="0"/>
                      <a:pPr/>
                      <a:t>[VÄRDE]</a:t>
                    </a:fld>
                    <a:br>
                      <a:rPr lang="en-US" dirty="0"/>
                    </a:br>
                    <a:r>
                      <a:rPr lang="en-US" sz="900" dirty="0"/>
                      <a:t>(1%)</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7D39-3E4D-8BAD-BDECDC7345F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'Kunder(Q13-18) (2022)'!$AD$32:$AD$38</c:f>
              <c:strCache>
                <c:ptCount val="7"/>
                <c:pt idx="0">
                  <c:v>Privata företag</c:v>
                </c:pt>
                <c:pt idx="1">
                  <c:v>Region &amp; Kommuner</c:v>
                </c:pt>
                <c:pt idx="2">
                  <c:v>Stat/Myndighet</c:v>
                </c:pt>
                <c:pt idx="3">
                  <c:v>Utländska aktörer</c:v>
                </c:pt>
                <c:pt idx="4">
                  <c:v>Annan</c:v>
                </c:pt>
                <c:pt idx="5">
                  <c:v>Andra rådgivande ingenjörer</c:v>
                </c:pt>
                <c:pt idx="6">
                  <c:v>Andra rådgivande arkitekter</c:v>
                </c:pt>
              </c:strCache>
            </c:strRef>
          </c:cat>
          <c:val>
            <c:numRef>
              <c:f>'Kunder(Q13-18) (2022)'!$AE$32:$AE$38</c:f>
              <c:numCache>
                <c:formatCode>0%</c:formatCode>
                <c:ptCount val="7"/>
                <c:pt idx="0">
                  <c:v>0.63500000000000001</c:v>
                </c:pt>
                <c:pt idx="1">
                  <c:v>0.19</c:v>
                </c:pt>
                <c:pt idx="2">
                  <c:v>8.5000000000000006E-2</c:v>
                </c:pt>
                <c:pt idx="3">
                  <c:v>3.6400000000000002E-2</c:v>
                </c:pt>
                <c:pt idx="4">
                  <c:v>2.7E-2</c:v>
                </c:pt>
                <c:pt idx="5">
                  <c:v>1.7999999999999999E-2</c:v>
                </c:pt>
                <c:pt idx="6">
                  <c:v>8.9999999999999993E-3</c:v>
                </c:pt>
              </c:numCache>
            </c:numRef>
          </c:val>
          <c:extLst>
            <c:ext xmlns:c16="http://schemas.microsoft.com/office/drawing/2014/chart" uri="{C3380CC4-5D6E-409C-BE32-E72D297353CC}">
              <c16:uniqueId val="{0000000E-7D39-3E4D-8BAD-BDECDC7345F2}"/>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l"/>
      <c:layout>
        <c:manualLayout>
          <c:xMode val="edge"/>
          <c:yMode val="edge"/>
          <c:x val="7.5988519298434129E-2"/>
          <c:y val="0.32409591451097935"/>
          <c:w val="0.23117165553743593"/>
          <c:h val="0.35180794629074985"/>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'Kunder(Q13-18) (2022)'!$AQ$32</c:f>
              <c:strCache>
                <c:ptCount val="1"/>
                <c:pt idx="0">
                  <c:v>Region &amp; Kommuner</c:v>
                </c:pt>
              </c:strCache>
            </c:strRef>
          </c:tx>
          <c:spPr>
            <a:solidFill>
              <a:srgbClr val="1D66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'Kunder(Q13-18) (2022)'!$AS$31:$AV$31</c:f>
              <c:strCache>
                <c:ptCount val="4"/>
                <c:pt idx="0">
                  <c:v>Teknikkonsultföretag</c:v>
                </c:pt>
                <c:pt idx="1">
                  <c:v>Industri- och techkonsultföretag</c:v>
                </c:pt>
                <c:pt idx="2">
                  <c:v>Arkitektföretag</c:v>
                </c:pt>
                <c:pt idx="3">
                  <c:v>Annan</c:v>
                </c:pt>
              </c:strCache>
            </c:strRef>
          </c:cat>
          <c:val>
            <c:numRef>
              <c:f>'Kunder(Q13-18) (2022)'!$AS$32:$AV$32</c:f>
              <c:numCache>
                <c:formatCode>0%</c:formatCode>
                <c:ptCount val="4"/>
                <c:pt idx="0">
                  <c:v>0.22020000000000001</c:v>
                </c:pt>
                <c:pt idx="1">
                  <c:v>0.08</c:v>
                </c:pt>
                <c:pt idx="2">
                  <c:v>0.26</c:v>
                </c:pt>
                <c:pt idx="3">
                  <c:v>0.13750000000000001</c:v>
                </c:pt>
              </c:numCache>
            </c:numRef>
          </c:val>
          <c:extLst>
            <c:ext xmlns:c16="http://schemas.microsoft.com/office/drawing/2014/chart" uri="{C3380CC4-5D6E-409C-BE32-E72D297353CC}">
              <c16:uniqueId val="{00000000-A9B9-0640-B12A-D11FC5192370}"/>
            </c:ext>
          </c:extLst>
        </c:ser>
        <c:ser>
          <c:idx val="1"/>
          <c:order val="1"/>
          <c:tx>
            <c:strRef>
              <c:f>'Kunder(Q13-18) (2022)'!$AQ$33</c:f>
              <c:strCache>
                <c:ptCount val="1"/>
                <c:pt idx="0">
                  <c:v>Stat/Myndighet</c:v>
                </c:pt>
              </c:strCache>
            </c:strRef>
          </c:tx>
          <c:spPr>
            <a:solidFill>
              <a:srgbClr val="2EA5B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'Kunder(Q13-18) (2022)'!$AS$31:$AV$31</c:f>
              <c:strCache>
                <c:ptCount val="4"/>
                <c:pt idx="0">
                  <c:v>Teknikkonsultföretag</c:v>
                </c:pt>
                <c:pt idx="1">
                  <c:v>Industri- och techkonsultföretag</c:v>
                </c:pt>
                <c:pt idx="2">
                  <c:v>Arkitektföretag</c:v>
                </c:pt>
                <c:pt idx="3">
                  <c:v>Annan</c:v>
                </c:pt>
              </c:strCache>
            </c:strRef>
          </c:cat>
          <c:val>
            <c:numRef>
              <c:f>'Kunder(Q13-18) (2022)'!$AS$33:$AV$33</c:f>
              <c:numCache>
                <c:formatCode>0%</c:formatCode>
                <c:ptCount val="4"/>
                <c:pt idx="0">
                  <c:v>0.12139999999999999</c:v>
                </c:pt>
                <c:pt idx="1">
                  <c:v>3.4299999999999997E-2</c:v>
                </c:pt>
                <c:pt idx="2">
                  <c:v>7.4999999999999997E-2</c:v>
                </c:pt>
                <c:pt idx="3">
                  <c:v>3.1E-2</c:v>
                </c:pt>
              </c:numCache>
            </c:numRef>
          </c:val>
          <c:extLst>
            <c:ext xmlns:c16="http://schemas.microsoft.com/office/drawing/2014/chart" uri="{C3380CC4-5D6E-409C-BE32-E72D297353CC}">
              <c16:uniqueId val="{00000001-A9B9-0640-B12A-D11FC5192370}"/>
            </c:ext>
          </c:extLst>
        </c:ser>
        <c:ser>
          <c:idx val="2"/>
          <c:order val="2"/>
          <c:tx>
            <c:strRef>
              <c:f>'Kunder(Q13-18) (2022)'!$AQ$34</c:f>
              <c:strCache>
                <c:ptCount val="1"/>
                <c:pt idx="0">
                  <c:v>Privata företag</c:v>
                </c:pt>
              </c:strCache>
            </c:strRef>
          </c:tx>
          <c:spPr>
            <a:solidFill>
              <a:srgbClr val="193C2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'Kunder(Q13-18) (2022)'!$AS$31:$AV$31</c:f>
              <c:strCache>
                <c:ptCount val="4"/>
                <c:pt idx="0">
                  <c:v>Teknikkonsultföretag</c:v>
                </c:pt>
                <c:pt idx="1">
                  <c:v>Industri- och techkonsultföretag</c:v>
                </c:pt>
                <c:pt idx="2">
                  <c:v>Arkitektföretag</c:v>
                </c:pt>
                <c:pt idx="3">
                  <c:v>Annan</c:v>
                </c:pt>
              </c:strCache>
            </c:strRef>
          </c:cat>
          <c:val>
            <c:numRef>
              <c:f>'Kunder(Q13-18) (2022)'!$AS$34:$AV$34</c:f>
              <c:numCache>
                <c:formatCode>0%</c:formatCode>
                <c:ptCount val="4"/>
                <c:pt idx="0">
                  <c:v>0.60660000000000003</c:v>
                </c:pt>
                <c:pt idx="1">
                  <c:v>0.79</c:v>
                </c:pt>
                <c:pt idx="2">
                  <c:v>0.58250000000000002</c:v>
                </c:pt>
                <c:pt idx="3">
                  <c:v>0.49099999999999999</c:v>
                </c:pt>
              </c:numCache>
            </c:numRef>
          </c:val>
          <c:extLst>
            <c:ext xmlns:c16="http://schemas.microsoft.com/office/drawing/2014/chart" uri="{C3380CC4-5D6E-409C-BE32-E72D297353CC}">
              <c16:uniqueId val="{00000002-A9B9-0640-B12A-D11FC5192370}"/>
            </c:ext>
          </c:extLst>
        </c:ser>
        <c:ser>
          <c:idx val="3"/>
          <c:order val="3"/>
          <c:tx>
            <c:strRef>
              <c:f>'Kunder(Q13-18) (2022)'!$AQ$35</c:f>
              <c:strCache>
                <c:ptCount val="1"/>
                <c:pt idx="0">
                  <c:v>Andra rådgivande ingenjörer</c:v>
                </c:pt>
              </c:strCache>
            </c:strRef>
          </c:tx>
          <c:spPr>
            <a:solidFill>
              <a:srgbClr val="88AAA0"/>
            </a:solidFill>
            <a:ln>
              <a:noFill/>
            </a:ln>
            <a:effectLst/>
          </c:spPr>
          <c:invertIfNegative val="0"/>
          <c:dLbls>
            <c:dLbl>
              <c:idx val="0"/>
              <c:layout>
                <c:manualLayout>
                  <c:x val="0"/>
                  <c:y val="1.05461493683520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9B9-0640-B12A-D11FC5192370}"/>
                </c:ext>
              </c:extLst>
            </c:dLbl>
            <c:dLbl>
              <c:idx val="2"/>
              <c:layout>
                <c:manualLayout>
                  <c:x val="-9.2903992352338156E-17"/>
                  <c:y val="7.030766245568057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A9B9-0640-B12A-D11FC5192370}"/>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'Kunder(Q13-18) (2022)'!$AS$31:$AV$31</c:f>
              <c:strCache>
                <c:ptCount val="4"/>
                <c:pt idx="0">
                  <c:v>Teknikkonsultföretag</c:v>
                </c:pt>
                <c:pt idx="1">
                  <c:v>Industri- och techkonsultföretag</c:v>
                </c:pt>
                <c:pt idx="2">
                  <c:v>Arkitektföretag</c:v>
                </c:pt>
                <c:pt idx="3">
                  <c:v>Annan</c:v>
                </c:pt>
              </c:strCache>
            </c:strRef>
          </c:cat>
          <c:val>
            <c:numRef>
              <c:f>'Kunder(Q13-18) (2022)'!$AS$35:$AV$35</c:f>
              <c:numCache>
                <c:formatCode>0%</c:formatCode>
                <c:ptCount val="4"/>
                <c:pt idx="0">
                  <c:v>2.35E-2</c:v>
                </c:pt>
                <c:pt idx="1">
                  <c:v>1.5599999999999999E-2</c:v>
                </c:pt>
                <c:pt idx="2">
                  <c:v>1.2500000000000001E-2</c:v>
                </c:pt>
                <c:pt idx="3">
                  <c:v>6.1999999999999998E-3</c:v>
                </c:pt>
              </c:numCache>
            </c:numRef>
          </c:val>
          <c:extLst>
            <c:ext xmlns:c16="http://schemas.microsoft.com/office/drawing/2014/chart" uri="{C3380CC4-5D6E-409C-BE32-E72D297353CC}">
              <c16:uniqueId val="{00000003-A9B9-0640-B12A-D11FC5192370}"/>
            </c:ext>
          </c:extLst>
        </c:ser>
        <c:ser>
          <c:idx val="4"/>
          <c:order val="4"/>
          <c:tx>
            <c:strRef>
              <c:f>'Kunder(Q13-18) (2022)'!$AQ$36</c:f>
              <c:strCache>
                <c:ptCount val="1"/>
                <c:pt idx="0">
                  <c:v>Andra rådgivande arkitekter</c:v>
                </c:pt>
              </c:strCache>
            </c:strRef>
          </c:tx>
          <c:spPr>
            <a:solidFill>
              <a:srgbClr val="55776D"/>
            </a:solidFill>
            <a:ln>
              <a:noFill/>
            </a:ln>
            <a:effectLst/>
          </c:spPr>
          <c:invertIfNegative val="0"/>
          <c:dLbls>
            <c:dLbl>
              <c:idx val="0"/>
              <c:layout>
                <c:manualLayout>
                  <c:x val="-2.5337745160141766E-3"/>
                  <c:y val="3.19580308015023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766-3F4B-B531-FC9111178696}"/>
                </c:ext>
              </c:extLst>
            </c:dLbl>
            <c:dLbl>
              <c:idx val="1"/>
              <c:delete val="1"/>
              <c:extLst>
                <c:ext xmlns:c15="http://schemas.microsoft.com/office/drawing/2012/chart" uri="{CE6537A1-D6FC-4f65-9D91-7224C49458BB}"/>
                <c:ext xmlns:c16="http://schemas.microsoft.com/office/drawing/2014/chart" uri="{C3380CC4-5D6E-409C-BE32-E72D297353CC}">
                  <c16:uniqueId val="{00000008-A9B9-0640-B12A-D11FC5192370}"/>
                </c:ext>
              </c:extLst>
            </c:dLbl>
            <c:dLbl>
              <c:idx val="2"/>
              <c:layout>
                <c:manualLayout>
                  <c:x val="-1.140198532206378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766-3F4B-B531-FC9111178696}"/>
                </c:ext>
              </c:extLst>
            </c:dLbl>
            <c:dLbl>
              <c:idx val="3"/>
              <c:delete val="1"/>
              <c:extLst>
                <c:ext xmlns:c15="http://schemas.microsoft.com/office/drawing/2012/chart" uri="{CE6537A1-D6FC-4f65-9D91-7224C49458BB}"/>
                <c:ext xmlns:c16="http://schemas.microsoft.com/office/drawing/2014/chart" uri="{C3380CC4-5D6E-409C-BE32-E72D297353CC}">
                  <c16:uniqueId val="{0000000A-A9B9-0640-B12A-D11FC5192370}"/>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'Kunder(Q13-18) (2022)'!$AS$31:$AV$31</c:f>
              <c:strCache>
                <c:ptCount val="4"/>
                <c:pt idx="0">
                  <c:v>Teknikkonsultföretag</c:v>
                </c:pt>
                <c:pt idx="1">
                  <c:v>Industri- och techkonsultföretag</c:v>
                </c:pt>
                <c:pt idx="2">
                  <c:v>Arkitektföretag</c:v>
                </c:pt>
                <c:pt idx="3">
                  <c:v>Annan</c:v>
                </c:pt>
              </c:strCache>
            </c:strRef>
          </c:cat>
          <c:val>
            <c:numRef>
              <c:f>'Kunder(Q13-18) (2022)'!$AS$36:$AV$36</c:f>
              <c:numCache>
                <c:formatCode>0%</c:formatCode>
                <c:ptCount val="4"/>
                <c:pt idx="0">
                  <c:v>1.14E-2</c:v>
                </c:pt>
                <c:pt idx="1">
                  <c:v>3.3999999999999998E-3</c:v>
                </c:pt>
                <c:pt idx="2">
                  <c:v>1.4999999999999999E-2</c:v>
                </c:pt>
                <c:pt idx="3">
                  <c:v>0</c:v>
                </c:pt>
              </c:numCache>
            </c:numRef>
          </c:val>
          <c:extLst>
            <c:ext xmlns:c16="http://schemas.microsoft.com/office/drawing/2014/chart" uri="{C3380CC4-5D6E-409C-BE32-E72D297353CC}">
              <c16:uniqueId val="{00000004-A9B9-0640-B12A-D11FC5192370}"/>
            </c:ext>
          </c:extLst>
        </c:ser>
        <c:ser>
          <c:idx val="5"/>
          <c:order val="5"/>
          <c:tx>
            <c:strRef>
              <c:f>'Kunder(Q13-18) (2022)'!$AQ$37</c:f>
              <c:strCache>
                <c:ptCount val="1"/>
                <c:pt idx="0">
                  <c:v>Utländska aktörer</c:v>
                </c:pt>
              </c:strCache>
            </c:strRef>
          </c:tx>
          <c:spPr>
            <a:solidFill>
              <a:srgbClr val="C3D4CF"/>
            </a:solidFill>
            <a:ln>
              <a:noFill/>
            </a:ln>
            <a:effectLst/>
          </c:spPr>
          <c:invertIfNegative val="0"/>
          <c:dLbls>
            <c:dLbl>
              <c:idx val="0"/>
              <c:layout>
                <c:manualLayout>
                  <c:x val="-1.2668872580070766E-3"/>
                  <c:y val="-7.030766245568057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9B9-0640-B12A-D11FC5192370}"/>
                </c:ext>
              </c:extLst>
            </c:dLbl>
            <c:dLbl>
              <c:idx val="2"/>
              <c:layout>
                <c:manualLayout>
                  <c:x val="2.5337745160140604E-3"/>
                  <c:y val="-7.03076677633053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9B9-0640-B12A-D11FC5192370}"/>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'Kunder(Q13-18) (2022)'!$AS$31:$AV$31</c:f>
              <c:strCache>
                <c:ptCount val="4"/>
                <c:pt idx="0">
                  <c:v>Teknikkonsultföretag</c:v>
                </c:pt>
                <c:pt idx="1">
                  <c:v>Industri- och techkonsultföretag</c:v>
                </c:pt>
                <c:pt idx="2">
                  <c:v>Arkitektföretag</c:v>
                </c:pt>
                <c:pt idx="3">
                  <c:v>Annan</c:v>
                </c:pt>
              </c:strCache>
            </c:strRef>
          </c:cat>
          <c:val>
            <c:numRef>
              <c:f>'Kunder(Q13-18) (2022)'!$AS$37:$AV$37</c:f>
              <c:numCache>
                <c:formatCode>0%</c:formatCode>
                <c:ptCount val="4"/>
                <c:pt idx="0">
                  <c:v>1.2500000000000001E-2</c:v>
                </c:pt>
                <c:pt idx="1">
                  <c:v>5.3400000000000003E-2</c:v>
                </c:pt>
                <c:pt idx="2">
                  <c:v>6.4999999999999997E-3</c:v>
                </c:pt>
                <c:pt idx="3">
                  <c:v>0.20649999999999999</c:v>
                </c:pt>
              </c:numCache>
            </c:numRef>
          </c:val>
          <c:extLst>
            <c:ext xmlns:c16="http://schemas.microsoft.com/office/drawing/2014/chart" uri="{C3380CC4-5D6E-409C-BE32-E72D297353CC}">
              <c16:uniqueId val="{00000005-A9B9-0640-B12A-D11FC5192370}"/>
            </c:ext>
          </c:extLst>
        </c:ser>
        <c:ser>
          <c:idx val="6"/>
          <c:order val="6"/>
          <c:tx>
            <c:strRef>
              <c:f>'Kunder(Q13-18) (2022)'!$AQ$38</c:f>
              <c:strCache>
                <c:ptCount val="1"/>
                <c:pt idx="0">
                  <c:v>Annan</c:v>
                </c:pt>
              </c:strCache>
            </c:strRef>
          </c:tx>
          <c:spPr>
            <a:solidFill>
              <a:srgbClr val="7F7F7F"/>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9-A9B9-0640-B12A-D11FC5192370}"/>
                </c:ext>
              </c:extLst>
            </c:dLbl>
            <c:dLbl>
              <c:idx val="2"/>
              <c:layout>
                <c:manualLayout>
                  <c:x val="-9.2903992352338156E-17"/>
                  <c:y val="-1.054614936835209E-2"/>
                </c:manualLayout>
              </c:layout>
              <c:tx>
                <c:rich>
                  <a:bodyPr/>
                  <a:lstStyle/>
                  <a:p>
                    <a:r>
                      <a:rPr lang="en-US" dirty="0"/>
                      <a:t>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A9B9-0640-B12A-D11FC5192370}"/>
                </c:ext>
              </c:extLst>
            </c:dLbl>
            <c:dLbl>
              <c:idx val="3"/>
              <c:tx>
                <c:rich>
                  <a:bodyPr/>
                  <a:lstStyle/>
                  <a:p>
                    <a:r>
                      <a:rPr lang="en-US"/>
                      <a:t>12%</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D766-3F4B-B531-FC9111178696}"/>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'Kunder(Q13-18) (2022)'!$AS$31:$AV$31</c:f>
              <c:strCache>
                <c:ptCount val="4"/>
                <c:pt idx="0">
                  <c:v>Teknikkonsultföretag</c:v>
                </c:pt>
                <c:pt idx="1">
                  <c:v>Industri- och techkonsultföretag</c:v>
                </c:pt>
                <c:pt idx="2">
                  <c:v>Arkitektföretag</c:v>
                </c:pt>
                <c:pt idx="3">
                  <c:v>Annan</c:v>
                </c:pt>
              </c:strCache>
            </c:strRef>
          </c:cat>
          <c:val>
            <c:numRef>
              <c:f>'Kunder(Q13-18) (2022)'!$AS$38:$AV$38</c:f>
              <c:numCache>
                <c:formatCode>0%</c:formatCode>
                <c:ptCount val="4"/>
                <c:pt idx="0">
                  <c:v>4.1000000000000003E-3</c:v>
                </c:pt>
                <c:pt idx="1">
                  <c:v>2.2599999999999999E-2</c:v>
                </c:pt>
                <c:pt idx="2">
                  <c:v>4.8000000000000001E-2</c:v>
                </c:pt>
                <c:pt idx="3">
                  <c:v>0.125</c:v>
                </c:pt>
              </c:numCache>
            </c:numRef>
          </c:val>
          <c:extLst>
            <c:ext xmlns:c16="http://schemas.microsoft.com/office/drawing/2014/chart" uri="{C3380CC4-5D6E-409C-BE32-E72D297353CC}">
              <c16:uniqueId val="{00000006-A9B9-0640-B12A-D11FC5192370}"/>
            </c:ext>
          </c:extLst>
        </c:ser>
        <c:dLbls>
          <c:showLegendKey val="0"/>
          <c:showVal val="1"/>
          <c:showCatName val="0"/>
          <c:showSerName val="0"/>
          <c:showPercent val="0"/>
          <c:showBubbleSize val="0"/>
        </c:dLbls>
        <c:gapWidth val="150"/>
        <c:overlap val="100"/>
        <c:axId val="250756959"/>
        <c:axId val="251086079"/>
      </c:barChart>
      <c:catAx>
        <c:axId val="25075695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85000"/>
                    <a:lumOff val="15000"/>
                  </a:schemeClr>
                </a:solidFill>
                <a:latin typeface="+mn-lt"/>
                <a:ea typeface="+mn-ea"/>
                <a:cs typeface="+mn-cs"/>
              </a:defRPr>
            </a:pPr>
            <a:endParaRPr lang="sv-SE"/>
          </a:p>
        </c:txPr>
        <c:crossAx val="251086079"/>
        <c:crosses val="autoZero"/>
        <c:auto val="1"/>
        <c:lblAlgn val="ctr"/>
        <c:lblOffset val="100"/>
        <c:noMultiLvlLbl val="0"/>
      </c:catAx>
      <c:valAx>
        <c:axId val="251086079"/>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mn-lt"/>
                <a:ea typeface="+mn-ea"/>
                <a:cs typeface="+mn-cs"/>
              </a:defRPr>
            </a:pPr>
            <a:endParaRPr lang="sv-SE"/>
          </a:p>
        </c:txPr>
        <c:crossAx val="250756959"/>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95000"/>
                  <a:lumOff val="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sz="900">
          <a:solidFill>
            <a:schemeClr val="tx1">
              <a:lumMod val="95000"/>
              <a:lumOff val="5000"/>
            </a:schemeClr>
          </a:solidFill>
        </a:defRPr>
      </a:pPr>
      <a:endParaRPr lang="sv-SE"/>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'Kunder(Q13-18) (2022)'!$AE$42</c:f>
              <c:strCache>
                <c:ptCount val="1"/>
                <c:pt idx="0">
                  <c:v>Totalt</c:v>
                </c:pt>
              </c:strCache>
            </c:strRef>
          </c:tx>
          <c:spPr>
            <a:solidFill>
              <a:schemeClr val="accent1"/>
            </a:solidFill>
            <a:ln>
              <a:noFill/>
            </a:ln>
            <a:effectLst/>
          </c:spPr>
          <c:invertIfNegative val="0"/>
          <c:dPt>
            <c:idx val="0"/>
            <c:invertIfNegative val="0"/>
            <c:bubble3D val="0"/>
            <c:spPr>
              <a:solidFill>
                <a:srgbClr val="193C29"/>
              </a:solidFill>
              <a:ln>
                <a:noFill/>
              </a:ln>
              <a:effectLst/>
            </c:spPr>
            <c:extLst>
              <c:ext xmlns:c16="http://schemas.microsoft.com/office/drawing/2014/chart" uri="{C3380CC4-5D6E-409C-BE32-E72D297353CC}">
                <c16:uniqueId val="{00000001-CE84-5E4B-A814-216CEECC8EF7}"/>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CE84-5E4B-A814-216CEECC8EF7}"/>
              </c:ext>
            </c:extLst>
          </c:dPt>
          <c:dPt>
            <c:idx val="2"/>
            <c:invertIfNegative val="0"/>
            <c:bubble3D val="0"/>
            <c:spPr>
              <a:solidFill>
                <a:srgbClr val="E46932"/>
              </a:solidFill>
              <a:ln>
                <a:noFill/>
              </a:ln>
              <a:effectLst/>
            </c:spPr>
            <c:extLst>
              <c:ext xmlns:c16="http://schemas.microsoft.com/office/drawing/2014/chart" uri="{C3380CC4-5D6E-409C-BE32-E72D297353CC}">
                <c16:uniqueId val="{00000002-CE84-5E4B-A814-216CEECC8EF7}"/>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'Kunder(Q13-18) (2022)'!$AD$43:$AD$46</c:f>
              <c:strCache>
                <c:ptCount val="4"/>
                <c:pt idx="0">
                  <c:v>Ökad utsträckning</c:v>
                </c:pt>
                <c:pt idx="1">
                  <c:v>Samma utsträckning som tidigare</c:v>
                </c:pt>
                <c:pt idx="2">
                  <c:v>Minskad utsträckning</c:v>
                </c:pt>
                <c:pt idx="3">
                  <c:v>Ingen utsträckning alls</c:v>
                </c:pt>
              </c:strCache>
            </c:strRef>
          </c:cat>
          <c:val>
            <c:numRef>
              <c:f>'Kunder(Q13-18) (2022)'!$AE$43:$AE$46</c:f>
              <c:numCache>
                <c:formatCode>0%</c:formatCode>
                <c:ptCount val="4"/>
                <c:pt idx="0">
                  <c:v>0.17949999999999999</c:v>
                </c:pt>
                <c:pt idx="1">
                  <c:v>0.22220000000000001</c:v>
                </c:pt>
                <c:pt idx="2">
                  <c:v>5.1299999999999998E-2</c:v>
                </c:pt>
                <c:pt idx="3">
                  <c:v>6.8400000000000002E-2</c:v>
                </c:pt>
              </c:numCache>
            </c:numRef>
          </c:val>
          <c:extLst>
            <c:ext xmlns:c16="http://schemas.microsoft.com/office/drawing/2014/chart" uri="{C3380CC4-5D6E-409C-BE32-E72D297353CC}">
              <c16:uniqueId val="{00000000-CE84-5E4B-A814-216CEECC8EF7}"/>
            </c:ext>
          </c:extLst>
        </c:ser>
        <c:dLbls>
          <c:showLegendKey val="0"/>
          <c:showVal val="0"/>
          <c:showCatName val="0"/>
          <c:showSerName val="0"/>
          <c:showPercent val="0"/>
          <c:showBubbleSize val="0"/>
        </c:dLbls>
        <c:gapWidth val="103"/>
        <c:overlap val="-27"/>
        <c:axId val="455025887"/>
        <c:axId val="455027535"/>
      </c:barChart>
      <c:catAx>
        <c:axId val="455025887"/>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455027535"/>
        <c:crosses val="autoZero"/>
        <c:auto val="1"/>
        <c:lblAlgn val="ctr"/>
        <c:lblOffset val="100"/>
        <c:noMultiLvlLbl val="0"/>
      </c:catAx>
      <c:valAx>
        <c:axId val="455027535"/>
        <c:scaling>
          <c:orientation val="minMax"/>
        </c:scaling>
        <c:delete val="1"/>
        <c:axPos val="l"/>
        <c:numFmt formatCode="0%" sourceLinked="1"/>
        <c:majorTickMark val="none"/>
        <c:minorTickMark val="none"/>
        <c:tickLblPos val="nextTo"/>
        <c:crossAx val="45502588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205122510574901E-2"/>
          <c:y val="5.0190667050851012E-2"/>
          <c:w val="0.94358975497885023"/>
          <c:h val="0.79020301172744278"/>
        </c:manualLayout>
      </c:layout>
      <c:barChart>
        <c:barDir val="col"/>
        <c:grouping val="clustered"/>
        <c:varyColors val="0"/>
        <c:ser>
          <c:idx val="0"/>
          <c:order val="0"/>
          <c:tx>
            <c:strRef>
              <c:f>'Medarbetare(Q19-29) (2022)'!$AE$5</c:f>
              <c:strCache>
                <c:ptCount val="1"/>
                <c:pt idx="0">
                  <c:v>Totalt 2021</c:v>
                </c:pt>
              </c:strCache>
            </c:strRef>
          </c:tx>
          <c:spPr>
            <a:noFill/>
            <a:ln>
              <a:solidFill>
                <a:schemeClr val="bg2">
                  <a:lumMod val="50000"/>
                </a:schemeClr>
              </a:solidFill>
              <a:prstDash val="dash"/>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(2022)'!$AD$6:$AD$7</c:f>
              <c:strCache>
                <c:ptCount val="2"/>
                <c:pt idx="0">
                  <c:v>% Män</c:v>
                </c:pt>
                <c:pt idx="1">
                  <c:v>% Kvinnor</c:v>
                </c:pt>
              </c:strCache>
            </c:strRef>
          </c:cat>
          <c:val>
            <c:numRef>
              <c:f>'Medarbetare(Q19-29) (2022)'!$AE$6:$AE$7</c:f>
              <c:numCache>
                <c:formatCode>General</c:formatCode>
                <c:ptCount val="2"/>
                <c:pt idx="0">
                  <c:v>67</c:v>
                </c:pt>
                <c:pt idx="1">
                  <c:v>33</c:v>
                </c:pt>
              </c:numCache>
            </c:numRef>
          </c:val>
          <c:extLst>
            <c:ext xmlns:c16="http://schemas.microsoft.com/office/drawing/2014/chart" uri="{C3380CC4-5D6E-409C-BE32-E72D297353CC}">
              <c16:uniqueId val="{00000000-392C-C14E-AAB5-A83A65A20D36}"/>
            </c:ext>
          </c:extLst>
        </c:ser>
        <c:ser>
          <c:idx val="1"/>
          <c:order val="1"/>
          <c:tx>
            <c:strRef>
              <c:f>'Medarbetare(Q19-29) (2022)'!$AF$5</c:f>
              <c:strCache>
                <c:ptCount val="1"/>
                <c:pt idx="0">
                  <c:v>Totalt 2022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(2022)'!$AD$6:$AD$7</c:f>
              <c:strCache>
                <c:ptCount val="2"/>
                <c:pt idx="0">
                  <c:v>% Män</c:v>
                </c:pt>
                <c:pt idx="1">
                  <c:v>% Kvinnor</c:v>
                </c:pt>
              </c:strCache>
            </c:strRef>
          </c:cat>
          <c:val>
            <c:numRef>
              <c:f>'Medarbetare(Q19-29) (2022)'!$AF$6:$AF$7</c:f>
              <c:numCache>
                <c:formatCode>0</c:formatCode>
                <c:ptCount val="2"/>
                <c:pt idx="0">
                  <c:v>71</c:v>
                </c:pt>
                <c:pt idx="1">
                  <c:v>29</c:v>
                </c:pt>
              </c:numCache>
            </c:numRef>
          </c:val>
          <c:extLst>
            <c:ext xmlns:c16="http://schemas.microsoft.com/office/drawing/2014/chart" uri="{C3380CC4-5D6E-409C-BE32-E72D297353CC}">
              <c16:uniqueId val="{00000001-392C-C14E-AAB5-A83A65A20D36}"/>
            </c:ext>
          </c:extLst>
        </c:ser>
        <c:dLbls>
          <c:dLblPos val="inEnd"/>
          <c:showLegendKey val="0"/>
          <c:showVal val="1"/>
          <c:showCatName val="0"/>
          <c:showSerName val="0"/>
          <c:showPercent val="0"/>
          <c:showBubbleSize val="0"/>
        </c:dLbls>
        <c:gapWidth val="72"/>
        <c:overlap val="-2"/>
        <c:axId val="256454863"/>
        <c:axId val="256270015"/>
      </c:barChart>
      <c:catAx>
        <c:axId val="256454863"/>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56270015"/>
        <c:crosses val="autoZero"/>
        <c:auto val="1"/>
        <c:lblAlgn val="ctr"/>
        <c:lblOffset val="100"/>
        <c:noMultiLvlLbl val="0"/>
      </c:catAx>
      <c:valAx>
        <c:axId val="256270015"/>
        <c:scaling>
          <c:orientation val="minMax"/>
          <c:max val="80"/>
        </c:scaling>
        <c:delete val="1"/>
        <c:axPos val="l"/>
        <c:numFmt formatCode="General" sourceLinked="1"/>
        <c:majorTickMark val="none"/>
        <c:minorTickMark val="none"/>
        <c:tickLblPos val="nextTo"/>
        <c:crossAx val="25645486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'Medarbetare(Q19-29) (2022)'!$AD$6</c:f>
              <c:strCache>
                <c:ptCount val="1"/>
                <c:pt idx="0">
                  <c:v>% Män</c:v>
                </c:pt>
              </c:strCache>
            </c:strRef>
          </c:tx>
          <c:spPr>
            <a:solidFill>
              <a:srgbClr val="1D666E"/>
            </a:solidFill>
            <a:ln>
              <a:noFill/>
            </a:ln>
            <a:effectLst/>
          </c:spPr>
          <c:invertIfNegative val="0"/>
          <c:dLbls>
            <c:dLbl>
              <c:idx val="0"/>
              <c:tx>
                <c:rich>
                  <a:bodyPr/>
                  <a:lstStyle/>
                  <a:p>
                    <a:fld id="{EA4C3114-3775-5A42-A46B-7BA8BC3936FD}" type="VALUE">
                      <a:rPr lang="en-US" smtClean="0"/>
                      <a:pPr/>
                      <a:t>[VÄRDE]</a:t>
                    </a:fld>
                    <a:r>
                      <a:rPr lang="en-US" dirty="0"/>
                      <a:t>% (75%)</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221-FD43-B2FB-816E120210F6}"/>
                </c:ext>
              </c:extLst>
            </c:dLbl>
            <c:dLbl>
              <c:idx val="1"/>
              <c:tx>
                <c:rich>
                  <a:bodyPr/>
                  <a:lstStyle/>
                  <a:p>
                    <a:fld id="{09CFCB51-C7DE-4347-ACC0-75110CF994D8}" type="VALUE">
                      <a:rPr lang="en-US" smtClean="0"/>
                      <a:pPr/>
                      <a:t>[VÄRDE]</a:t>
                    </a:fld>
                    <a:r>
                      <a:rPr lang="en-US" dirty="0"/>
                      <a:t>% (75%)</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9221-FD43-B2FB-816E120210F6}"/>
                </c:ext>
              </c:extLst>
            </c:dLbl>
            <c:dLbl>
              <c:idx val="2"/>
              <c:tx>
                <c:rich>
                  <a:bodyPr/>
                  <a:lstStyle/>
                  <a:p>
                    <a:fld id="{1780B56A-D3B8-C845-A070-C5E5E6D3C045}" type="VALUE">
                      <a:rPr lang="en-US" smtClean="0"/>
                      <a:pPr/>
                      <a:t>[VÄRDE]</a:t>
                    </a:fld>
                    <a:r>
                      <a:rPr lang="en-US" dirty="0"/>
                      <a:t>% (49%)</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9221-FD43-B2FB-816E120210F6}"/>
                </c:ext>
              </c:extLst>
            </c:dLbl>
            <c:dLbl>
              <c:idx val="3"/>
              <c:tx>
                <c:rich>
                  <a:bodyPr/>
                  <a:lstStyle/>
                  <a:p>
                    <a:fld id="{D76D8482-63A9-CC47-9F9C-18A80994C183}" type="VALUE">
                      <a:rPr lang="en-US" smtClean="0"/>
                      <a:pPr/>
                      <a:t>[VÄRDE]</a:t>
                    </a:fld>
                    <a:r>
                      <a:rPr lang="en-US" dirty="0"/>
                      <a:t>% (69%)</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9221-FD43-B2FB-816E120210F6}"/>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(2022)'!$AG$5:$AJ$5</c:f>
              <c:strCache>
                <c:ptCount val="4"/>
                <c:pt idx="0">
                  <c:v>Teknikkonsultföretag</c:v>
                </c:pt>
                <c:pt idx="1">
                  <c:v>Industri- och techkonsultföretag</c:v>
                </c:pt>
                <c:pt idx="2">
                  <c:v>Arkitektföretag</c:v>
                </c:pt>
                <c:pt idx="3">
                  <c:v>Annan</c:v>
                </c:pt>
              </c:strCache>
            </c:strRef>
          </c:cat>
          <c:val>
            <c:numRef>
              <c:f>'Medarbetare(Q19-29) (2022)'!$AG$6:$AJ$6</c:f>
              <c:numCache>
                <c:formatCode>0</c:formatCode>
                <c:ptCount val="4"/>
                <c:pt idx="0">
                  <c:v>73</c:v>
                </c:pt>
                <c:pt idx="1">
                  <c:v>82</c:v>
                </c:pt>
                <c:pt idx="2">
                  <c:v>49</c:v>
                </c:pt>
                <c:pt idx="3">
                  <c:v>74</c:v>
                </c:pt>
              </c:numCache>
            </c:numRef>
          </c:val>
          <c:extLst>
            <c:ext xmlns:c16="http://schemas.microsoft.com/office/drawing/2014/chart" uri="{C3380CC4-5D6E-409C-BE32-E72D297353CC}">
              <c16:uniqueId val="{00000000-9221-FD43-B2FB-816E120210F6}"/>
            </c:ext>
          </c:extLst>
        </c:ser>
        <c:ser>
          <c:idx val="1"/>
          <c:order val="1"/>
          <c:tx>
            <c:strRef>
              <c:f>'Medarbetare(Q19-29) (2022)'!$AD$7</c:f>
              <c:strCache>
                <c:ptCount val="1"/>
                <c:pt idx="0">
                  <c:v>% Kvinnor</c:v>
                </c:pt>
              </c:strCache>
            </c:strRef>
          </c:tx>
          <c:spPr>
            <a:solidFill>
              <a:srgbClr val="2EA5B3"/>
            </a:solidFill>
            <a:ln>
              <a:noFill/>
            </a:ln>
            <a:effectLst/>
          </c:spPr>
          <c:invertIfNegative val="0"/>
          <c:dLbls>
            <c:dLbl>
              <c:idx val="0"/>
              <c:tx>
                <c:rich>
                  <a:bodyPr/>
                  <a:lstStyle/>
                  <a:p>
                    <a:fld id="{1C38BA0C-F655-BD44-9323-FE8A421D831A}" type="VALUE">
                      <a:rPr lang="en-US" smtClean="0"/>
                      <a:pPr/>
                      <a:t>[VÄRDE]</a:t>
                    </a:fld>
                    <a:r>
                      <a:rPr lang="en-US" dirty="0"/>
                      <a:t>% (25%)</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9221-FD43-B2FB-816E120210F6}"/>
                </c:ext>
              </c:extLst>
            </c:dLbl>
            <c:dLbl>
              <c:idx val="1"/>
              <c:tx>
                <c:rich>
                  <a:bodyPr/>
                  <a:lstStyle/>
                  <a:p>
                    <a:fld id="{F0DAD1E1-AC6B-B440-88A5-C2C8896306AF}" type="VALUE">
                      <a:rPr lang="en-US" smtClean="0"/>
                      <a:pPr/>
                      <a:t>[VÄRDE]</a:t>
                    </a:fld>
                    <a:r>
                      <a:rPr lang="en-US" dirty="0"/>
                      <a:t>% (25%)</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221-FD43-B2FB-816E120210F6}"/>
                </c:ext>
              </c:extLst>
            </c:dLbl>
            <c:dLbl>
              <c:idx val="2"/>
              <c:tx>
                <c:rich>
                  <a:bodyPr/>
                  <a:lstStyle/>
                  <a:p>
                    <a:fld id="{34038294-3DFD-F745-98E7-8215E2021B63}" type="VALUE">
                      <a:rPr lang="en-US" smtClean="0"/>
                      <a:pPr/>
                      <a:t>[VÄRDE]</a:t>
                    </a:fld>
                    <a:r>
                      <a:rPr lang="en-US" dirty="0"/>
                      <a:t>% (51%)</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9221-FD43-B2FB-816E120210F6}"/>
                </c:ext>
              </c:extLst>
            </c:dLbl>
            <c:dLbl>
              <c:idx val="3"/>
              <c:tx>
                <c:rich>
                  <a:bodyPr/>
                  <a:lstStyle/>
                  <a:p>
                    <a:fld id="{DDD3A461-FD38-A74B-9D19-6332E1D51E30}" type="VALUE">
                      <a:rPr lang="en-US" smtClean="0"/>
                      <a:pPr/>
                      <a:t>[VÄRDE]</a:t>
                    </a:fld>
                    <a:r>
                      <a:rPr lang="en-US" dirty="0"/>
                      <a:t>% (31%)</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9221-FD43-B2FB-816E120210F6}"/>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(2022)'!$AG$5:$AJ$5</c:f>
              <c:strCache>
                <c:ptCount val="4"/>
                <c:pt idx="0">
                  <c:v>Teknikkonsultföretag</c:v>
                </c:pt>
                <c:pt idx="1">
                  <c:v>Industri- och techkonsultföretag</c:v>
                </c:pt>
                <c:pt idx="2">
                  <c:v>Arkitektföretag</c:v>
                </c:pt>
                <c:pt idx="3">
                  <c:v>Annan</c:v>
                </c:pt>
              </c:strCache>
            </c:strRef>
          </c:cat>
          <c:val>
            <c:numRef>
              <c:f>'Medarbetare(Q19-29) (2022)'!$AG$7:$AJ$7</c:f>
              <c:numCache>
                <c:formatCode>0</c:formatCode>
                <c:ptCount val="4"/>
                <c:pt idx="0">
                  <c:v>27</c:v>
                </c:pt>
                <c:pt idx="1">
                  <c:v>18</c:v>
                </c:pt>
                <c:pt idx="2">
                  <c:v>51</c:v>
                </c:pt>
                <c:pt idx="3">
                  <c:v>26</c:v>
                </c:pt>
              </c:numCache>
            </c:numRef>
          </c:val>
          <c:extLst>
            <c:ext xmlns:c16="http://schemas.microsoft.com/office/drawing/2014/chart" uri="{C3380CC4-5D6E-409C-BE32-E72D297353CC}">
              <c16:uniqueId val="{00000001-9221-FD43-B2FB-816E120210F6}"/>
            </c:ext>
          </c:extLst>
        </c:ser>
        <c:dLbls>
          <c:dLblPos val="ctr"/>
          <c:showLegendKey val="0"/>
          <c:showVal val="1"/>
          <c:showCatName val="0"/>
          <c:showSerName val="0"/>
          <c:showPercent val="0"/>
          <c:showBubbleSize val="0"/>
        </c:dLbls>
        <c:gapWidth val="150"/>
        <c:overlap val="100"/>
        <c:axId val="268699359"/>
        <c:axId val="256634127"/>
      </c:barChart>
      <c:catAx>
        <c:axId val="268699359"/>
        <c:scaling>
          <c:orientation val="maxMin"/>
        </c:scaling>
        <c:delete val="0"/>
        <c:axPos val="l"/>
        <c:numFmt formatCode="General" sourceLinked="1"/>
        <c:majorTickMark val="none"/>
        <c:minorTickMark val="none"/>
        <c:tickLblPos val="nextTo"/>
        <c:spPr>
          <a:noFill/>
          <a:ln w="9525" cap="flat" cmpd="sng" algn="ctr">
            <a:solidFill>
              <a:schemeClr val="bg2">
                <a:lumMod val="2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sv-SE"/>
          </a:p>
        </c:txPr>
        <c:crossAx val="256634127"/>
        <c:crosses val="autoZero"/>
        <c:auto val="1"/>
        <c:lblAlgn val="ctr"/>
        <c:lblOffset val="100"/>
        <c:noMultiLvlLbl val="0"/>
      </c:catAx>
      <c:valAx>
        <c:axId val="256634127"/>
        <c:scaling>
          <c:orientation val="minMax"/>
          <c:max val="100"/>
        </c:scaling>
        <c:delete val="1"/>
        <c:axPos val="t"/>
        <c:numFmt formatCode="0" sourceLinked="1"/>
        <c:majorTickMark val="none"/>
        <c:minorTickMark val="none"/>
        <c:tickLblPos val="nextTo"/>
        <c:crossAx val="268699359"/>
        <c:crosses val="autoZero"/>
        <c:crossBetween val="between"/>
      </c:valAx>
      <c:spPr>
        <a:noFill/>
        <a:ln>
          <a:noFill/>
        </a:ln>
        <a:effectLst/>
      </c:spPr>
    </c:plotArea>
    <c:legend>
      <c:legendPos val="b"/>
      <c:layout>
        <c:manualLayout>
          <c:xMode val="edge"/>
          <c:yMode val="edge"/>
          <c:x val="0.47282551049941013"/>
          <c:y val="0.91542353673597932"/>
          <c:w val="0.15724026771803792"/>
          <c:h val="4.9643518930263392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sv-SE"/>
        </a:p>
      </c:txPr>
    </c:legend>
    <c:plotVisOnly val="1"/>
    <c:dispBlanksAs val="gap"/>
    <c:showDLblsOverMax val="0"/>
  </c:chart>
  <c:spPr>
    <a:noFill/>
    <a:ln>
      <a:noFill/>
    </a:ln>
    <a:effectLst/>
  </c:spPr>
  <c:txPr>
    <a:bodyPr/>
    <a:lstStyle/>
    <a:p>
      <a:pPr>
        <a:defRPr>
          <a:solidFill>
            <a:schemeClr val="bg1"/>
          </a:solidFill>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ln>
              <a:noFill/>
            </a:ln>
            <a:effectLst/>
          </c:spPr>
          <c:dPt>
            <c:idx val="0"/>
            <c:bubble3D val="0"/>
            <c:spPr>
              <a:solidFill>
                <a:srgbClr val="193C29"/>
              </a:solidFill>
              <a:ln w="19050">
                <a:noFill/>
              </a:ln>
              <a:effectLst/>
            </c:spPr>
            <c:extLst>
              <c:ext xmlns:c16="http://schemas.microsoft.com/office/drawing/2014/chart" uri="{C3380CC4-5D6E-409C-BE32-E72D297353CC}">
                <c16:uniqueId val="{00000001-06DF-0B4B-B1D7-1846EDDB19B4}"/>
              </c:ext>
            </c:extLst>
          </c:dPt>
          <c:dPt>
            <c:idx val="1"/>
            <c:bubble3D val="0"/>
            <c:spPr>
              <a:solidFill>
                <a:srgbClr val="1C656E"/>
              </a:solidFill>
              <a:ln w="19050">
                <a:noFill/>
              </a:ln>
              <a:effectLst/>
            </c:spPr>
            <c:extLst>
              <c:ext xmlns:c16="http://schemas.microsoft.com/office/drawing/2014/chart" uri="{C3380CC4-5D6E-409C-BE32-E72D297353CC}">
                <c16:uniqueId val="{00000003-06DF-0B4B-B1D7-1846EDDB19B4}"/>
              </c:ext>
            </c:extLst>
          </c:dPt>
          <c:dPt>
            <c:idx val="2"/>
            <c:bubble3D val="0"/>
            <c:spPr>
              <a:solidFill>
                <a:schemeClr val="accent2">
                  <a:lumMod val="50000"/>
                  <a:lumOff val="50000"/>
                </a:schemeClr>
              </a:solidFill>
              <a:ln w="19050">
                <a:noFill/>
              </a:ln>
              <a:effectLst/>
            </c:spPr>
            <c:extLst>
              <c:ext xmlns:c16="http://schemas.microsoft.com/office/drawing/2014/chart" uri="{C3380CC4-5D6E-409C-BE32-E72D297353CC}">
                <c16:uniqueId val="{00000005-06DF-0B4B-B1D7-1846EDDB19B4}"/>
              </c:ext>
            </c:extLst>
          </c:dPt>
          <c:dPt>
            <c:idx val="3"/>
            <c:bubble3D val="0"/>
            <c:spPr>
              <a:solidFill>
                <a:srgbClr val="D7E3E3"/>
              </a:solidFill>
              <a:ln w="19050">
                <a:noFill/>
              </a:ln>
              <a:effectLst/>
            </c:spPr>
            <c:extLst>
              <c:ext xmlns:c16="http://schemas.microsoft.com/office/drawing/2014/chart" uri="{C3380CC4-5D6E-409C-BE32-E72D297353CC}">
                <c16:uniqueId val="{00000007-06DF-0B4B-B1D7-1846EDDB19B4}"/>
              </c:ext>
            </c:extLst>
          </c:dPt>
          <c:dLbls>
            <c:dLbl>
              <c:idx val="0"/>
              <c:tx>
                <c:rich>
                  <a:bodyPr/>
                  <a:lstStyle/>
                  <a:p>
                    <a:fld id="{8B402230-62CD-FD43-9068-52554FDBA41D}" type="VALUE">
                      <a:rPr lang="en-US" smtClean="0"/>
                      <a:pPr/>
                      <a:t>[VÄRDE]</a:t>
                    </a:fld>
                    <a:r>
                      <a:rPr lang="en-US"/>
                      <a:t> </a:t>
                    </a:r>
                    <a:r>
                      <a:rPr lang="en-US" sz="900"/>
                      <a:t>(90%)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6DF-0B4B-B1D7-1846EDDB19B4}"/>
                </c:ext>
              </c:extLst>
            </c:dLbl>
            <c:dLbl>
              <c:idx val="2"/>
              <c:layout>
                <c:manualLayout>
                  <c:x val="-4.7521481741585004E-3"/>
                  <c:y val="-5.11209100393693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6DF-0B4B-B1D7-1846EDDB19B4}"/>
                </c:ext>
              </c:extLst>
            </c:dLbl>
            <c:dLbl>
              <c:idx val="3"/>
              <c:numFmt formatCode="0%" sourceLinked="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7-06DF-0B4B-B1D7-1846EDDB19B4}"/>
                </c:ext>
              </c:extLst>
            </c:dLbl>
            <c:numFmt formatCode="0%" sourceLinked="0"/>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'Affärsmodeller(Q1-13) (2022)'!$A$13:$A$16</c:f>
              <c:strCache>
                <c:ptCount val="4"/>
                <c:pt idx="0">
                  <c:v>0-10%</c:v>
                </c:pt>
                <c:pt idx="1">
                  <c:v>11-25%</c:v>
                </c:pt>
                <c:pt idx="2">
                  <c:v>26-50%</c:v>
                </c:pt>
                <c:pt idx="3">
                  <c:v>Mer än 50%</c:v>
                </c:pt>
              </c:strCache>
            </c:strRef>
          </c:cat>
          <c:val>
            <c:numRef>
              <c:f>'Affärsmodeller(Q1-13) (2022)'!$B$13:$B$16</c:f>
              <c:numCache>
                <c:formatCode>0.00%</c:formatCode>
                <c:ptCount val="4"/>
                <c:pt idx="0">
                  <c:v>0.85250000000000004</c:v>
                </c:pt>
                <c:pt idx="1">
                  <c:v>8.199999999999999E-2</c:v>
                </c:pt>
                <c:pt idx="2">
                  <c:v>1.6400000000000001E-2</c:v>
                </c:pt>
                <c:pt idx="3">
                  <c:v>4.9200000000000001E-2</c:v>
                </c:pt>
              </c:numCache>
            </c:numRef>
          </c:val>
          <c:extLst>
            <c:ext xmlns:c16="http://schemas.microsoft.com/office/drawing/2014/chart" uri="{C3380CC4-5D6E-409C-BE32-E72D297353CC}">
              <c16:uniqueId val="{00000008-06DF-0B4B-B1D7-1846EDDB19B4}"/>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0.27563737831558599"/>
          <c:y val="0.91314215006614552"/>
          <c:w val="0.44872524336882802"/>
          <c:h val="5.552576769083924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bg1"/>
          </a:solidFill>
        </a:defRPr>
      </a:pPr>
      <a:endParaRPr lang="sv-SE"/>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'Medarbetare(Q19-29) (2022)'!$AE$11</c:f>
              <c:strCache>
                <c:ptCount val="1"/>
                <c:pt idx="0">
                  <c:v>Totalt 2021</c:v>
                </c:pt>
              </c:strCache>
            </c:strRef>
          </c:tx>
          <c:spPr>
            <a:noFill/>
            <a:ln>
              <a:solidFill>
                <a:schemeClr val="bg2">
                  <a:lumMod val="50000"/>
                </a:schemeClr>
              </a:solidFill>
              <a:prstDash val="dash"/>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(2022)'!$AD$12:$AD$13</c:f>
              <c:strCache>
                <c:ptCount val="2"/>
                <c:pt idx="0">
                  <c:v>% Män</c:v>
                </c:pt>
                <c:pt idx="1">
                  <c:v>% Kvinnor</c:v>
                </c:pt>
              </c:strCache>
            </c:strRef>
          </c:cat>
          <c:val>
            <c:numRef>
              <c:f>'Medarbetare(Q19-29) (2022)'!$AE$12:$AE$13</c:f>
              <c:numCache>
                <c:formatCode>General</c:formatCode>
                <c:ptCount val="2"/>
                <c:pt idx="0">
                  <c:v>73</c:v>
                </c:pt>
                <c:pt idx="1">
                  <c:v>27</c:v>
                </c:pt>
              </c:numCache>
            </c:numRef>
          </c:val>
          <c:extLst>
            <c:ext xmlns:c16="http://schemas.microsoft.com/office/drawing/2014/chart" uri="{C3380CC4-5D6E-409C-BE32-E72D297353CC}">
              <c16:uniqueId val="{00000000-3DFA-9F45-8AF6-51A700E27F53}"/>
            </c:ext>
          </c:extLst>
        </c:ser>
        <c:ser>
          <c:idx val="1"/>
          <c:order val="1"/>
          <c:tx>
            <c:strRef>
              <c:f>'Medarbetare(Q19-29) (2022)'!$AF$11</c:f>
              <c:strCache>
                <c:ptCount val="1"/>
                <c:pt idx="0">
                  <c:v>Totalt 2022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(2022)'!$AD$12:$AD$13</c:f>
              <c:strCache>
                <c:ptCount val="2"/>
                <c:pt idx="0">
                  <c:v>% Män</c:v>
                </c:pt>
                <c:pt idx="1">
                  <c:v>% Kvinnor</c:v>
                </c:pt>
              </c:strCache>
            </c:strRef>
          </c:cat>
          <c:val>
            <c:numRef>
              <c:f>'Medarbetare(Q19-29) (2022)'!$AF$12:$AF$13</c:f>
              <c:numCache>
                <c:formatCode>0</c:formatCode>
                <c:ptCount val="2"/>
                <c:pt idx="0">
                  <c:v>70</c:v>
                </c:pt>
                <c:pt idx="1">
                  <c:v>30</c:v>
                </c:pt>
              </c:numCache>
            </c:numRef>
          </c:val>
          <c:extLst>
            <c:ext xmlns:c16="http://schemas.microsoft.com/office/drawing/2014/chart" uri="{C3380CC4-5D6E-409C-BE32-E72D297353CC}">
              <c16:uniqueId val="{00000001-3DFA-9F45-8AF6-51A700E27F53}"/>
            </c:ext>
          </c:extLst>
        </c:ser>
        <c:dLbls>
          <c:dLblPos val="inEnd"/>
          <c:showLegendKey val="0"/>
          <c:showVal val="1"/>
          <c:showCatName val="0"/>
          <c:showSerName val="0"/>
          <c:showPercent val="0"/>
          <c:showBubbleSize val="0"/>
        </c:dLbls>
        <c:gapWidth val="72"/>
        <c:overlap val="-2"/>
        <c:axId val="290452911"/>
        <c:axId val="391462207"/>
      </c:barChart>
      <c:catAx>
        <c:axId val="29045291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391462207"/>
        <c:crosses val="autoZero"/>
        <c:auto val="1"/>
        <c:lblAlgn val="ctr"/>
        <c:lblOffset val="100"/>
        <c:noMultiLvlLbl val="0"/>
      </c:catAx>
      <c:valAx>
        <c:axId val="391462207"/>
        <c:scaling>
          <c:orientation val="minMax"/>
        </c:scaling>
        <c:delete val="1"/>
        <c:axPos val="l"/>
        <c:numFmt formatCode="General" sourceLinked="1"/>
        <c:majorTickMark val="none"/>
        <c:minorTickMark val="none"/>
        <c:tickLblPos val="nextTo"/>
        <c:crossAx val="29045291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'Medarbetare(Q19-29) (2022)'!$AD$12</c:f>
              <c:strCache>
                <c:ptCount val="1"/>
                <c:pt idx="0">
                  <c:v>% Män</c:v>
                </c:pt>
              </c:strCache>
            </c:strRef>
          </c:tx>
          <c:spPr>
            <a:solidFill>
              <a:srgbClr val="1D666E"/>
            </a:solidFill>
            <a:ln>
              <a:noFill/>
            </a:ln>
            <a:effectLst/>
          </c:spPr>
          <c:invertIfNegative val="0"/>
          <c:dLbls>
            <c:dLbl>
              <c:idx val="0"/>
              <c:tx>
                <c:rich>
                  <a:bodyPr/>
                  <a:lstStyle/>
                  <a:p>
                    <a:fld id="{82BE18DC-2286-9048-8736-5E945215B71E}" type="VALUE">
                      <a:rPr lang="en-US" smtClean="0"/>
                      <a:pPr/>
                      <a:t>[VÄRDE]</a:t>
                    </a:fld>
                    <a:r>
                      <a:rPr lang="en-US" dirty="0"/>
                      <a:t>%(81%)</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AC21-0C4C-AA50-68E7D5683011}"/>
                </c:ext>
              </c:extLst>
            </c:dLbl>
            <c:dLbl>
              <c:idx val="1"/>
              <c:tx>
                <c:rich>
                  <a:bodyPr/>
                  <a:lstStyle/>
                  <a:p>
                    <a:fld id="{306081C4-798D-7E43-9D63-D6009491F894}" type="VALUE">
                      <a:rPr lang="en-US" smtClean="0"/>
                      <a:pPr/>
                      <a:t>[VÄRDE]</a:t>
                    </a:fld>
                    <a:r>
                      <a:rPr lang="en-US" dirty="0"/>
                      <a:t>% (84%)</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C21-0C4C-AA50-68E7D5683011}"/>
                </c:ext>
              </c:extLst>
            </c:dLbl>
            <c:dLbl>
              <c:idx val="2"/>
              <c:tx>
                <c:rich>
                  <a:bodyPr/>
                  <a:lstStyle/>
                  <a:p>
                    <a:fld id="{34968D2C-97AA-9D43-A065-AEAEE8A4C2D4}" type="VALUE">
                      <a:rPr lang="en-US" smtClean="0"/>
                      <a:pPr/>
                      <a:t>[VÄRDE]</a:t>
                    </a:fld>
                    <a:r>
                      <a:rPr lang="en-US" dirty="0"/>
                      <a:t>% (49%)</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AC21-0C4C-AA50-68E7D5683011}"/>
                </c:ext>
              </c:extLst>
            </c:dLbl>
            <c:dLbl>
              <c:idx val="3"/>
              <c:tx>
                <c:rich>
                  <a:bodyPr/>
                  <a:lstStyle/>
                  <a:p>
                    <a:fld id="{0D29142A-A9AA-3D42-AF0C-A9AF06B22C9E}" type="VALUE">
                      <a:rPr lang="en-US" smtClean="0"/>
                      <a:pPr/>
                      <a:t>[VÄRDE]</a:t>
                    </a:fld>
                    <a:r>
                      <a:rPr lang="en-US" dirty="0"/>
                      <a:t>% (68%)</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AC21-0C4C-AA50-68E7D568301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(2022)'!$AG$11:$AJ$11</c:f>
              <c:strCache>
                <c:ptCount val="4"/>
                <c:pt idx="0">
                  <c:v>Teknikkonsultföretag</c:v>
                </c:pt>
                <c:pt idx="1">
                  <c:v>Industri- och techkonsultföretag</c:v>
                </c:pt>
                <c:pt idx="2">
                  <c:v>Arkitektföretag</c:v>
                </c:pt>
                <c:pt idx="3">
                  <c:v>Annan</c:v>
                </c:pt>
              </c:strCache>
            </c:strRef>
          </c:cat>
          <c:val>
            <c:numRef>
              <c:f>'Medarbetare(Q19-29) (2022)'!$AG$12:$AJ$12</c:f>
              <c:numCache>
                <c:formatCode>0</c:formatCode>
                <c:ptCount val="4"/>
                <c:pt idx="0">
                  <c:v>73</c:v>
                </c:pt>
                <c:pt idx="1">
                  <c:v>81</c:v>
                </c:pt>
                <c:pt idx="2">
                  <c:v>49</c:v>
                </c:pt>
                <c:pt idx="3">
                  <c:v>76</c:v>
                </c:pt>
              </c:numCache>
            </c:numRef>
          </c:val>
          <c:extLst>
            <c:ext xmlns:c16="http://schemas.microsoft.com/office/drawing/2014/chart" uri="{C3380CC4-5D6E-409C-BE32-E72D297353CC}">
              <c16:uniqueId val="{00000000-AC21-0C4C-AA50-68E7D5683011}"/>
            </c:ext>
          </c:extLst>
        </c:ser>
        <c:ser>
          <c:idx val="1"/>
          <c:order val="1"/>
          <c:tx>
            <c:strRef>
              <c:f>'Medarbetare(Q19-29) (2022)'!$AD$13</c:f>
              <c:strCache>
                <c:ptCount val="1"/>
                <c:pt idx="0">
                  <c:v>% Kvinnor</c:v>
                </c:pt>
              </c:strCache>
            </c:strRef>
          </c:tx>
          <c:spPr>
            <a:solidFill>
              <a:srgbClr val="2EA5B3"/>
            </a:solidFill>
            <a:ln>
              <a:noFill/>
            </a:ln>
            <a:effectLst/>
          </c:spPr>
          <c:invertIfNegative val="0"/>
          <c:dLbls>
            <c:dLbl>
              <c:idx val="0"/>
              <c:tx>
                <c:rich>
                  <a:bodyPr/>
                  <a:lstStyle/>
                  <a:p>
                    <a:fld id="{9C05E4E4-09CF-4C4C-B3EC-7AC6A6A28F26}" type="VALUE">
                      <a:rPr lang="en-US" smtClean="0"/>
                      <a:pPr/>
                      <a:t>[VÄRDE]</a:t>
                    </a:fld>
                    <a:r>
                      <a:rPr lang="en-US" dirty="0"/>
                      <a:t>%</a:t>
                    </a:r>
                    <a:r>
                      <a:rPr lang="en-US" baseline="0" dirty="0"/>
                      <a:t> </a:t>
                    </a:r>
                    <a:r>
                      <a:rPr lang="en-US" dirty="0"/>
                      <a:t>(19%)</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AC21-0C4C-AA50-68E7D5683011}"/>
                </c:ext>
              </c:extLst>
            </c:dLbl>
            <c:dLbl>
              <c:idx val="1"/>
              <c:tx>
                <c:rich>
                  <a:bodyPr/>
                  <a:lstStyle/>
                  <a:p>
                    <a:fld id="{2A5CA9B2-4CD1-8D40-9232-EB595CAB52FA}" type="VALUE">
                      <a:rPr lang="en-US" smtClean="0"/>
                      <a:pPr/>
                      <a:t>[VÄRDE]</a:t>
                    </a:fld>
                    <a:r>
                      <a:rPr lang="en-US" dirty="0"/>
                      <a:t>% (16%)</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AC21-0C4C-AA50-68E7D5683011}"/>
                </c:ext>
              </c:extLst>
            </c:dLbl>
            <c:dLbl>
              <c:idx val="2"/>
              <c:tx>
                <c:rich>
                  <a:bodyPr/>
                  <a:lstStyle/>
                  <a:p>
                    <a:fld id="{D891078D-D891-7B4A-B99C-E2575555A0A7}" type="VALUE">
                      <a:rPr lang="en-US" smtClean="0"/>
                      <a:pPr/>
                      <a:t>[VÄRDE]</a:t>
                    </a:fld>
                    <a:r>
                      <a:rPr lang="en-US" dirty="0"/>
                      <a:t>% (51%)</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C21-0C4C-AA50-68E7D5683011}"/>
                </c:ext>
              </c:extLst>
            </c:dLbl>
            <c:dLbl>
              <c:idx val="3"/>
              <c:tx>
                <c:rich>
                  <a:bodyPr/>
                  <a:lstStyle/>
                  <a:p>
                    <a:fld id="{1ED5D7E6-6435-C149-B2E6-B3C79FE66ABA}" type="VALUE">
                      <a:rPr lang="en-US" smtClean="0"/>
                      <a:pPr/>
                      <a:t>[VÄRDE]</a:t>
                    </a:fld>
                    <a:r>
                      <a:rPr lang="en-US" dirty="0"/>
                      <a:t>% (32%)</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C21-0C4C-AA50-68E7D568301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(2022)'!$AG$11:$AJ$11</c:f>
              <c:strCache>
                <c:ptCount val="4"/>
                <c:pt idx="0">
                  <c:v>Teknikkonsultföretag</c:v>
                </c:pt>
                <c:pt idx="1">
                  <c:v>Industri- och techkonsultföretag</c:v>
                </c:pt>
                <c:pt idx="2">
                  <c:v>Arkitektföretag</c:v>
                </c:pt>
                <c:pt idx="3">
                  <c:v>Annan</c:v>
                </c:pt>
              </c:strCache>
            </c:strRef>
          </c:cat>
          <c:val>
            <c:numRef>
              <c:f>'Medarbetare(Q19-29) (2022)'!$AG$13:$AJ$13</c:f>
              <c:numCache>
                <c:formatCode>0</c:formatCode>
                <c:ptCount val="4"/>
                <c:pt idx="0">
                  <c:v>27</c:v>
                </c:pt>
                <c:pt idx="1">
                  <c:v>19</c:v>
                </c:pt>
                <c:pt idx="2">
                  <c:v>51</c:v>
                </c:pt>
                <c:pt idx="3">
                  <c:v>24</c:v>
                </c:pt>
              </c:numCache>
            </c:numRef>
          </c:val>
          <c:extLst>
            <c:ext xmlns:c16="http://schemas.microsoft.com/office/drawing/2014/chart" uri="{C3380CC4-5D6E-409C-BE32-E72D297353CC}">
              <c16:uniqueId val="{00000001-AC21-0C4C-AA50-68E7D5683011}"/>
            </c:ext>
          </c:extLst>
        </c:ser>
        <c:dLbls>
          <c:dLblPos val="ctr"/>
          <c:showLegendKey val="0"/>
          <c:showVal val="1"/>
          <c:showCatName val="0"/>
          <c:showSerName val="0"/>
          <c:showPercent val="0"/>
          <c:showBubbleSize val="0"/>
        </c:dLbls>
        <c:gapWidth val="150"/>
        <c:overlap val="100"/>
        <c:axId val="296305423"/>
        <c:axId val="358030207"/>
      </c:barChart>
      <c:catAx>
        <c:axId val="296305423"/>
        <c:scaling>
          <c:orientation val="maxMin"/>
        </c:scaling>
        <c:delete val="0"/>
        <c:axPos val="l"/>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sv-SE"/>
          </a:p>
        </c:txPr>
        <c:crossAx val="358030207"/>
        <c:crosses val="autoZero"/>
        <c:auto val="1"/>
        <c:lblAlgn val="ctr"/>
        <c:lblOffset val="100"/>
        <c:noMultiLvlLbl val="0"/>
      </c:catAx>
      <c:valAx>
        <c:axId val="358030207"/>
        <c:scaling>
          <c:orientation val="minMax"/>
          <c:max val="100"/>
        </c:scaling>
        <c:delete val="1"/>
        <c:axPos val="t"/>
        <c:numFmt formatCode="0" sourceLinked="1"/>
        <c:majorTickMark val="none"/>
        <c:minorTickMark val="none"/>
        <c:tickLblPos val="nextTo"/>
        <c:crossAx val="2963054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'Medarbetare(Q19-29) (2022)'!$AF$33</c:f>
              <c:strCache>
                <c:ptCount val="1"/>
                <c:pt idx="0">
                  <c:v>Totalt 2022</c:v>
                </c:pt>
              </c:strCache>
            </c:strRef>
          </c:tx>
          <c:spPr>
            <a:ln>
              <a:noFill/>
            </a:ln>
          </c:spPr>
          <c:dPt>
            <c:idx val="0"/>
            <c:bubble3D val="0"/>
            <c:spPr>
              <a:solidFill>
                <a:srgbClr val="193C29"/>
              </a:solidFill>
              <a:ln w="19050">
                <a:noFill/>
              </a:ln>
              <a:effectLst/>
            </c:spPr>
            <c:extLst>
              <c:ext xmlns:c16="http://schemas.microsoft.com/office/drawing/2014/chart" uri="{C3380CC4-5D6E-409C-BE32-E72D297353CC}">
                <c16:uniqueId val="{00000001-9EA0-1E42-879F-8428E1347E74}"/>
              </c:ext>
            </c:extLst>
          </c:dPt>
          <c:dPt>
            <c:idx val="1"/>
            <c:bubble3D val="0"/>
            <c:spPr>
              <a:solidFill>
                <a:srgbClr val="1D666E"/>
              </a:solidFill>
              <a:ln w="19050">
                <a:noFill/>
              </a:ln>
              <a:effectLst/>
            </c:spPr>
            <c:extLst>
              <c:ext xmlns:c16="http://schemas.microsoft.com/office/drawing/2014/chart" uri="{C3380CC4-5D6E-409C-BE32-E72D297353CC}">
                <c16:uniqueId val="{00000003-9EA0-1E42-879F-8428E1347E74}"/>
              </c:ext>
            </c:extLst>
          </c:dPt>
          <c:dPt>
            <c:idx val="2"/>
            <c:bubble3D val="0"/>
            <c:spPr>
              <a:solidFill>
                <a:srgbClr val="2EA5B3"/>
              </a:solidFill>
              <a:ln w="19050">
                <a:noFill/>
              </a:ln>
              <a:effectLst/>
            </c:spPr>
            <c:extLst>
              <c:ext xmlns:c16="http://schemas.microsoft.com/office/drawing/2014/chart" uri="{C3380CC4-5D6E-409C-BE32-E72D297353CC}">
                <c16:uniqueId val="{00000005-9EA0-1E42-879F-8428E1347E74}"/>
              </c:ext>
            </c:extLst>
          </c:dPt>
          <c:dPt>
            <c:idx val="3"/>
            <c:bubble3D val="0"/>
            <c:spPr>
              <a:solidFill>
                <a:srgbClr val="C3D4CF"/>
              </a:solidFill>
              <a:ln w="19050">
                <a:noFill/>
              </a:ln>
              <a:effectLst/>
            </c:spPr>
            <c:extLst>
              <c:ext xmlns:c16="http://schemas.microsoft.com/office/drawing/2014/chart" uri="{C3380CC4-5D6E-409C-BE32-E72D297353CC}">
                <c16:uniqueId val="{00000007-9EA0-1E42-879F-8428E1347E74}"/>
              </c:ext>
            </c:extLst>
          </c:dPt>
          <c:dPt>
            <c:idx val="4"/>
            <c:bubble3D val="0"/>
            <c:spPr>
              <a:solidFill>
                <a:srgbClr val="88AAA0"/>
              </a:solidFill>
              <a:ln w="19050">
                <a:noFill/>
              </a:ln>
              <a:effectLst/>
            </c:spPr>
            <c:extLst>
              <c:ext xmlns:c16="http://schemas.microsoft.com/office/drawing/2014/chart" uri="{C3380CC4-5D6E-409C-BE32-E72D297353CC}">
                <c16:uniqueId val="{00000009-9EA0-1E42-879F-8428E1347E74}"/>
              </c:ext>
            </c:extLst>
          </c:dPt>
          <c:dLbls>
            <c:dLbl>
              <c:idx val="0"/>
              <c:layout>
                <c:manualLayout>
                  <c:x val="1.4260345628109275E-2"/>
                  <c:y val="-7.2197363716106321E-3"/>
                </c:manualLayout>
              </c:layout>
              <c:tx>
                <c:rich>
                  <a:bodyPr/>
                  <a:lstStyle/>
                  <a:p>
                    <a:r>
                      <a:rPr lang="en-US" dirty="0"/>
                      <a:t>12% (12)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EA0-1E42-879F-8428E1347E74}"/>
                </c:ext>
              </c:extLst>
            </c:dLbl>
            <c:dLbl>
              <c:idx val="1"/>
              <c:layout>
                <c:manualLayout>
                  <c:x val="-8.7145549903394438E-17"/>
                  <c:y val="3.609868185805316E-3"/>
                </c:manualLayout>
              </c:layout>
              <c:tx>
                <c:rich>
                  <a:bodyPr/>
                  <a:lstStyle/>
                  <a:p>
                    <a:r>
                      <a:rPr lang="en-US" dirty="0"/>
                      <a:t>42% (43)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9EA0-1E42-879F-8428E1347E74}"/>
                </c:ext>
              </c:extLst>
            </c:dLbl>
            <c:dLbl>
              <c:idx val="2"/>
              <c:tx>
                <c:rich>
                  <a:bodyPr/>
                  <a:lstStyle/>
                  <a:p>
                    <a:fld id="{ED5F25E6-7962-6241-8F98-9675568A5388}" type="VALUE">
                      <a:rPr lang="en-US" smtClean="0"/>
                      <a:pPr/>
                      <a:t>[VÄRDE]</a:t>
                    </a:fld>
                    <a:r>
                      <a:rPr lang="en-US" dirty="0"/>
                      <a:t>% (17)</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EA0-1E42-879F-8428E1347E74}"/>
                </c:ext>
              </c:extLst>
            </c:dLbl>
            <c:dLbl>
              <c:idx val="3"/>
              <c:tx>
                <c:rich>
                  <a:bodyPr/>
                  <a:lstStyle/>
                  <a:p>
                    <a:fld id="{92412C08-C35A-0241-9F60-2EB5C8A95CAE}" type="VALUE">
                      <a:rPr lang="en-US" smtClean="0"/>
                      <a:pPr/>
                      <a:t>[VÄRDE]</a:t>
                    </a:fld>
                    <a:r>
                      <a:rPr lang="en-US" dirty="0"/>
                      <a:t>% (24)</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9EA0-1E42-879F-8428E1347E74}"/>
                </c:ext>
              </c:extLst>
            </c:dLbl>
            <c:dLbl>
              <c:idx val="4"/>
              <c:layout>
                <c:manualLayout>
                  <c:x val="-2.3767242713515456E-3"/>
                  <c:y val="-3.6098681858053178E-2"/>
                </c:manualLayout>
              </c:layout>
              <c:tx>
                <c:rich>
                  <a:bodyPr/>
                  <a:lstStyle/>
                  <a:p>
                    <a:fld id="{0B42892D-3340-4E46-87EA-B687B21FD82C}" type="VALUE">
                      <a:rPr lang="en-US" smtClean="0"/>
                      <a:pPr/>
                      <a:t>[VÄRDE]</a:t>
                    </a:fld>
                    <a:r>
                      <a:rPr lang="en-US" dirty="0"/>
                      <a:t>% (4)</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9EA0-1E42-879F-8428E1347E7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'Medarbetare(Q19-29) (2022)'!$AD$34:$AD$38</c:f>
              <c:strCache>
                <c:ptCount val="5"/>
                <c:pt idx="0">
                  <c:v>Under 30 år (%)</c:v>
                </c:pt>
                <c:pt idx="1">
                  <c:v>30-44 år (%)</c:v>
                </c:pt>
                <c:pt idx="2">
                  <c:v>45-49 år (%)</c:v>
                </c:pt>
                <c:pt idx="3">
                  <c:v>50-64 år (%)</c:v>
                </c:pt>
                <c:pt idx="4">
                  <c:v>Över 65 år (%)</c:v>
                </c:pt>
              </c:strCache>
            </c:strRef>
          </c:cat>
          <c:val>
            <c:numRef>
              <c:f>'Medarbetare(Q19-29) (2022)'!$AF$34:$AF$38</c:f>
              <c:numCache>
                <c:formatCode>General</c:formatCode>
                <c:ptCount val="5"/>
                <c:pt idx="0">
                  <c:v>12</c:v>
                </c:pt>
                <c:pt idx="1">
                  <c:v>42</c:v>
                </c:pt>
                <c:pt idx="2">
                  <c:v>15</c:v>
                </c:pt>
                <c:pt idx="3">
                  <c:v>25</c:v>
                </c:pt>
                <c:pt idx="4">
                  <c:v>6</c:v>
                </c:pt>
              </c:numCache>
            </c:numRef>
          </c:val>
          <c:extLst>
            <c:ext xmlns:c16="http://schemas.microsoft.com/office/drawing/2014/chart" uri="{C3380CC4-5D6E-409C-BE32-E72D297353CC}">
              <c16:uniqueId val="{0000000A-9EA0-1E42-879F-8428E1347E74}"/>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9.4029575058543202E-2"/>
          <c:y val="0.89465892998959107"/>
          <c:w val="0.85843593951442587"/>
          <c:h val="0.1053410700104089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'Medarbetare(Q19-29) (2022)'!$AD$34</c:f>
              <c:strCache>
                <c:ptCount val="1"/>
                <c:pt idx="0">
                  <c:v>Under 30 år (%)</c:v>
                </c:pt>
              </c:strCache>
            </c:strRef>
          </c:tx>
          <c:spPr>
            <a:solidFill>
              <a:srgbClr val="193C29"/>
            </a:solidFill>
            <a:ln>
              <a:noFill/>
            </a:ln>
            <a:effectLst/>
          </c:spPr>
          <c:invertIfNegative val="0"/>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(2022)'!$AG$33:$AJ$33</c:f>
              <c:strCache>
                <c:ptCount val="4"/>
                <c:pt idx="0">
                  <c:v>Teknikkonsultföretag</c:v>
                </c:pt>
                <c:pt idx="1">
                  <c:v>Industri- och 
techkonsultföretag</c:v>
                </c:pt>
                <c:pt idx="2">
                  <c:v>Arkitektföretag</c:v>
                </c:pt>
                <c:pt idx="3">
                  <c:v>Annan</c:v>
                </c:pt>
              </c:strCache>
            </c:strRef>
          </c:cat>
          <c:val>
            <c:numRef>
              <c:f>'Medarbetare(Q19-29) (2022)'!$AG$34:$AJ$34</c:f>
              <c:numCache>
                <c:formatCode>General</c:formatCode>
                <c:ptCount val="4"/>
                <c:pt idx="0">
                  <c:v>12</c:v>
                </c:pt>
                <c:pt idx="1">
                  <c:v>20</c:v>
                </c:pt>
                <c:pt idx="2">
                  <c:v>9</c:v>
                </c:pt>
                <c:pt idx="3">
                  <c:v>5</c:v>
                </c:pt>
              </c:numCache>
            </c:numRef>
          </c:val>
          <c:extLst>
            <c:ext xmlns:c16="http://schemas.microsoft.com/office/drawing/2014/chart" uri="{C3380CC4-5D6E-409C-BE32-E72D297353CC}">
              <c16:uniqueId val="{00000000-ADC2-0A45-800C-5A735CE71BE3}"/>
            </c:ext>
          </c:extLst>
        </c:ser>
        <c:ser>
          <c:idx val="1"/>
          <c:order val="1"/>
          <c:tx>
            <c:strRef>
              <c:f>'Medarbetare(Q19-29) (2022)'!$AD$35</c:f>
              <c:strCache>
                <c:ptCount val="1"/>
                <c:pt idx="0">
                  <c:v>30-44 år (%)</c:v>
                </c:pt>
              </c:strCache>
            </c:strRef>
          </c:tx>
          <c:spPr>
            <a:solidFill>
              <a:srgbClr val="1D666E"/>
            </a:solidFill>
            <a:ln>
              <a:noFill/>
            </a:ln>
            <a:effectLst/>
          </c:spPr>
          <c:invertIfNegative val="0"/>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(2022)'!$AG$33:$AJ$33</c:f>
              <c:strCache>
                <c:ptCount val="4"/>
                <c:pt idx="0">
                  <c:v>Teknikkonsultföretag</c:v>
                </c:pt>
                <c:pt idx="1">
                  <c:v>Industri- och 
techkonsultföretag</c:v>
                </c:pt>
                <c:pt idx="2">
                  <c:v>Arkitektföretag</c:v>
                </c:pt>
                <c:pt idx="3">
                  <c:v>Annan</c:v>
                </c:pt>
              </c:strCache>
            </c:strRef>
          </c:cat>
          <c:val>
            <c:numRef>
              <c:f>'Medarbetare(Q19-29) (2022)'!$AG$35:$AJ$35</c:f>
              <c:numCache>
                <c:formatCode>General</c:formatCode>
                <c:ptCount val="4"/>
                <c:pt idx="0">
                  <c:v>41</c:v>
                </c:pt>
                <c:pt idx="1">
                  <c:v>40</c:v>
                </c:pt>
                <c:pt idx="2">
                  <c:v>49</c:v>
                </c:pt>
                <c:pt idx="3">
                  <c:v>37</c:v>
                </c:pt>
              </c:numCache>
            </c:numRef>
          </c:val>
          <c:extLst>
            <c:ext xmlns:c16="http://schemas.microsoft.com/office/drawing/2014/chart" uri="{C3380CC4-5D6E-409C-BE32-E72D297353CC}">
              <c16:uniqueId val="{00000001-ADC2-0A45-800C-5A735CE71BE3}"/>
            </c:ext>
          </c:extLst>
        </c:ser>
        <c:ser>
          <c:idx val="2"/>
          <c:order val="2"/>
          <c:tx>
            <c:strRef>
              <c:f>'Medarbetare(Q19-29) (2022)'!$AD$36</c:f>
              <c:strCache>
                <c:ptCount val="1"/>
                <c:pt idx="0">
                  <c:v>45-49 år (%)</c:v>
                </c:pt>
              </c:strCache>
            </c:strRef>
          </c:tx>
          <c:spPr>
            <a:solidFill>
              <a:srgbClr val="2EA5B3"/>
            </a:solidFill>
            <a:ln>
              <a:noFill/>
            </a:ln>
            <a:effectLst/>
          </c:spPr>
          <c:invertIfNegative val="0"/>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(2022)'!$AG$33:$AJ$33</c:f>
              <c:strCache>
                <c:ptCount val="4"/>
                <c:pt idx="0">
                  <c:v>Teknikkonsultföretag</c:v>
                </c:pt>
                <c:pt idx="1">
                  <c:v>Industri- och 
techkonsultföretag</c:v>
                </c:pt>
                <c:pt idx="2">
                  <c:v>Arkitektföretag</c:v>
                </c:pt>
                <c:pt idx="3">
                  <c:v>Annan</c:v>
                </c:pt>
              </c:strCache>
            </c:strRef>
          </c:cat>
          <c:val>
            <c:numRef>
              <c:f>'Medarbetare(Q19-29) (2022)'!$AG$36:$AJ$36</c:f>
              <c:numCache>
                <c:formatCode>General</c:formatCode>
                <c:ptCount val="4"/>
                <c:pt idx="0">
                  <c:v>16</c:v>
                </c:pt>
                <c:pt idx="1">
                  <c:v>16</c:v>
                </c:pt>
                <c:pt idx="2">
                  <c:v>14</c:v>
                </c:pt>
                <c:pt idx="3">
                  <c:v>15</c:v>
                </c:pt>
              </c:numCache>
            </c:numRef>
          </c:val>
          <c:extLst>
            <c:ext xmlns:c16="http://schemas.microsoft.com/office/drawing/2014/chart" uri="{C3380CC4-5D6E-409C-BE32-E72D297353CC}">
              <c16:uniqueId val="{00000002-ADC2-0A45-800C-5A735CE71BE3}"/>
            </c:ext>
          </c:extLst>
        </c:ser>
        <c:ser>
          <c:idx val="3"/>
          <c:order val="3"/>
          <c:tx>
            <c:strRef>
              <c:f>'Medarbetare(Q19-29) (2022)'!$AD$37</c:f>
              <c:strCache>
                <c:ptCount val="1"/>
                <c:pt idx="0">
                  <c:v>50-64 år (%)</c:v>
                </c:pt>
              </c:strCache>
            </c:strRef>
          </c:tx>
          <c:spPr>
            <a:solidFill>
              <a:srgbClr val="C3D4CF"/>
            </a:solidFill>
            <a:ln>
              <a:noFill/>
            </a:ln>
            <a:effectLst/>
          </c:spPr>
          <c:invertIfNegative val="0"/>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(2022)'!$AG$33:$AJ$33</c:f>
              <c:strCache>
                <c:ptCount val="4"/>
                <c:pt idx="0">
                  <c:v>Teknikkonsultföretag</c:v>
                </c:pt>
                <c:pt idx="1">
                  <c:v>Industri- och 
techkonsultföretag</c:v>
                </c:pt>
                <c:pt idx="2">
                  <c:v>Arkitektföretag</c:v>
                </c:pt>
                <c:pt idx="3">
                  <c:v>Annan</c:v>
                </c:pt>
              </c:strCache>
            </c:strRef>
          </c:cat>
          <c:val>
            <c:numRef>
              <c:f>'Medarbetare(Q19-29) (2022)'!$AG$37:$AJ$37</c:f>
              <c:numCache>
                <c:formatCode>General</c:formatCode>
                <c:ptCount val="4"/>
                <c:pt idx="0">
                  <c:v>29</c:v>
                </c:pt>
                <c:pt idx="1">
                  <c:v>23</c:v>
                </c:pt>
                <c:pt idx="2">
                  <c:v>15</c:v>
                </c:pt>
                <c:pt idx="3">
                  <c:v>26</c:v>
                </c:pt>
              </c:numCache>
            </c:numRef>
          </c:val>
          <c:extLst>
            <c:ext xmlns:c16="http://schemas.microsoft.com/office/drawing/2014/chart" uri="{C3380CC4-5D6E-409C-BE32-E72D297353CC}">
              <c16:uniqueId val="{00000003-ADC2-0A45-800C-5A735CE71BE3}"/>
            </c:ext>
          </c:extLst>
        </c:ser>
        <c:ser>
          <c:idx val="4"/>
          <c:order val="4"/>
          <c:tx>
            <c:strRef>
              <c:f>'Medarbetare(Q19-29) (2022)'!$AD$38</c:f>
              <c:strCache>
                <c:ptCount val="1"/>
                <c:pt idx="0">
                  <c:v>Över 65 år (%)</c:v>
                </c:pt>
              </c:strCache>
            </c:strRef>
          </c:tx>
          <c:spPr>
            <a:solidFill>
              <a:srgbClr val="88AAA0"/>
            </a:solidFill>
            <a:ln>
              <a:noFill/>
            </a:ln>
            <a:effectLst/>
          </c:spPr>
          <c:invertIfNegative val="0"/>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(2022)'!$AG$33:$AJ$33</c:f>
              <c:strCache>
                <c:ptCount val="4"/>
                <c:pt idx="0">
                  <c:v>Teknikkonsultföretag</c:v>
                </c:pt>
                <c:pt idx="1">
                  <c:v>Industri- och 
techkonsultföretag</c:v>
                </c:pt>
                <c:pt idx="2">
                  <c:v>Arkitektföretag</c:v>
                </c:pt>
                <c:pt idx="3">
                  <c:v>Annan</c:v>
                </c:pt>
              </c:strCache>
            </c:strRef>
          </c:cat>
          <c:val>
            <c:numRef>
              <c:f>'Medarbetare(Q19-29) (2022)'!$AG$38:$AJ$38</c:f>
              <c:numCache>
                <c:formatCode>General</c:formatCode>
                <c:ptCount val="4"/>
                <c:pt idx="0">
                  <c:v>2</c:v>
                </c:pt>
                <c:pt idx="1">
                  <c:v>1</c:v>
                </c:pt>
                <c:pt idx="2">
                  <c:v>13</c:v>
                </c:pt>
                <c:pt idx="3">
                  <c:v>17</c:v>
                </c:pt>
              </c:numCache>
            </c:numRef>
          </c:val>
          <c:extLst>
            <c:ext xmlns:c16="http://schemas.microsoft.com/office/drawing/2014/chart" uri="{C3380CC4-5D6E-409C-BE32-E72D297353CC}">
              <c16:uniqueId val="{00000004-ADC2-0A45-800C-5A735CE71BE3}"/>
            </c:ext>
          </c:extLst>
        </c:ser>
        <c:dLbls>
          <c:dLblPos val="ctr"/>
          <c:showLegendKey val="0"/>
          <c:showVal val="1"/>
          <c:showCatName val="0"/>
          <c:showSerName val="0"/>
          <c:showPercent val="0"/>
          <c:showBubbleSize val="0"/>
        </c:dLbls>
        <c:gapWidth val="150"/>
        <c:overlap val="100"/>
        <c:axId val="292052159"/>
        <c:axId val="399109615"/>
      </c:barChart>
      <c:catAx>
        <c:axId val="292052159"/>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399109615"/>
        <c:crosses val="autoZero"/>
        <c:auto val="1"/>
        <c:lblAlgn val="ctr"/>
        <c:lblOffset val="100"/>
        <c:noMultiLvlLbl val="0"/>
      </c:catAx>
      <c:valAx>
        <c:axId val="399109615"/>
        <c:scaling>
          <c:orientation val="minMax"/>
          <c:max val="100"/>
        </c:scaling>
        <c:delete val="1"/>
        <c:axPos val="t"/>
        <c:numFmt formatCode="General" sourceLinked="1"/>
        <c:majorTickMark val="none"/>
        <c:minorTickMark val="none"/>
        <c:tickLblPos val="nextTo"/>
        <c:crossAx val="292052159"/>
        <c:crosses val="autoZero"/>
        <c:crossBetween val="between"/>
      </c:valAx>
      <c:spPr>
        <a:noFill/>
        <a:ln>
          <a:noFill/>
        </a:ln>
        <a:effectLst/>
      </c:spPr>
    </c:plotArea>
    <c:legend>
      <c:legendPos val="b"/>
      <c:layout>
        <c:manualLayout>
          <c:xMode val="edge"/>
          <c:yMode val="edge"/>
          <c:x val="0.20490283640069801"/>
          <c:y val="0.93348912020536534"/>
          <c:w val="0.76172611180074279"/>
          <c:h val="6.39736094924975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'Medarbetare(Q19-29) (2022)'!$AD$73</c:f>
              <c:strCache>
                <c:ptCount val="1"/>
                <c:pt idx="0">
                  <c:v>Antal dagar</c:v>
                </c:pt>
              </c:strCache>
            </c:strRef>
          </c:tx>
          <c:spPr>
            <a:solidFill>
              <a:schemeClr val="accent1"/>
            </a:solidFill>
            <a:ln>
              <a:noFill/>
            </a:ln>
            <a:effectLst/>
          </c:spPr>
          <c:invertIfNegative val="0"/>
          <c:dPt>
            <c:idx val="0"/>
            <c:invertIfNegative val="0"/>
            <c:bubble3D val="0"/>
            <c:spPr>
              <a:solidFill>
                <a:srgbClr val="88AAA0"/>
              </a:solidFill>
              <a:ln>
                <a:noFill/>
              </a:ln>
              <a:effectLst/>
            </c:spPr>
            <c:extLst>
              <c:ext xmlns:c16="http://schemas.microsoft.com/office/drawing/2014/chart" uri="{C3380CC4-5D6E-409C-BE32-E72D297353CC}">
                <c16:uniqueId val="{00000005-8ADA-B84B-9B83-7FE471F1FB59}"/>
              </c:ext>
            </c:extLst>
          </c:dPt>
          <c:dPt>
            <c:idx val="1"/>
            <c:invertIfNegative val="0"/>
            <c:bubble3D val="0"/>
            <c:spPr>
              <a:solidFill>
                <a:srgbClr val="2EA5B3"/>
              </a:solidFill>
              <a:ln>
                <a:noFill/>
              </a:ln>
              <a:effectLst/>
            </c:spPr>
            <c:extLst>
              <c:ext xmlns:c16="http://schemas.microsoft.com/office/drawing/2014/chart" uri="{C3380CC4-5D6E-409C-BE32-E72D297353CC}">
                <c16:uniqueId val="{00000004-8ADA-B84B-9B83-7FE471F1FB59}"/>
              </c:ext>
            </c:extLst>
          </c:dPt>
          <c:dPt>
            <c:idx val="2"/>
            <c:invertIfNegative val="0"/>
            <c:bubble3D val="0"/>
            <c:spPr>
              <a:solidFill>
                <a:srgbClr val="193C29"/>
              </a:solidFill>
              <a:ln>
                <a:noFill/>
              </a:ln>
              <a:effectLst/>
            </c:spPr>
            <c:extLst>
              <c:ext xmlns:c16="http://schemas.microsoft.com/office/drawing/2014/chart" uri="{C3380CC4-5D6E-409C-BE32-E72D297353CC}">
                <c16:uniqueId val="{00000003-8ADA-B84B-9B83-7FE471F1FB59}"/>
              </c:ext>
            </c:extLst>
          </c:dPt>
          <c:dPt>
            <c:idx val="3"/>
            <c:invertIfNegative val="0"/>
            <c:bubble3D val="0"/>
            <c:spPr>
              <a:solidFill>
                <a:srgbClr val="1D666E"/>
              </a:solidFill>
              <a:ln>
                <a:noFill/>
              </a:ln>
              <a:effectLst/>
            </c:spPr>
            <c:extLst>
              <c:ext xmlns:c16="http://schemas.microsoft.com/office/drawing/2014/chart" uri="{C3380CC4-5D6E-409C-BE32-E72D297353CC}">
                <c16:uniqueId val="{00000002-8ADA-B84B-9B83-7FE471F1FB59}"/>
              </c:ext>
            </c:extLst>
          </c:dPt>
          <c:dPt>
            <c:idx val="4"/>
            <c:invertIfNegative val="0"/>
            <c:bubble3D val="0"/>
            <c:spPr>
              <a:solidFill>
                <a:srgbClr val="B1C2C2"/>
              </a:solidFill>
              <a:ln>
                <a:noFill/>
              </a:ln>
              <a:effectLst/>
            </c:spPr>
            <c:extLst>
              <c:ext xmlns:c16="http://schemas.microsoft.com/office/drawing/2014/chart" uri="{C3380CC4-5D6E-409C-BE32-E72D297353CC}">
                <c16:uniqueId val="{00000001-8ADA-B84B-9B83-7FE471F1FB59}"/>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(2022)'!$AF$72:$AJ$72</c:f>
              <c:strCache>
                <c:ptCount val="5"/>
                <c:pt idx="0">
                  <c:v>Totalt</c:v>
                </c:pt>
                <c:pt idx="1">
                  <c:v>Teknikkonsultföretag</c:v>
                </c:pt>
                <c:pt idx="2">
                  <c:v>Industri- och 
techkonsultföretag</c:v>
                </c:pt>
                <c:pt idx="3">
                  <c:v>Arkitektföretag</c:v>
                </c:pt>
                <c:pt idx="4">
                  <c:v>Annan</c:v>
                </c:pt>
              </c:strCache>
            </c:strRef>
          </c:cat>
          <c:val>
            <c:numRef>
              <c:f>'Medarbetare(Q19-29) (2022)'!$AF$73:$AJ$73</c:f>
              <c:numCache>
                <c:formatCode>General</c:formatCode>
                <c:ptCount val="5"/>
                <c:pt idx="0">
                  <c:v>5.6</c:v>
                </c:pt>
                <c:pt idx="1">
                  <c:v>5.4</c:v>
                </c:pt>
                <c:pt idx="2">
                  <c:v>4.0999999999999996</c:v>
                </c:pt>
                <c:pt idx="3">
                  <c:v>8.9</c:v>
                </c:pt>
                <c:pt idx="4">
                  <c:v>2.9</c:v>
                </c:pt>
              </c:numCache>
            </c:numRef>
          </c:val>
          <c:extLst>
            <c:ext xmlns:c16="http://schemas.microsoft.com/office/drawing/2014/chart" uri="{C3380CC4-5D6E-409C-BE32-E72D297353CC}">
              <c16:uniqueId val="{00000000-8ADA-B84B-9B83-7FE471F1FB59}"/>
            </c:ext>
          </c:extLst>
        </c:ser>
        <c:dLbls>
          <c:dLblPos val="inEnd"/>
          <c:showLegendKey val="0"/>
          <c:showVal val="1"/>
          <c:showCatName val="0"/>
          <c:showSerName val="0"/>
          <c:showPercent val="0"/>
          <c:showBubbleSize val="0"/>
        </c:dLbls>
        <c:gapWidth val="219"/>
        <c:overlap val="-27"/>
        <c:axId val="1203949808"/>
        <c:axId val="162787855"/>
      </c:barChart>
      <c:catAx>
        <c:axId val="120394980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162787855"/>
        <c:crosses val="autoZero"/>
        <c:auto val="1"/>
        <c:lblAlgn val="ctr"/>
        <c:lblOffset val="100"/>
        <c:noMultiLvlLbl val="0"/>
      </c:catAx>
      <c:valAx>
        <c:axId val="162787855"/>
        <c:scaling>
          <c:orientation val="minMax"/>
          <c:max val="9"/>
        </c:scaling>
        <c:delete val="1"/>
        <c:axPos val="l"/>
        <c:numFmt formatCode="General" sourceLinked="1"/>
        <c:majorTickMark val="none"/>
        <c:minorTickMark val="none"/>
        <c:tickLblPos val="nextTo"/>
        <c:crossAx val="12039498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'Medarbetare(Q19-29) (2022)'!$AG$86</c:f>
              <c:strCache>
                <c:ptCount val="1"/>
                <c:pt idx="0">
                  <c:v>Teknikkonsultföretag</c:v>
                </c:pt>
              </c:strCache>
            </c:strRef>
          </c:tx>
          <c:spPr>
            <a:solidFill>
              <a:srgbClr val="2EA5B3"/>
            </a:solidFill>
            <a:ln>
              <a:noFill/>
            </a:ln>
            <a:effectLst/>
          </c:spPr>
          <c:invertIfNegative val="0"/>
          <c:dLbls>
            <c:dLbl>
              <c:idx val="5"/>
              <c:tx>
                <c:rich>
                  <a:bodyPr/>
                  <a:lstStyle/>
                  <a:p>
                    <a:r>
                      <a:rPr lang="en-US"/>
                      <a:t>14%</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E0A-E74E-85D6-F49D3BA999AC}"/>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(2022)'!$AD$87:$AD$92</c:f>
              <c:strCache>
                <c:ptCount val="6"/>
                <c:pt idx="0">
                  <c:v>1 dag (20%)</c:v>
                </c:pt>
                <c:pt idx="1">
                  <c:v>2 dagar (40%)</c:v>
                </c:pt>
                <c:pt idx="2">
                  <c:v>3 dagar (60%)</c:v>
                </c:pt>
                <c:pt idx="3">
                  <c:v>4 dagar (80%)</c:v>
                </c:pt>
                <c:pt idx="4">
                  <c:v>5 dagar (100%)</c:v>
                </c:pt>
                <c:pt idx="5">
                  <c:v>Vet ej</c:v>
                </c:pt>
              </c:strCache>
            </c:strRef>
          </c:cat>
          <c:val>
            <c:numRef>
              <c:f>'Medarbetare(Q19-29) (2022)'!$AG$87:$AG$92</c:f>
              <c:numCache>
                <c:formatCode>0%</c:formatCode>
                <c:ptCount val="6"/>
                <c:pt idx="0">
                  <c:v>0.33329999999999999</c:v>
                </c:pt>
                <c:pt idx="1">
                  <c:v>0.29630000000000001</c:v>
                </c:pt>
                <c:pt idx="2">
                  <c:v>0.1852</c:v>
                </c:pt>
                <c:pt idx="3">
                  <c:v>1.8499999999999999E-2</c:v>
                </c:pt>
                <c:pt idx="4">
                  <c:v>1.8499999999999999E-2</c:v>
                </c:pt>
                <c:pt idx="5">
                  <c:v>0.14810000000000001</c:v>
                </c:pt>
              </c:numCache>
            </c:numRef>
          </c:val>
          <c:extLst>
            <c:ext xmlns:c16="http://schemas.microsoft.com/office/drawing/2014/chart" uri="{C3380CC4-5D6E-409C-BE32-E72D297353CC}">
              <c16:uniqueId val="{00000000-3FB3-7D4F-B6CF-5EC7E5AF4FE9}"/>
            </c:ext>
          </c:extLst>
        </c:ser>
        <c:ser>
          <c:idx val="2"/>
          <c:order val="1"/>
          <c:tx>
            <c:strRef>
              <c:f>'Medarbetare(Q19-29) (2022)'!$AH$86</c:f>
              <c:strCache>
                <c:ptCount val="1"/>
                <c:pt idx="0">
                  <c:v>Industri- och 
techkonsultföretag</c:v>
                </c:pt>
              </c:strCache>
            </c:strRef>
          </c:tx>
          <c:spPr>
            <a:solidFill>
              <a:srgbClr val="193C29"/>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1-3FB3-7D4F-B6CF-5EC7E5AF4FE9}"/>
                </c:ext>
              </c:extLst>
            </c:dLbl>
            <c:dLbl>
              <c:idx val="4"/>
              <c:delete val="1"/>
              <c:extLst>
                <c:ext xmlns:c15="http://schemas.microsoft.com/office/drawing/2012/chart" uri="{CE6537A1-D6FC-4f65-9D91-7224C49458BB}"/>
                <c:ext xmlns:c16="http://schemas.microsoft.com/office/drawing/2014/chart" uri="{C3380CC4-5D6E-409C-BE32-E72D297353CC}">
                  <c16:uniqueId val="{00000002-3FB3-7D4F-B6CF-5EC7E5AF4FE9}"/>
                </c:ext>
              </c:extLst>
            </c:dLbl>
            <c:dLbl>
              <c:idx val="5"/>
              <c:tx>
                <c:rich>
                  <a:bodyPr/>
                  <a:lstStyle/>
                  <a:p>
                    <a:r>
                      <a:rPr lang="en-US"/>
                      <a:t>16%</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DE0A-E74E-85D6-F49D3BA999AC}"/>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(2022)'!$AD$87:$AD$92</c:f>
              <c:strCache>
                <c:ptCount val="6"/>
                <c:pt idx="0">
                  <c:v>1 dag (20%)</c:v>
                </c:pt>
                <c:pt idx="1">
                  <c:v>2 dagar (40%)</c:v>
                </c:pt>
                <c:pt idx="2">
                  <c:v>3 dagar (60%)</c:v>
                </c:pt>
                <c:pt idx="3">
                  <c:v>4 dagar (80%)</c:v>
                </c:pt>
                <c:pt idx="4">
                  <c:v>5 dagar (100%)</c:v>
                </c:pt>
                <c:pt idx="5">
                  <c:v>Vet ej</c:v>
                </c:pt>
              </c:strCache>
            </c:strRef>
          </c:cat>
          <c:val>
            <c:numRef>
              <c:f>'Medarbetare(Q19-29) (2022)'!$AH$87:$AH$92</c:f>
              <c:numCache>
                <c:formatCode>0%</c:formatCode>
                <c:ptCount val="6"/>
                <c:pt idx="0">
                  <c:v>0.3846</c:v>
                </c:pt>
                <c:pt idx="1">
                  <c:v>0.3846</c:v>
                </c:pt>
                <c:pt idx="2">
                  <c:v>7.6899999999999996E-2</c:v>
                </c:pt>
                <c:pt idx="3">
                  <c:v>0</c:v>
                </c:pt>
                <c:pt idx="4">
                  <c:v>0</c:v>
                </c:pt>
                <c:pt idx="5">
                  <c:v>0.15379999999999999</c:v>
                </c:pt>
              </c:numCache>
            </c:numRef>
          </c:val>
          <c:extLst>
            <c:ext xmlns:c16="http://schemas.microsoft.com/office/drawing/2014/chart" uri="{C3380CC4-5D6E-409C-BE32-E72D297353CC}">
              <c16:uniqueId val="{00000003-3FB3-7D4F-B6CF-5EC7E5AF4FE9}"/>
            </c:ext>
          </c:extLst>
        </c:ser>
        <c:ser>
          <c:idx val="3"/>
          <c:order val="2"/>
          <c:tx>
            <c:strRef>
              <c:f>'Medarbetare(Q19-29) (2022)'!$AI$86</c:f>
              <c:strCache>
                <c:ptCount val="1"/>
                <c:pt idx="0">
                  <c:v>Arkitektföretag</c:v>
                </c:pt>
              </c:strCache>
            </c:strRef>
          </c:tx>
          <c:spPr>
            <a:solidFill>
              <a:srgbClr val="1D666E"/>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4-3FB3-7D4F-B6CF-5EC7E5AF4FE9}"/>
                </c:ext>
              </c:extLst>
            </c:dLbl>
            <c:dLbl>
              <c:idx val="4"/>
              <c:delete val="1"/>
              <c:extLst>
                <c:ext xmlns:c15="http://schemas.microsoft.com/office/drawing/2012/chart" uri="{CE6537A1-D6FC-4f65-9D91-7224C49458BB}"/>
                <c:ext xmlns:c16="http://schemas.microsoft.com/office/drawing/2014/chart" uri="{C3380CC4-5D6E-409C-BE32-E72D297353CC}">
                  <c16:uniqueId val="{00000005-3FB3-7D4F-B6CF-5EC7E5AF4FE9}"/>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(2022)'!$AD$87:$AD$92</c:f>
              <c:strCache>
                <c:ptCount val="6"/>
                <c:pt idx="0">
                  <c:v>1 dag (20%)</c:v>
                </c:pt>
                <c:pt idx="1">
                  <c:v>2 dagar (40%)</c:v>
                </c:pt>
                <c:pt idx="2">
                  <c:v>3 dagar (60%)</c:v>
                </c:pt>
                <c:pt idx="3">
                  <c:v>4 dagar (80%)</c:v>
                </c:pt>
                <c:pt idx="4">
                  <c:v>5 dagar (100%)</c:v>
                </c:pt>
                <c:pt idx="5">
                  <c:v>Vet ej</c:v>
                </c:pt>
              </c:strCache>
            </c:strRef>
          </c:cat>
          <c:val>
            <c:numRef>
              <c:f>'Medarbetare(Q19-29) (2022)'!$AI$87:$AI$92</c:f>
              <c:numCache>
                <c:formatCode>0%</c:formatCode>
                <c:ptCount val="6"/>
                <c:pt idx="0">
                  <c:v>0.54170000000000007</c:v>
                </c:pt>
                <c:pt idx="1">
                  <c:v>0.25</c:v>
                </c:pt>
                <c:pt idx="2">
                  <c:v>8.3299999999999999E-2</c:v>
                </c:pt>
                <c:pt idx="3">
                  <c:v>0</c:v>
                </c:pt>
                <c:pt idx="4">
                  <c:v>0</c:v>
                </c:pt>
                <c:pt idx="5">
                  <c:v>0.125</c:v>
                </c:pt>
              </c:numCache>
            </c:numRef>
          </c:val>
          <c:extLst>
            <c:ext xmlns:c16="http://schemas.microsoft.com/office/drawing/2014/chart" uri="{C3380CC4-5D6E-409C-BE32-E72D297353CC}">
              <c16:uniqueId val="{00000006-3FB3-7D4F-B6CF-5EC7E5AF4FE9}"/>
            </c:ext>
          </c:extLst>
        </c:ser>
        <c:ser>
          <c:idx val="4"/>
          <c:order val="3"/>
          <c:tx>
            <c:strRef>
              <c:f>'Medarbetare(Q19-29) (2022)'!$AJ$86</c:f>
              <c:strCache>
                <c:ptCount val="1"/>
                <c:pt idx="0">
                  <c:v>Annan</c:v>
                </c:pt>
              </c:strCache>
            </c:strRef>
          </c:tx>
          <c:spPr>
            <a:solidFill>
              <a:srgbClr val="B1C2C2"/>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7-3FB3-7D4F-B6CF-5EC7E5AF4FE9}"/>
                </c:ext>
              </c:extLst>
            </c:dLbl>
            <c:dLbl>
              <c:idx val="4"/>
              <c:delete val="1"/>
              <c:extLst>
                <c:ext xmlns:c15="http://schemas.microsoft.com/office/drawing/2012/chart" uri="{CE6537A1-D6FC-4f65-9D91-7224C49458BB}"/>
                <c:ext xmlns:c16="http://schemas.microsoft.com/office/drawing/2014/chart" uri="{C3380CC4-5D6E-409C-BE32-E72D297353CC}">
                  <c16:uniqueId val="{00000008-3FB3-7D4F-B6CF-5EC7E5AF4FE9}"/>
                </c:ext>
              </c:extLst>
            </c:dLbl>
            <c:dLbl>
              <c:idx val="5"/>
              <c:delete val="1"/>
              <c:extLst>
                <c:ext xmlns:c15="http://schemas.microsoft.com/office/drawing/2012/chart" uri="{CE6537A1-D6FC-4f65-9D91-7224C49458BB}"/>
                <c:ext xmlns:c16="http://schemas.microsoft.com/office/drawing/2014/chart" uri="{C3380CC4-5D6E-409C-BE32-E72D297353CC}">
                  <c16:uniqueId val="{00000009-3FB3-7D4F-B6CF-5EC7E5AF4FE9}"/>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(2022)'!$AD$87:$AD$92</c:f>
              <c:strCache>
                <c:ptCount val="6"/>
                <c:pt idx="0">
                  <c:v>1 dag (20%)</c:v>
                </c:pt>
                <c:pt idx="1">
                  <c:v>2 dagar (40%)</c:v>
                </c:pt>
                <c:pt idx="2">
                  <c:v>3 dagar (60%)</c:v>
                </c:pt>
                <c:pt idx="3">
                  <c:v>4 dagar (80%)</c:v>
                </c:pt>
                <c:pt idx="4">
                  <c:v>5 dagar (100%)</c:v>
                </c:pt>
                <c:pt idx="5">
                  <c:v>Vet ej</c:v>
                </c:pt>
              </c:strCache>
            </c:strRef>
          </c:cat>
          <c:val>
            <c:numRef>
              <c:f>'Medarbetare(Q19-29) (2022)'!$AJ$87:$AJ$92</c:f>
              <c:numCache>
                <c:formatCode>0%</c:formatCode>
                <c:ptCount val="6"/>
                <c:pt idx="0">
                  <c:v>0.27272727272727271</c:v>
                </c:pt>
                <c:pt idx="1">
                  <c:v>0.27272727272727271</c:v>
                </c:pt>
                <c:pt idx="2">
                  <c:v>0.46</c:v>
                </c:pt>
                <c:pt idx="3">
                  <c:v>0</c:v>
                </c:pt>
                <c:pt idx="4">
                  <c:v>0</c:v>
                </c:pt>
                <c:pt idx="5">
                  <c:v>0</c:v>
                </c:pt>
              </c:numCache>
            </c:numRef>
          </c:val>
          <c:extLst>
            <c:ext xmlns:c16="http://schemas.microsoft.com/office/drawing/2014/chart" uri="{C3380CC4-5D6E-409C-BE32-E72D297353CC}">
              <c16:uniqueId val="{0000000A-3FB3-7D4F-B6CF-5EC7E5AF4FE9}"/>
            </c:ext>
          </c:extLst>
        </c:ser>
        <c:dLbls>
          <c:dLblPos val="outEnd"/>
          <c:showLegendKey val="0"/>
          <c:showVal val="1"/>
          <c:showCatName val="0"/>
          <c:showSerName val="0"/>
          <c:showPercent val="0"/>
          <c:showBubbleSize val="0"/>
        </c:dLbls>
        <c:gapWidth val="150"/>
        <c:axId val="1247855024"/>
        <c:axId val="1247856672"/>
      </c:barChart>
      <c:catAx>
        <c:axId val="124785502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sv-SE"/>
          </a:p>
        </c:txPr>
        <c:crossAx val="1247856672"/>
        <c:crosses val="autoZero"/>
        <c:auto val="1"/>
        <c:lblAlgn val="ctr"/>
        <c:lblOffset val="100"/>
        <c:noMultiLvlLbl val="0"/>
      </c:catAx>
      <c:valAx>
        <c:axId val="1247856672"/>
        <c:scaling>
          <c:orientation val="minMax"/>
          <c:max val="0.60000000000000009"/>
        </c:scaling>
        <c:delete val="1"/>
        <c:axPos val="l"/>
        <c:numFmt formatCode="0%" sourceLinked="1"/>
        <c:majorTickMark val="none"/>
        <c:minorTickMark val="none"/>
        <c:tickLblPos val="nextTo"/>
        <c:crossAx val="1247855024"/>
        <c:crosses val="autoZero"/>
        <c:crossBetween val="between"/>
      </c:valAx>
      <c:spPr>
        <a:noFill/>
        <a:ln>
          <a:noFill/>
        </a:ln>
        <a:effectLst/>
      </c:spPr>
    </c:plotArea>
    <c:legend>
      <c:legendPos val="b"/>
      <c:layout>
        <c:manualLayout>
          <c:xMode val="edge"/>
          <c:yMode val="edge"/>
          <c:x val="8.4485129731556058E-2"/>
          <c:y val="0.91210819618974159"/>
          <c:w val="0.8226112608723164"/>
          <c:h val="8.789180968180852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showDLblsOverMax val="0"/>
  </c:chart>
  <c:spPr>
    <a:noFill/>
    <a:ln>
      <a:noFill/>
    </a:ln>
    <a:effectLst/>
  </c:spPr>
  <c:txPr>
    <a:bodyPr/>
    <a:lstStyle/>
    <a:p>
      <a:pPr>
        <a:defRPr sz="800"/>
      </a:pPr>
      <a:endParaRPr lang="sv-SE"/>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'Affärsmodeller(Q1-13) (2022)'!$S$33</c:f>
              <c:strCache>
                <c:ptCount val="1"/>
                <c:pt idx="0">
                  <c:v>0%</c:v>
                </c:pt>
              </c:strCache>
            </c:strRef>
          </c:tx>
          <c:spPr>
            <a:solidFill>
              <a:srgbClr val="193C2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(2022)'!$U$32:$X$32</c:f>
              <c:strCache>
                <c:ptCount val="4"/>
                <c:pt idx="0">
                  <c:v>Teknikkonsultföretag</c:v>
                </c:pt>
                <c:pt idx="1">
                  <c:v>Industri- och 
techkonsultföretag</c:v>
                </c:pt>
                <c:pt idx="2">
                  <c:v>Arkitektföretag</c:v>
                </c:pt>
                <c:pt idx="3">
                  <c:v>Annan</c:v>
                </c:pt>
              </c:strCache>
            </c:strRef>
          </c:cat>
          <c:val>
            <c:numRef>
              <c:f>'Affärsmodeller(Q1-13) (2022)'!$U$33:$X$33</c:f>
              <c:numCache>
                <c:formatCode>0%</c:formatCode>
                <c:ptCount val="4"/>
                <c:pt idx="0">
                  <c:v>0.21052631578947367</c:v>
                </c:pt>
                <c:pt idx="1">
                  <c:v>0.38461538461538464</c:v>
                </c:pt>
                <c:pt idx="2">
                  <c:v>0.23080000000000001</c:v>
                </c:pt>
                <c:pt idx="3">
                  <c:v>0.30769230769230771</c:v>
                </c:pt>
              </c:numCache>
            </c:numRef>
          </c:val>
          <c:extLst>
            <c:ext xmlns:c16="http://schemas.microsoft.com/office/drawing/2014/chart" uri="{C3380CC4-5D6E-409C-BE32-E72D297353CC}">
              <c16:uniqueId val="{00000000-BEDE-034D-878F-97D96727081C}"/>
            </c:ext>
          </c:extLst>
        </c:ser>
        <c:ser>
          <c:idx val="1"/>
          <c:order val="1"/>
          <c:tx>
            <c:strRef>
              <c:f>'Affärsmodeller(Q1-13) (2022)'!$S$34</c:f>
              <c:strCache>
                <c:ptCount val="1"/>
                <c:pt idx="0">
                  <c:v>1-4%</c:v>
                </c:pt>
              </c:strCache>
            </c:strRef>
          </c:tx>
          <c:spPr>
            <a:solidFill>
              <a:srgbClr val="1D66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(2022)'!$U$32:$X$32</c:f>
              <c:strCache>
                <c:ptCount val="4"/>
                <c:pt idx="0">
                  <c:v>Teknikkonsultföretag</c:v>
                </c:pt>
                <c:pt idx="1">
                  <c:v>Industri- och 
techkonsultföretag</c:v>
                </c:pt>
                <c:pt idx="2">
                  <c:v>Arkitektföretag</c:v>
                </c:pt>
                <c:pt idx="3">
                  <c:v>Annan</c:v>
                </c:pt>
              </c:strCache>
            </c:strRef>
          </c:cat>
          <c:val>
            <c:numRef>
              <c:f>'Affärsmodeller(Q1-13) (2022)'!$U$34:$X$34</c:f>
              <c:numCache>
                <c:formatCode>0%</c:formatCode>
                <c:ptCount val="4"/>
                <c:pt idx="0">
                  <c:v>0.22807017543859648</c:v>
                </c:pt>
                <c:pt idx="1">
                  <c:v>7.6923076923076927E-2</c:v>
                </c:pt>
                <c:pt idx="2">
                  <c:v>0.26919999999999999</c:v>
                </c:pt>
                <c:pt idx="3">
                  <c:v>7.6923076923076927E-2</c:v>
                </c:pt>
              </c:numCache>
            </c:numRef>
          </c:val>
          <c:extLst>
            <c:ext xmlns:c16="http://schemas.microsoft.com/office/drawing/2014/chart" uri="{C3380CC4-5D6E-409C-BE32-E72D297353CC}">
              <c16:uniqueId val="{00000001-BEDE-034D-878F-97D96727081C}"/>
            </c:ext>
          </c:extLst>
        </c:ser>
        <c:ser>
          <c:idx val="2"/>
          <c:order val="2"/>
          <c:tx>
            <c:strRef>
              <c:f>'Affärsmodeller(Q1-13) (2022)'!$S$35</c:f>
              <c:strCache>
                <c:ptCount val="1"/>
                <c:pt idx="0">
                  <c:v>5-9%</c:v>
                </c:pt>
              </c:strCache>
            </c:strRef>
          </c:tx>
          <c:spPr>
            <a:solidFill>
              <a:srgbClr val="2EA5B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(2022)'!$U$32:$X$32</c:f>
              <c:strCache>
                <c:ptCount val="4"/>
                <c:pt idx="0">
                  <c:v>Teknikkonsultföretag</c:v>
                </c:pt>
                <c:pt idx="1">
                  <c:v>Industri- och 
techkonsultföretag</c:v>
                </c:pt>
                <c:pt idx="2">
                  <c:v>Arkitektföretag</c:v>
                </c:pt>
                <c:pt idx="3">
                  <c:v>Annan</c:v>
                </c:pt>
              </c:strCache>
            </c:strRef>
          </c:cat>
          <c:val>
            <c:numRef>
              <c:f>'Affärsmodeller(Q1-13) (2022)'!$U$35:$X$35</c:f>
              <c:numCache>
                <c:formatCode>0%</c:formatCode>
                <c:ptCount val="4"/>
                <c:pt idx="0">
                  <c:v>0.17543859649122806</c:v>
                </c:pt>
                <c:pt idx="1">
                  <c:v>0.19230769230769232</c:v>
                </c:pt>
                <c:pt idx="2">
                  <c:v>0.26919999999999999</c:v>
                </c:pt>
                <c:pt idx="3">
                  <c:v>7.6923076923076927E-2</c:v>
                </c:pt>
              </c:numCache>
            </c:numRef>
          </c:val>
          <c:extLst>
            <c:ext xmlns:c16="http://schemas.microsoft.com/office/drawing/2014/chart" uri="{C3380CC4-5D6E-409C-BE32-E72D297353CC}">
              <c16:uniqueId val="{00000002-BEDE-034D-878F-97D96727081C}"/>
            </c:ext>
          </c:extLst>
        </c:ser>
        <c:ser>
          <c:idx val="3"/>
          <c:order val="3"/>
          <c:tx>
            <c:strRef>
              <c:f>'Affärsmodeller(Q1-13) (2022)'!$S$36</c:f>
              <c:strCache>
                <c:ptCount val="1"/>
                <c:pt idx="0">
                  <c:v>10-50%</c:v>
                </c:pt>
              </c:strCache>
            </c:strRef>
          </c:tx>
          <c:spPr>
            <a:solidFill>
              <a:srgbClr val="C3D4CF"/>
            </a:solidFill>
            <a:ln>
              <a:noFill/>
            </a:ln>
            <a:effectLst/>
          </c:spPr>
          <c:invertIfNegative val="0"/>
          <c:dLbls>
            <c:dLbl>
              <c:idx val="2"/>
              <c:tx>
                <c:rich>
                  <a:bodyPr/>
                  <a:lstStyle/>
                  <a:p>
                    <a:r>
                      <a:rPr lang="en-US"/>
                      <a:t>11%</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003-1646-A821-12CA469455B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(2022)'!$U$32:$X$32</c:f>
              <c:strCache>
                <c:ptCount val="4"/>
                <c:pt idx="0">
                  <c:v>Teknikkonsultföretag</c:v>
                </c:pt>
                <c:pt idx="1">
                  <c:v>Industri- och 
techkonsultföretag</c:v>
                </c:pt>
                <c:pt idx="2">
                  <c:v>Arkitektföretag</c:v>
                </c:pt>
                <c:pt idx="3">
                  <c:v>Annan</c:v>
                </c:pt>
              </c:strCache>
            </c:strRef>
          </c:cat>
          <c:val>
            <c:numRef>
              <c:f>'Affärsmodeller(Q1-13) (2022)'!$U$36:$X$36</c:f>
              <c:numCache>
                <c:formatCode>0%</c:formatCode>
                <c:ptCount val="4"/>
                <c:pt idx="0">
                  <c:v>0.2807017543859649</c:v>
                </c:pt>
                <c:pt idx="1">
                  <c:v>0.23076923076923078</c:v>
                </c:pt>
                <c:pt idx="2">
                  <c:v>0.1154</c:v>
                </c:pt>
                <c:pt idx="3">
                  <c:v>0.15384615384615385</c:v>
                </c:pt>
              </c:numCache>
            </c:numRef>
          </c:val>
          <c:extLst>
            <c:ext xmlns:c16="http://schemas.microsoft.com/office/drawing/2014/chart" uri="{C3380CC4-5D6E-409C-BE32-E72D297353CC}">
              <c16:uniqueId val="{00000003-BEDE-034D-878F-97D96727081C}"/>
            </c:ext>
          </c:extLst>
        </c:ser>
        <c:ser>
          <c:idx val="4"/>
          <c:order val="4"/>
          <c:tx>
            <c:strRef>
              <c:f>'Affärsmodeller(Q1-13) (2022)'!$S$37</c:f>
              <c:strCache>
                <c:ptCount val="1"/>
                <c:pt idx="0">
                  <c:v>Mer än 50%</c:v>
                </c:pt>
              </c:strCache>
            </c:strRef>
          </c:tx>
          <c:spPr>
            <a:solidFill>
              <a:srgbClr val="88AA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(2022)'!$U$32:$X$32</c:f>
              <c:strCache>
                <c:ptCount val="4"/>
                <c:pt idx="0">
                  <c:v>Teknikkonsultföretag</c:v>
                </c:pt>
                <c:pt idx="1">
                  <c:v>Industri- och 
techkonsultföretag</c:v>
                </c:pt>
                <c:pt idx="2">
                  <c:v>Arkitektföretag</c:v>
                </c:pt>
                <c:pt idx="3">
                  <c:v>Annan</c:v>
                </c:pt>
              </c:strCache>
            </c:strRef>
          </c:cat>
          <c:val>
            <c:numRef>
              <c:f>'Affärsmodeller(Q1-13) (2022)'!$U$37:$X$37</c:f>
              <c:numCache>
                <c:formatCode>0%</c:formatCode>
                <c:ptCount val="4"/>
                <c:pt idx="0">
                  <c:v>8.771929824561403E-2</c:v>
                </c:pt>
                <c:pt idx="1">
                  <c:v>0.11538461538461539</c:v>
                </c:pt>
                <c:pt idx="2">
                  <c:v>0.1154</c:v>
                </c:pt>
                <c:pt idx="3">
                  <c:v>0.30769230769230771</c:v>
                </c:pt>
              </c:numCache>
            </c:numRef>
          </c:val>
          <c:extLst>
            <c:ext xmlns:c16="http://schemas.microsoft.com/office/drawing/2014/chart" uri="{C3380CC4-5D6E-409C-BE32-E72D297353CC}">
              <c16:uniqueId val="{00000004-BEDE-034D-878F-97D96727081C}"/>
            </c:ext>
          </c:extLst>
        </c:ser>
        <c:ser>
          <c:idx val="5"/>
          <c:order val="5"/>
          <c:tx>
            <c:strRef>
              <c:f>'Affärsmodeller(Q1-13) (2022)'!$S$38</c:f>
              <c:strCache>
                <c:ptCount val="1"/>
                <c:pt idx="0">
                  <c:v>Vet ej</c:v>
                </c:pt>
              </c:strCache>
            </c:strRef>
          </c:tx>
          <c:spPr>
            <a:solidFill>
              <a:srgbClr val="FEDDC1"/>
            </a:solidFill>
            <a:ln>
              <a:noFill/>
            </a:ln>
            <a:effectLst/>
          </c:spPr>
          <c:invertIfNegative val="0"/>
          <c:dLbls>
            <c:dLbl>
              <c:idx val="0"/>
              <c:tx>
                <c:rich>
                  <a:bodyPr/>
                  <a:lstStyle/>
                  <a:p>
                    <a:r>
                      <a:rPr lang="en-US"/>
                      <a:t>1%</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003-1646-A821-12CA469455B8}"/>
                </c:ext>
              </c:extLst>
            </c:dLbl>
            <c:dLbl>
              <c:idx val="1"/>
              <c:delete val="1"/>
              <c:extLst>
                <c:ext xmlns:c15="http://schemas.microsoft.com/office/drawing/2012/chart" uri="{CE6537A1-D6FC-4f65-9D91-7224C49458BB}"/>
                <c:ext xmlns:c16="http://schemas.microsoft.com/office/drawing/2014/chart" uri="{C3380CC4-5D6E-409C-BE32-E72D297353CC}">
                  <c16:uniqueId val="{00000000-F071-B344-9958-746BB575C225}"/>
                </c:ext>
              </c:extLst>
            </c:dLbl>
            <c:dLbl>
              <c:idx val="2"/>
              <c:delete val="1"/>
              <c:extLst>
                <c:ext xmlns:c15="http://schemas.microsoft.com/office/drawing/2012/chart" uri="{CE6537A1-D6FC-4f65-9D91-7224C49458BB}"/>
                <c:ext xmlns:c16="http://schemas.microsoft.com/office/drawing/2014/chart" uri="{C3380CC4-5D6E-409C-BE32-E72D297353CC}">
                  <c16:uniqueId val="{00000007-BEDE-034D-878F-97D96727081C}"/>
                </c:ext>
              </c:extLst>
            </c:dLbl>
            <c:dLbl>
              <c:idx val="3"/>
              <c:tx>
                <c:rich>
                  <a:bodyPr/>
                  <a:lstStyle/>
                  <a:p>
                    <a:r>
                      <a:rPr lang="en-US"/>
                      <a:t>7%</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0003-1646-A821-12CA469455B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(2022)'!$U$32:$X$32</c:f>
              <c:strCache>
                <c:ptCount val="4"/>
                <c:pt idx="0">
                  <c:v>Teknikkonsultföretag</c:v>
                </c:pt>
                <c:pt idx="1">
                  <c:v>Industri- och 
techkonsultföretag</c:v>
                </c:pt>
                <c:pt idx="2">
                  <c:v>Arkitektföretag</c:v>
                </c:pt>
                <c:pt idx="3">
                  <c:v>Annan</c:v>
                </c:pt>
              </c:strCache>
            </c:strRef>
          </c:cat>
          <c:val>
            <c:numRef>
              <c:f>'Affärsmodeller(Q1-13) (2022)'!$U$38:$X$38</c:f>
              <c:numCache>
                <c:formatCode>0%</c:formatCode>
                <c:ptCount val="4"/>
                <c:pt idx="0">
                  <c:v>1.7543859649122806E-2</c:v>
                </c:pt>
                <c:pt idx="1">
                  <c:v>0</c:v>
                </c:pt>
                <c:pt idx="2">
                  <c:v>0</c:v>
                </c:pt>
                <c:pt idx="3">
                  <c:v>7.6923076923076927E-2</c:v>
                </c:pt>
              </c:numCache>
            </c:numRef>
          </c:val>
          <c:extLst>
            <c:ext xmlns:c16="http://schemas.microsoft.com/office/drawing/2014/chart" uri="{C3380CC4-5D6E-409C-BE32-E72D297353CC}">
              <c16:uniqueId val="{00000005-BEDE-034D-878F-97D96727081C}"/>
            </c:ext>
          </c:extLst>
        </c:ser>
        <c:dLbls>
          <c:showLegendKey val="0"/>
          <c:showVal val="1"/>
          <c:showCatName val="0"/>
          <c:showSerName val="0"/>
          <c:showPercent val="0"/>
          <c:showBubbleSize val="0"/>
        </c:dLbls>
        <c:gapWidth val="207"/>
        <c:overlap val="100"/>
        <c:axId val="740080479"/>
        <c:axId val="739581855"/>
      </c:barChart>
      <c:catAx>
        <c:axId val="740080479"/>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739581855"/>
        <c:crosses val="autoZero"/>
        <c:auto val="1"/>
        <c:lblAlgn val="ctr"/>
        <c:lblOffset val="100"/>
        <c:noMultiLvlLbl val="0"/>
      </c:catAx>
      <c:valAx>
        <c:axId val="739581855"/>
        <c:scaling>
          <c:orientation val="minMax"/>
          <c:max val="1"/>
        </c:scaling>
        <c:delete val="1"/>
        <c:axPos val="t"/>
        <c:numFmt formatCode="0%" sourceLinked="1"/>
        <c:majorTickMark val="none"/>
        <c:minorTickMark val="none"/>
        <c:tickLblPos val="high"/>
        <c:crossAx val="740080479"/>
        <c:crosses val="autoZero"/>
        <c:crossBetween val="between"/>
      </c:valAx>
      <c:spPr>
        <a:noFill/>
        <a:ln>
          <a:noFill/>
        </a:ln>
        <a:effectLst/>
      </c:spPr>
    </c:plotArea>
    <c:legend>
      <c:legendPos val="b"/>
      <c:layout>
        <c:manualLayout>
          <c:xMode val="edge"/>
          <c:yMode val="edge"/>
          <c:x val="0.34172011875120561"/>
          <c:y val="0.86710178899564716"/>
          <c:w val="0.32829228340615713"/>
          <c:h val="5.522309978256989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'Affärsmodeller(Q1-13) (2022)'!$Y$42</c:f>
              <c:strCache>
                <c:ptCount val="1"/>
                <c:pt idx="0">
                  <c:v>0%</c:v>
                </c:pt>
              </c:strCache>
            </c:strRef>
          </c:tx>
          <c:spPr>
            <a:solidFill>
              <a:srgbClr val="193C2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(2022)'!$AA$41:$AD$41</c:f>
              <c:strCache>
                <c:ptCount val="4"/>
                <c:pt idx="0">
                  <c:v>Teknikkonsultföretag</c:v>
                </c:pt>
                <c:pt idx="1">
                  <c:v>Industri- och 
techkonsultföretag</c:v>
                </c:pt>
                <c:pt idx="2">
                  <c:v>Arkitektföretag</c:v>
                </c:pt>
                <c:pt idx="3">
                  <c:v>Annan</c:v>
                </c:pt>
              </c:strCache>
            </c:strRef>
          </c:cat>
          <c:val>
            <c:numRef>
              <c:f>'Affärsmodeller(Q1-13) (2022)'!$AA$42:$AD$42</c:f>
              <c:numCache>
                <c:formatCode>0%</c:formatCode>
                <c:ptCount val="4"/>
                <c:pt idx="0">
                  <c:v>0.26319999999999999</c:v>
                </c:pt>
                <c:pt idx="1">
                  <c:v>0.15384615384615385</c:v>
                </c:pt>
                <c:pt idx="2">
                  <c:v>0.26919999999999999</c:v>
                </c:pt>
                <c:pt idx="3">
                  <c:v>0.15384615384615385</c:v>
                </c:pt>
              </c:numCache>
            </c:numRef>
          </c:val>
          <c:extLst>
            <c:ext xmlns:c16="http://schemas.microsoft.com/office/drawing/2014/chart" uri="{C3380CC4-5D6E-409C-BE32-E72D297353CC}">
              <c16:uniqueId val="{00000000-B2C3-C84B-9555-98D620BD1554}"/>
            </c:ext>
          </c:extLst>
        </c:ser>
        <c:ser>
          <c:idx val="1"/>
          <c:order val="1"/>
          <c:tx>
            <c:strRef>
              <c:f>'Affärsmodeller(Q1-13) (2022)'!$Y$43</c:f>
              <c:strCache>
                <c:ptCount val="1"/>
                <c:pt idx="0">
                  <c:v>1-4%</c:v>
                </c:pt>
              </c:strCache>
            </c:strRef>
          </c:tx>
          <c:spPr>
            <a:solidFill>
              <a:srgbClr val="1D66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(2022)'!$AA$41:$AD$41</c:f>
              <c:strCache>
                <c:ptCount val="4"/>
                <c:pt idx="0">
                  <c:v>Teknikkonsultföretag</c:v>
                </c:pt>
                <c:pt idx="1">
                  <c:v>Industri- och 
techkonsultföretag</c:v>
                </c:pt>
                <c:pt idx="2">
                  <c:v>Arkitektföretag</c:v>
                </c:pt>
                <c:pt idx="3">
                  <c:v>Annan</c:v>
                </c:pt>
              </c:strCache>
            </c:strRef>
          </c:cat>
          <c:val>
            <c:numRef>
              <c:f>'Affärsmodeller(Q1-13) (2022)'!$AA$43:$AD$43</c:f>
              <c:numCache>
                <c:formatCode>0%</c:formatCode>
                <c:ptCount val="4"/>
                <c:pt idx="0">
                  <c:v>0.40350000000000003</c:v>
                </c:pt>
                <c:pt idx="1">
                  <c:v>0.53846153846153844</c:v>
                </c:pt>
                <c:pt idx="2">
                  <c:v>0.3846</c:v>
                </c:pt>
                <c:pt idx="3">
                  <c:v>0.15384615384615385</c:v>
                </c:pt>
              </c:numCache>
            </c:numRef>
          </c:val>
          <c:extLst>
            <c:ext xmlns:c16="http://schemas.microsoft.com/office/drawing/2014/chart" uri="{C3380CC4-5D6E-409C-BE32-E72D297353CC}">
              <c16:uniqueId val="{00000001-B2C3-C84B-9555-98D620BD1554}"/>
            </c:ext>
          </c:extLst>
        </c:ser>
        <c:ser>
          <c:idx val="2"/>
          <c:order val="2"/>
          <c:tx>
            <c:strRef>
              <c:f>'Affärsmodeller(Q1-13) (2022)'!$Y$44</c:f>
              <c:strCache>
                <c:ptCount val="1"/>
                <c:pt idx="0">
                  <c:v>5-9%</c:v>
                </c:pt>
              </c:strCache>
            </c:strRef>
          </c:tx>
          <c:spPr>
            <a:solidFill>
              <a:srgbClr val="2EA5B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(2022)'!$AA$41:$AD$41</c:f>
              <c:strCache>
                <c:ptCount val="4"/>
                <c:pt idx="0">
                  <c:v>Teknikkonsultföretag</c:v>
                </c:pt>
                <c:pt idx="1">
                  <c:v>Industri- och 
techkonsultföretag</c:v>
                </c:pt>
                <c:pt idx="2">
                  <c:v>Arkitektföretag</c:v>
                </c:pt>
                <c:pt idx="3">
                  <c:v>Annan</c:v>
                </c:pt>
              </c:strCache>
            </c:strRef>
          </c:cat>
          <c:val>
            <c:numRef>
              <c:f>'Affärsmodeller(Q1-13) (2022)'!$AA$44:$AD$44</c:f>
              <c:numCache>
                <c:formatCode>0%</c:formatCode>
                <c:ptCount val="4"/>
                <c:pt idx="0">
                  <c:v>0.21049999999999999</c:v>
                </c:pt>
                <c:pt idx="1">
                  <c:v>0.11538461538461539</c:v>
                </c:pt>
                <c:pt idx="2">
                  <c:v>0.26919999999999999</c:v>
                </c:pt>
                <c:pt idx="3">
                  <c:v>0.30769230769230771</c:v>
                </c:pt>
              </c:numCache>
            </c:numRef>
          </c:val>
          <c:extLst>
            <c:ext xmlns:c16="http://schemas.microsoft.com/office/drawing/2014/chart" uri="{C3380CC4-5D6E-409C-BE32-E72D297353CC}">
              <c16:uniqueId val="{00000002-B2C3-C84B-9555-98D620BD1554}"/>
            </c:ext>
          </c:extLst>
        </c:ser>
        <c:ser>
          <c:idx val="3"/>
          <c:order val="3"/>
          <c:tx>
            <c:strRef>
              <c:f>'Affärsmodeller(Q1-13) (2022)'!$Y$45</c:f>
              <c:strCache>
                <c:ptCount val="1"/>
                <c:pt idx="0">
                  <c:v>10-25%</c:v>
                </c:pt>
              </c:strCache>
            </c:strRef>
          </c:tx>
          <c:spPr>
            <a:solidFill>
              <a:srgbClr val="C3D4CF"/>
            </a:solidFill>
            <a:ln>
              <a:noFill/>
            </a:ln>
            <a:effectLst/>
          </c:spPr>
          <c:invertIfNegative val="0"/>
          <c:dLbls>
            <c:dLbl>
              <c:idx val="1"/>
              <c:tx>
                <c:rich>
                  <a:bodyPr/>
                  <a:lstStyle/>
                  <a:p>
                    <a:r>
                      <a:rPr lang="en-US"/>
                      <a:t>3%</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F654-CC4E-A68A-E490FA399DB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(2022)'!$AA$41:$AD$41</c:f>
              <c:strCache>
                <c:ptCount val="4"/>
                <c:pt idx="0">
                  <c:v>Teknikkonsultföretag</c:v>
                </c:pt>
                <c:pt idx="1">
                  <c:v>Industri- och 
techkonsultföretag</c:v>
                </c:pt>
                <c:pt idx="2">
                  <c:v>Arkitektföretag</c:v>
                </c:pt>
                <c:pt idx="3">
                  <c:v>Annan</c:v>
                </c:pt>
              </c:strCache>
            </c:strRef>
          </c:cat>
          <c:val>
            <c:numRef>
              <c:f>'Affärsmodeller(Q1-13) (2022)'!$AA$45:$AD$45</c:f>
              <c:numCache>
                <c:formatCode>0%</c:formatCode>
                <c:ptCount val="4"/>
                <c:pt idx="0">
                  <c:v>3.5099999999999999E-2</c:v>
                </c:pt>
                <c:pt idx="1">
                  <c:v>3.8461538461538464E-2</c:v>
                </c:pt>
                <c:pt idx="2">
                  <c:v>3.85E-2</c:v>
                </c:pt>
                <c:pt idx="3">
                  <c:v>7.6923076923076927E-2</c:v>
                </c:pt>
              </c:numCache>
            </c:numRef>
          </c:val>
          <c:extLst>
            <c:ext xmlns:c16="http://schemas.microsoft.com/office/drawing/2014/chart" uri="{C3380CC4-5D6E-409C-BE32-E72D297353CC}">
              <c16:uniqueId val="{00000003-B2C3-C84B-9555-98D620BD1554}"/>
            </c:ext>
          </c:extLst>
        </c:ser>
        <c:ser>
          <c:idx val="4"/>
          <c:order val="4"/>
          <c:tx>
            <c:strRef>
              <c:f>'Affärsmodeller(Q1-13) (2022)'!$Y$46</c:f>
              <c:strCache>
                <c:ptCount val="1"/>
                <c:pt idx="0">
                  <c:v>Mer än 25%</c:v>
                </c:pt>
              </c:strCache>
            </c:strRef>
          </c:tx>
          <c:spPr>
            <a:solidFill>
              <a:srgbClr val="88AAA0"/>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6-B2C3-C84B-9555-98D620BD155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(2022)'!$AA$41:$AD$41</c:f>
              <c:strCache>
                <c:ptCount val="4"/>
                <c:pt idx="0">
                  <c:v>Teknikkonsultföretag</c:v>
                </c:pt>
                <c:pt idx="1">
                  <c:v>Industri- och 
techkonsultföretag</c:v>
                </c:pt>
                <c:pt idx="2">
                  <c:v>Arkitektföretag</c:v>
                </c:pt>
                <c:pt idx="3">
                  <c:v>Annan</c:v>
                </c:pt>
              </c:strCache>
            </c:strRef>
          </c:cat>
          <c:val>
            <c:numRef>
              <c:f>'Affärsmodeller(Q1-13) (2022)'!$AA$46:$AD$46</c:f>
              <c:numCache>
                <c:formatCode>0%</c:formatCode>
                <c:ptCount val="4"/>
                <c:pt idx="0">
                  <c:v>1.7500000000000002E-2</c:v>
                </c:pt>
                <c:pt idx="1">
                  <c:v>0.11538461538461539</c:v>
                </c:pt>
                <c:pt idx="2">
                  <c:v>0</c:v>
                </c:pt>
                <c:pt idx="3">
                  <c:v>0.23076923076923078</c:v>
                </c:pt>
              </c:numCache>
            </c:numRef>
          </c:val>
          <c:extLst>
            <c:ext xmlns:c16="http://schemas.microsoft.com/office/drawing/2014/chart" uri="{C3380CC4-5D6E-409C-BE32-E72D297353CC}">
              <c16:uniqueId val="{00000004-B2C3-C84B-9555-98D620BD1554}"/>
            </c:ext>
          </c:extLst>
        </c:ser>
        <c:ser>
          <c:idx val="5"/>
          <c:order val="5"/>
          <c:tx>
            <c:strRef>
              <c:f>'Affärsmodeller(Q1-13) (2022)'!$Y$47</c:f>
              <c:strCache>
                <c:ptCount val="1"/>
                <c:pt idx="0">
                  <c:v>Vet ej</c:v>
                </c:pt>
              </c:strCache>
            </c:strRef>
          </c:tx>
          <c:spPr>
            <a:solidFill>
              <a:srgbClr val="FEDDC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(2022)'!$AA$41:$AD$41</c:f>
              <c:strCache>
                <c:ptCount val="4"/>
                <c:pt idx="0">
                  <c:v>Teknikkonsultföretag</c:v>
                </c:pt>
                <c:pt idx="1">
                  <c:v>Industri- och 
techkonsultföretag</c:v>
                </c:pt>
                <c:pt idx="2">
                  <c:v>Arkitektföretag</c:v>
                </c:pt>
                <c:pt idx="3">
                  <c:v>Annan</c:v>
                </c:pt>
              </c:strCache>
            </c:strRef>
          </c:cat>
          <c:val>
            <c:numRef>
              <c:f>'Affärsmodeller(Q1-13) (2022)'!$AA$47:$AD$47</c:f>
              <c:numCache>
                <c:formatCode>0%</c:formatCode>
                <c:ptCount val="4"/>
                <c:pt idx="0">
                  <c:v>7.0199999999999999E-2</c:v>
                </c:pt>
                <c:pt idx="1">
                  <c:v>3.8461538461538464E-2</c:v>
                </c:pt>
                <c:pt idx="2">
                  <c:v>3.85E-2</c:v>
                </c:pt>
                <c:pt idx="3">
                  <c:v>7.6923076923076927E-2</c:v>
                </c:pt>
              </c:numCache>
            </c:numRef>
          </c:val>
          <c:extLst>
            <c:ext xmlns:c16="http://schemas.microsoft.com/office/drawing/2014/chart" uri="{C3380CC4-5D6E-409C-BE32-E72D297353CC}">
              <c16:uniqueId val="{00000005-B2C3-C84B-9555-98D620BD1554}"/>
            </c:ext>
          </c:extLst>
        </c:ser>
        <c:dLbls>
          <c:showLegendKey val="0"/>
          <c:showVal val="1"/>
          <c:showCatName val="0"/>
          <c:showSerName val="0"/>
          <c:showPercent val="0"/>
          <c:showBubbleSize val="0"/>
        </c:dLbls>
        <c:gapWidth val="207"/>
        <c:overlap val="100"/>
        <c:axId val="454853359"/>
        <c:axId val="739899215"/>
      </c:barChart>
      <c:catAx>
        <c:axId val="454853359"/>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739899215"/>
        <c:crosses val="autoZero"/>
        <c:auto val="1"/>
        <c:lblAlgn val="ctr"/>
        <c:lblOffset val="100"/>
        <c:noMultiLvlLbl val="0"/>
      </c:catAx>
      <c:valAx>
        <c:axId val="739899215"/>
        <c:scaling>
          <c:orientation val="minMax"/>
          <c:max val="1"/>
        </c:scaling>
        <c:delete val="1"/>
        <c:axPos val="t"/>
        <c:numFmt formatCode="0%" sourceLinked="1"/>
        <c:majorTickMark val="none"/>
        <c:minorTickMark val="none"/>
        <c:tickLblPos val="nextTo"/>
        <c:crossAx val="454853359"/>
        <c:crosses val="autoZero"/>
        <c:crossBetween val="between"/>
      </c:valAx>
      <c:spPr>
        <a:noFill/>
        <a:ln>
          <a:noFill/>
        </a:ln>
        <a:effectLst/>
      </c:spPr>
    </c:plotArea>
    <c:legend>
      <c:legendPos val="b"/>
      <c:layout>
        <c:manualLayout>
          <c:xMode val="edge"/>
          <c:yMode val="edge"/>
          <c:x val="0.35088170996414847"/>
          <c:y val="0.89370156775004794"/>
          <c:w val="0.29823658007170301"/>
          <c:h val="4.58844777364270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'Affärsmodeller(Q1-13) (2022)'!$R$59</c:f>
              <c:strCache>
                <c:ptCount val="1"/>
                <c:pt idx="0">
                  <c:v>Totalt 2021</c:v>
                </c:pt>
              </c:strCache>
            </c:strRef>
          </c:tx>
          <c:spPr>
            <a:noFill/>
            <a:ln>
              <a:solidFill>
                <a:schemeClr val="bg1">
                  <a:lumMod val="50000"/>
                </a:schemeClr>
              </a:solidFill>
              <a:prstDash val="dash"/>
            </a:ln>
            <a:effectLst/>
          </c:spPr>
          <c:invertIfNegative val="0"/>
          <c:dLbls>
            <c:dLbl>
              <c:idx val="3"/>
              <c:tx>
                <c:rich>
                  <a:bodyPr/>
                  <a:lstStyle/>
                  <a:p>
                    <a:r>
                      <a:rPr lang="en-US"/>
                      <a:t>12%</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15A8-1447-B666-2FEFC6E8AB67}"/>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(2022)'!$Q$60:$Q$66</c:f>
              <c:strCache>
                <c:ptCount val="7"/>
                <c:pt idx="0">
                  <c:v>0%</c:v>
                </c:pt>
                <c:pt idx="1">
                  <c:v>1-4%</c:v>
                </c:pt>
                <c:pt idx="2">
                  <c:v>5-9%</c:v>
                </c:pt>
                <c:pt idx="3">
                  <c:v>10-14%</c:v>
                </c:pt>
                <c:pt idx="4">
                  <c:v>15-25%</c:v>
                </c:pt>
                <c:pt idx="5">
                  <c:v>Mer än 25%</c:v>
                </c:pt>
                <c:pt idx="6">
                  <c:v>Vet ej</c:v>
                </c:pt>
              </c:strCache>
            </c:strRef>
          </c:cat>
          <c:val>
            <c:numRef>
              <c:f>'Affärsmodeller(Q1-13) (2022)'!$R$60:$R$66</c:f>
              <c:numCache>
                <c:formatCode>0%</c:formatCode>
                <c:ptCount val="7"/>
                <c:pt idx="0">
                  <c:v>0.02</c:v>
                </c:pt>
                <c:pt idx="1">
                  <c:v>0.26</c:v>
                </c:pt>
                <c:pt idx="2">
                  <c:v>0.43</c:v>
                </c:pt>
                <c:pt idx="3">
                  <c:v>0.13</c:v>
                </c:pt>
                <c:pt idx="4">
                  <c:v>7.0000000000000007E-2</c:v>
                </c:pt>
                <c:pt idx="5">
                  <c:v>0.04</c:v>
                </c:pt>
                <c:pt idx="6">
                  <c:v>0.06</c:v>
                </c:pt>
              </c:numCache>
            </c:numRef>
          </c:val>
          <c:extLst>
            <c:ext xmlns:c16="http://schemas.microsoft.com/office/drawing/2014/chart" uri="{C3380CC4-5D6E-409C-BE32-E72D297353CC}">
              <c16:uniqueId val="{00000000-64A8-9E4D-AB52-220B182EB1A8}"/>
            </c:ext>
          </c:extLst>
        </c:ser>
        <c:ser>
          <c:idx val="1"/>
          <c:order val="1"/>
          <c:tx>
            <c:strRef>
              <c:f>'Affärsmodeller(Q1-13) (2022)'!$S$59</c:f>
              <c:strCache>
                <c:ptCount val="1"/>
                <c:pt idx="0">
                  <c:v>Totalt 2022</c:v>
                </c:pt>
              </c:strCache>
            </c:strRef>
          </c:tx>
          <c:spPr>
            <a:solidFill>
              <a:schemeClr val="accent2"/>
            </a:solidFill>
            <a:ln>
              <a:noFill/>
            </a:ln>
            <a:effectLst/>
          </c:spPr>
          <c:invertIfNegative val="0"/>
          <c:dPt>
            <c:idx val="0"/>
            <c:invertIfNegative val="0"/>
            <c:bubble3D val="0"/>
            <c:spPr>
              <a:solidFill>
                <a:srgbClr val="193C29"/>
              </a:solidFill>
              <a:ln>
                <a:noFill/>
              </a:ln>
              <a:effectLst/>
            </c:spPr>
            <c:extLst>
              <c:ext xmlns:c16="http://schemas.microsoft.com/office/drawing/2014/chart" uri="{C3380CC4-5D6E-409C-BE32-E72D297353CC}">
                <c16:uniqueId val="{00000008-64A8-9E4D-AB52-220B182EB1A8}"/>
              </c:ext>
            </c:extLst>
          </c:dPt>
          <c:dPt>
            <c:idx val="1"/>
            <c:invertIfNegative val="0"/>
            <c:bubble3D val="0"/>
            <c:spPr>
              <a:solidFill>
                <a:srgbClr val="1D666E"/>
              </a:solidFill>
              <a:ln>
                <a:noFill/>
              </a:ln>
              <a:effectLst/>
            </c:spPr>
            <c:extLst>
              <c:ext xmlns:c16="http://schemas.microsoft.com/office/drawing/2014/chart" uri="{C3380CC4-5D6E-409C-BE32-E72D297353CC}">
                <c16:uniqueId val="{00000007-64A8-9E4D-AB52-220B182EB1A8}"/>
              </c:ext>
            </c:extLst>
          </c:dPt>
          <c:dPt>
            <c:idx val="2"/>
            <c:invertIfNegative val="0"/>
            <c:bubble3D val="0"/>
            <c:spPr>
              <a:solidFill>
                <a:srgbClr val="2EA5B3"/>
              </a:solidFill>
              <a:ln>
                <a:noFill/>
              </a:ln>
              <a:effectLst/>
            </c:spPr>
            <c:extLst>
              <c:ext xmlns:c16="http://schemas.microsoft.com/office/drawing/2014/chart" uri="{C3380CC4-5D6E-409C-BE32-E72D297353CC}">
                <c16:uniqueId val="{00000002-64A8-9E4D-AB52-220B182EB1A8}"/>
              </c:ext>
            </c:extLst>
          </c:dPt>
          <c:dPt>
            <c:idx val="3"/>
            <c:invertIfNegative val="0"/>
            <c:bubble3D val="0"/>
            <c:spPr>
              <a:solidFill>
                <a:srgbClr val="C3D4CF"/>
              </a:solidFill>
              <a:ln>
                <a:noFill/>
              </a:ln>
              <a:effectLst/>
            </c:spPr>
            <c:extLst>
              <c:ext xmlns:c16="http://schemas.microsoft.com/office/drawing/2014/chart" uri="{C3380CC4-5D6E-409C-BE32-E72D297353CC}">
                <c16:uniqueId val="{00000006-64A8-9E4D-AB52-220B182EB1A8}"/>
              </c:ext>
            </c:extLst>
          </c:dPt>
          <c:dPt>
            <c:idx val="4"/>
            <c:invertIfNegative val="0"/>
            <c:bubble3D val="0"/>
            <c:spPr>
              <a:solidFill>
                <a:srgbClr val="88AAA0"/>
              </a:solidFill>
              <a:ln>
                <a:noFill/>
              </a:ln>
              <a:effectLst/>
            </c:spPr>
            <c:extLst>
              <c:ext xmlns:c16="http://schemas.microsoft.com/office/drawing/2014/chart" uri="{C3380CC4-5D6E-409C-BE32-E72D297353CC}">
                <c16:uniqueId val="{00000005-64A8-9E4D-AB52-220B182EB1A8}"/>
              </c:ext>
            </c:extLst>
          </c:dPt>
          <c:dPt>
            <c:idx val="5"/>
            <c:invertIfNegative val="0"/>
            <c:bubble3D val="0"/>
            <c:spPr>
              <a:solidFill>
                <a:srgbClr val="445A5A"/>
              </a:solidFill>
              <a:ln>
                <a:noFill/>
              </a:ln>
              <a:effectLst/>
            </c:spPr>
            <c:extLst>
              <c:ext xmlns:c16="http://schemas.microsoft.com/office/drawing/2014/chart" uri="{C3380CC4-5D6E-409C-BE32-E72D297353CC}">
                <c16:uniqueId val="{00000004-64A8-9E4D-AB52-220B182EB1A8}"/>
              </c:ext>
            </c:extLst>
          </c:dPt>
          <c:dPt>
            <c:idx val="6"/>
            <c:invertIfNegative val="0"/>
            <c:bubble3D val="0"/>
            <c:spPr>
              <a:solidFill>
                <a:srgbClr val="FEDDC1"/>
              </a:solidFill>
              <a:ln>
                <a:noFill/>
              </a:ln>
              <a:effectLst/>
            </c:spPr>
            <c:extLst>
              <c:ext xmlns:c16="http://schemas.microsoft.com/office/drawing/2014/chart" uri="{C3380CC4-5D6E-409C-BE32-E72D297353CC}">
                <c16:uniqueId val="{00000003-64A8-9E4D-AB52-220B182EB1A8}"/>
              </c:ext>
            </c:extLst>
          </c:dPt>
          <c:dLbls>
            <c:dLbl>
              <c:idx val="2"/>
              <c:layout>
                <c:manualLayout>
                  <c:x val="5.2290972498859516E-3"/>
                  <c:y val="1.79016805872202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4A8-9E4D-AB52-220B182EB1A8}"/>
                </c:ext>
              </c:extLst>
            </c:dLbl>
            <c:dLbl>
              <c:idx val="4"/>
              <c:tx>
                <c:rich>
                  <a:bodyPr/>
                  <a:lstStyle/>
                  <a:p>
                    <a:r>
                      <a:rPr lang="en-US"/>
                      <a:t>3%</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64A8-9E4D-AB52-220B182EB1A8}"/>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(2022)'!$Q$60:$Q$66</c:f>
              <c:strCache>
                <c:ptCount val="7"/>
                <c:pt idx="0">
                  <c:v>0%</c:v>
                </c:pt>
                <c:pt idx="1">
                  <c:v>1-4%</c:v>
                </c:pt>
                <c:pt idx="2">
                  <c:v>5-9%</c:v>
                </c:pt>
                <c:pt idx="3">
                  <c:v>10-14%</c:v>
                </c:pt>
                <c:pt idx="4">
                  <c:v>15-25%</c:v>
                </c:pt>
                <c:pt idx="5">
                  <c:v>Mer än 25%</c:v>
                </c:pt>
                <c:pt idx="6">
                  <c:v>Vet ej</c:v>
                </c:pt>
              </c:strCache>
            </c:strRef>
          </c:cat>
          <c:val>
            <c:numRef>
              <c:f>'Affärsmodeller(Q1-13) (2022)'!$S$60:$S$66</c:f>
              <c:numCache>
                <c:formatCode>0%</c:formatCode>
                <c:ptCount val="7"/>
                <c:pt idx="0">
                  <c:v>5.74E-2</c:v>
                </c:pt>
                <c:pt idx="1">
                  <c:v>0.33610000000000001</c:v>
                </c:pt>
                <c:pt idx="2">
                  <c:v>0.41799999999999998</c:v>
                </c:pt>
                <c:pt idx="3">
                  <c:v>9.0200000000000002E-2</c:v>
                </c:pt>
                <c:pt idx="4">
                  <c:v>4.0999999999999988E-2</c:v>
                </c:pt>
                <c:pt idx="5">
                  <c:v>8.199999999999999E-3</c:v>
                </c:pt>
                <c:pt idx="6">
                  <c:v>4.9200000000000001E-2</c:v>
                </c:pt>
              </c:numCache>
            </c:numRef>
          </c:val>
          <c:extLst>
            <c:ext xmlns:c16="http://schemas.microsoft.com/office/drawing/2014/chart" uri="{C3380CC4-5D6E-409C-BE32-E72D297353CC}">
              <c16:uniqueId val="{00000001-64A8-9E4D-AB52-220B182EB1A8}"/>
            </c:ext>
          </c:extLst>
        </c:ser>
        <c:dLbls>
          <c:dLblPos val="outEnd"/>
          <c:showLegendKey val="0"/>
          <c:showVal val="1"/>
          <c:showCatName val="0"/>
          <c:showSerName val="0"/>
          <c:showPercent val="0"/>
          <c:showBubbleSize val="0"/>
        </c:dLbls>
        <c:gapWidth val="219"/>
        <c:overlap val="-33"/>
        <c:axId val="1726388976"/>
        <c:axId val="1726329648"/>
      </c:barChart>
      <c:catAx>
        <c:axId val="172638897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1726329648"/>
        <c:crosses val="autoZero"/>
        <c:auto val="1"/>
        <c:lblAlgn val="ctr"/>
        <c:lblOffset val="100"/>
        <c:noMultiLvlLbl val="0"/>
      </c:catAx>
      <c:valAx>
        <c:axId val="1726329648"/>
        <c:scaling>
          <c:orientation val="minMax"/>
          <c:max val="0.45"/>
        </c:scaling>
        <c:delete val="1"/>
        <c:axPos val="l"/>
        <c:numFmt formatCode="0%" sourceLinked="1"/>
        <c:majorTickMark val="none"/>
        <c:minorTickMark val="none"/>
        <c:tickLblPos val="nextTo"/>
        <c:crossAx val="1726388976"/>
        <c:crosses val="autoZero"/>
        <c:crossBetween val="between"/>
      </c:valAx>
      <c:spPr>
        <a:noFill/>
        <a:ln>
          <a:noFill/>
        </a:ln>
        <a:effectLst/>
      </c:spPr>
    </c:plotArea>
    <c:plotVisOnly val="1"/>
    <c:dispBlanksAs val="gap"/>
    <c:showDLblsOverMax val="0"/>
  </c:chart>
  <c:spPr>
    <a:noFill/>
    <a:ln>
      <a:noFill/>
    </a:ln>
    <a:effectLst/>
  </c:spPr>
  <c:txPr>
    <a:bodyPr/>
    <a:lstStyle/>
    <a:p>
      <a:pPr>
        <a:defRPr sz="900"/>
      </a:pPr>
      <a:endParaRPr lang="sv-SE"/>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152375786861265"/>
          <c:y val="4.9653015345518525E-2"/>
          <c:w val="0.7340965319612387"/>
          <c:h val="0.81814778614016226"/>
        </c:manualLayout>
      </c:layout>
      <c:barChart>
        <c:barDir val="bar"/>
        <c:grouping val="stacked"/>
        <c:varyColors val="0"/>
        <c:ser>
          <c:idx val="0"/>
          <c:order val="0"/>
          <c:tx>
            <c:strRef>
              <c:f>'Affärsmodeller(Q1-13) (2022)'!$Q$60</c:f>
              <c:strCache>
                <c:ptCount val="1"/>
                <c:pt idx="0">
                  <c:v>0%</c:v>
                </c:pt>
              </c:strCache>
            </c:strRef>
          </c:tx>
          <c:spPr>
            <a:solidFill>
              <a:srgbClr val="193C29"/>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7-3AE1-8443-9F59-6EFEF4665D70}"/>
                </c:ext>
              </c:extLst>
            </c:dLbl>
            <c:dLbl>
              <c:idx val="3"/>
              <c:delete val="1"/>
              <c:extLst>
                <c:ext xmlns:c15="http://schemas.microsoft.com/office/drawing/2012/chart" uri="{CE6537A1-D6FC-4f65-9D91-7224C49458BB}"/>
                <c:ext xmlns:c16="http://schemas.microsoft.com/office/drawing/2014/chart" uri="{C3380CC4-5D6E-409C-BE32-E72D297353CC}">
                  <c16:uniqueId val="{00000008-3AE1-8443-9F59-6EFEF4665D7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(2022)'!$U$59:$X$59</c:f>
              <c:strCache>
                <c:ptCount val="4"/>
                <c:pt idx="0">
                  <c:v>Teknikkonsultföretag</c:v>
                </c:pt>
                <c:pt idx="1">
                  <c:v>Industri- och 
techkonsultföretag</c:v>
                </c:pt>
                <c:pt idx="2">
                  <c:v>Arkitektföretag</c:v>
                </c:pt>
                <c:pt idx="3">
                  <c:v>Annan</c:v>
                </c:pt>
              </c:strCache>
            </c:strRef>
          </c:cat>
          <c:val>
            <c:numRef>
              <c:f>'Affärsmodeller(Q1-13) (2022)'!$U$60:$X$60</c:f>
              <c:numCache>
                <c:formatCode>0%</c:formatCode>
                <c:ptCount val="4"/>
                <c:pt idx="0">
                  <c:v>8.77E-2</c:v>
                </c:pt>
                <c:pt idx="1">
                  <c:v>7.690000000000001E-2</c:v>
                </c:pt>
                <c:pt idx="2">
                  <c:v>0</c:v>
                </c:pt>
                <c:pt idx="3">
                  <c:v>0</c:v>
                </c:pt>
              </c:numCache>
            </c:numRef>
          </c:val>
          <c:extLst>
            <c:ext xmlns:c16="http://schemas.microsoft.com/office/drawing/2014/chart" uri="{C3380CC4-5D6E-409C-BE32-E72D297353CC}">
              <c16:uniqueId val="{00000000-3AE1-8443-9F59-6EFEF4665D70}"/>
            </c:ext>
          </c:extLst>
        </c:ser>
        <c:ser>
          <c:idx val="1"/>
          <c:order val="1"/>
          <c:tx>
            <c:strRef>
              <c:f>'Affärsmodeller(Q1-13) (2022)'!$Q$61</c:f>
              <c:strCache>
                <c:ptCount val="1"/>
                <c:pt idx="0">
                  <c:v>1-4%</c:v>
                </c:pt>
              </c:strCache>
            </c:strRef>
          </c:tx>
          <c:spPr>
            <a:solidFill>
              <a:srgbClr val="1D66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(2022)'!$U$59:$X$59</c:f>
              <c:strCache>
                <c:ptCount val="4"/>
                <c:pt idx="0">
                  <c:v>Teknikkonsultföretag</c:v>
                </c:pt>
                <c:pt idx="1">
                  <c:v>Industri- och 
techkonsultföretag</c:v>
                </c:pt>
                <c:pt idx="2">
                  <c:v>Arkitektföretag</c:v>
                </c:pt>
                <c:pt idx="3">
                  <c:v>Annan</c:v>
                </c:pt>
              </c:strCache>
            </c:strRef>
          </c:cat>
          <c:val>
            <c:numRef>
              <c:f>'Affärsmodeller(Q1-13) (2022)'!$U$61:$X$61</c:f>
              <c:numCache>
                <c:formatCode>0%</c:formatCode>
                <c:ptCount val="4"/>
                <c:pt idx="0">
                  <c:v>0.26319999999999999</c:v>
                </c:pt>
                <c:pt idx="1">
                  <c:v>0.53849999999999998</c:v>
                </c:pt>
                <c:pt idx="2">
                  <c:v>0.26919999999999999</c:v>
                </c:pt>
                <c:pt idx="3">
                  <c:v>0.38461538461538464</c:v>
                </c:pt>
              </c:numCache>
            </c:numRef>
          </c:val>
          <c:extLst>
            <c:ext xmlns:c16="http://schemas.microsoft.com/office/drawing/2014/chart" uri="{C3380CC4-5D6E-409C-BE32-E72D297353CC}">
              <c16:uniqueId val="{00000001-3AE1-8443-9F59-6EFEF4665D70}"/>
            </c:ext>
          </c:extLst>
        </c:ser>
        <c:ser>
          <c:idx val="2"/>
          <c:order val="2"/>
          <c:tx>
            <c:strRef>
              <c:f>'Affärsmodeller(Q1-13) (2022)'!$Q$62</c:f>
              <c:strCache>
                <c:ptCount val="1"/>
                <c:pt idx="0">
                  <c:v>5-9%</c:v>
                </c:pt>
              </c:strCache>
            </c:strRef>
          </c:tx>
          <c:spPr>
            <a:solidFill>
              <a:srgbClr val="2EA5B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(2022)'!$U$59:$X$59</c:f>
              <c:strCache>
                <c:ptCount val="4"/>
                <c:pt idx="0">
                  <c:v>Teknikkonsultföretag</c:v>
                </c:pt>
                <c:pt idx="1">
                  <c:v>Industri- och 
techkonsultföretag</c:v>
                </c:pt>
                <c:pt idx="2">
                  <c:v>Arkitektföretag</c:v>
                </c:pt>
                <c:pt idx="3">
                  <c:v>Annan</c:v>
                </c:pt>
              </c:strCache>
            </c:strRef>
          </c:cat>
          <c:val>
            <c:numRef>
              <c:f>'Affärsmodeller(Q1-13) (2022)'!$U$62:$X$62</c:f>
              <c:numCache>
                <c:formatCode>0%</c:formatCode>
                <c:ptCount val="4"/>
                <c:pt idx="0">
                  <c:v>0.49120000000000003</c:v>
                </c:pt>
                <c:pt idx="1">
                  <c:v>0.23080000000000001</c:v>
                </c:pt>
                <c:pt idx="2">
                  <c:v>0.5</c:v>
                </c:pt>
                <c:pt idx="3">
                  <c:v>0.30769230769230771</c:v>
                </c:pt>
              </c:numCache>
            </c:numRef>
          </c:val>
          <c:extLst>
            <c:ext xmlns:c16="http://schemas.microsoft.com/office/drawing/2014/chart" uri="{C3380CC4-5D6E-409C-BE32-E72D297353CC}">
              <c16:uniqueId val="{00000002-3AE1-8443-9F59-6EFEF4665D70}"/>
            </c:ext>
          </c:extLst>
        </c:ser>
        <c:ser>
          <c:idx val="3"/>
          <c:order val="3"/>
          <c:tx>
            <c:strRef>
              <c:f>'Affärsmodeller(Q1-13) (2022)'!$Q$63</c:f>
              <c:strCache>
                <c:ptCount val="1"/>
                <c:pt idx="0">
                  <c:v>10-14%</c:v>
                </c:pt>
              </c:strCache>
            </c:strRef>
          </c:tx>
          <c:spPr>
            <a:solidFill>
              <a:srgbClr val="C3D4C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(2022)'!$U$59:$X$59</c:f>
              <c:strCache>
                <c:ptCount val="4"/>
                <c:pt idx="0">
                  <c:v>Teknikkonsultföretag</c:v>
                </c:pt>
                <c:pt idx="1">
                  <c:v>Industri- och 
techkonsultföretag</c:v>
                </c:pt>
                <c:pt idx="2">
                  <c:v>Arkitektföretag</c:v>
                </c:pt>
                <c:pt idx="3">
                  <c:v>Annan</c:v>
                </c:pt>
              </c:strCache>
            </c:strRef>
          </c:cat>
          <c:val>
            <c:numRef>
              <c:f>'Affärsmodeller(Q1-13) (2022)'!$U$63:$X$63</c:f>
              <c:numCache>
                <c:formatCode>0%</c:formatCode>
                <c:ptCount val="4"/>
                <c:pt idx="0">
                  <c:v>5.2600000000000001E-2</c:v>
                </c:pt>
                <c:pt idx="1">
                  <c:v>7.690000000000001E-2</c:v>
                </c:pt>
                <c:pt idx="2">
                  <c:v>0.1154</c:v>
                </c:pt>
                <c:pt idx="3">
                  <c:v>0.23076923076923078</c:v>
                </c:pt>
              </c:numCache>
            </c:numRef>
          </c:val>
          <c:extLst>
            <c:ext xmlns:c16="http://schemas.microsoft.com/office/drawing/2014/chart" uri="{C3380CC4-5D6E-409C-BE32-E72D297353CC}">
              <c16:uniqueId val="{00000003-3AE1-8443-9F59-6EFEF4665D70}"/>
            </c:ext>
          </c:extLst>
        </c:ser>
        <c:ser>
          <c:idx val="4"/>
          <c:order val="4"/>
          <c:tx>
            <c:strRef>
              <c:f>'Affärsmodeller(Q1-13) (2022)'!$Q$64</c:f>
              <c:strCache>
                <c:ptCount val="1"/>
                <c:pt idx="0">
                  <c:v>15-25%</c:v>
                </c:pt>
              </c:strCache>
            </c:strRef>
          </c:tx>
          <c:spPr>
            <a:solidFill>
              <a:srgbClr val="88AAA0"/>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B-3AE1-8443-9F59-6EFEF4665D7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(2022)'!$U$59:$X$59</c:f>
              <c:strCache>
                <c:ptCount val="4"/>
                <c:pt idx="0">
                  <c:v>Teknikkonsultföretag</c:v>
                </c:pt>
                <c:pt idx="1">
                  <c:v>Industri- och 
techkonsultföretag</c:v>
                </c:pt>
                <c:pt idx="2">
                  <c:v>Arkitektföretag</c:v>
                </c:pt>
                <c:pt idx="3">
                  <c:v>Annan</c:v>
                </c:pt>
              </c:strCache>
            </c:strRef>
          </c:cat>
          <c:val>
            <c:numRef>
              <c:f>'Affärsmodeller(Q1-13) (2022)'!$U$64:$X$64</c:f>
              <c:numCache>
                <c:formatCode>0%</c:formatCode>
                <c:ptCount val="4"/>
                <c:pt idx="0">
                  <c:v>3.5099999999999999E-2</c:v>
                </c:pt>
                <c:pt idx="1">
                  <c:v>3.85E-2</c:v>
                </c:pt>
                <c:pt idx="2">
                  <c:v>7.690000000000001E-2</c:v>
                </c:pt>
                <c:pt idx="3">
                  <c:v>0</c:v>
                </c:pt>
              </c:numCache>
            </c:numRef>
          </c:val>
          <c:extLst>
            <c:ext xmlns:c16="http://schemas.microsoft.com/office/drawing/2014/chart" uri="{C3380CC4-5D6E-409C-BE32-E72D297353CC}">
              <c16:uniqueId val="{00000004-3AE1-8443-9F59-6EFEF4665D70}"/>
            </c:ext>
          </c:extLst>
        </c:ser>
        <c:ser>
          <c:idx val="5"/>
          <c:order val="5"/>
          <c:tx>
            <c:strRef>
              <c:f>'Affärsmodeller(Q1-13) (2022)'!$Q$65</c:f>
              <c:strCache>
                <c:ptCount val="1"/>
                <c:pt idx="0">
                  <c:v>Mer än 25%</c:v>
                </c:pt>
              </c:strCache>
            </c:strRef>
          </c:tx>
          <c:spPr>
            <a:solidFill>
              <a:schemeClr val="accent6"/>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D-3AE1-8443-9F59-6EFEF4665D70}"/>
                </c:ext>
              </c:extLst>
            </c:dLbl>
            <c:dLbl>
              <c:idx val="1"/>
              <c:delete val="1"/>
              <c:extLst>
                <c:ext xmlns:c15="http://schemas.microsoft.com/office/drawing/2012/chart" uri="{CE6537A1-D6FC-4f65-9D91-7224C49458BB}"/>
                <c:ext xmlns:c16="http://schemas.microsoft.com/office/drawing/2014/chart" uri="{C3380CC4-5D6E-409C-BE32-E72D297353CC}">
                  <c16:uniqueId val="{0000000C-3AE1-8443-9F59-6EFEF4665D70}"/>
                </c:ext>
              </c:extLst>
            </c:dLbl>
            <c:dLbl>
              <c:idx val="2"/>
              <c:tx>
                <c:rich>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r>
                      <a:rPr lang="en-US" dirty="0"/>
                      <a:t>3%</a:t>
                    </a:r>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3AE1-8443-9F59-6EFEF4665D70}"/>
                </c:ext>
              </c:extLst>
            </c:dLbl>
            <c:dLbl>
              <c:idx val="3"/>
              <c:delete val="1"/>
              <c:extLst>
                <c:ext xmlns:c15="http://schemas.microsoft.com/office/drawing/2012/chart" uri="{CE6537A1-D6FC-4f65-9D91-7224C49458BB}"/>
                <c:ext xmlns:c16="http://schemas.microsoft.com/office/drawing/2014/chart" uri="{C3380CC4-5D6E-409C-BE32-E72D297353CC}">
                  <c16:uniqueId val="{00000009-3AE1-8443-9F59-6EFEF4665D7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(2022)'!$U$59:$X$59</c:f>
              <c:strCache>
                <c:ptCount val="4"/>
                <c:pt idx="0">
                  <c:v>Teknikkonsultföretag</c:v>
                </c:pt>
                <c:pt idx="1">
                  <c:v>Industri- och 
techkonsultföretag</c:v>
                </c:pt>
                <c:pt idx="2">
                  <c:v>Arkitektföretag</c:v>
                </c:pt>
                <c:pt idx="3">
                  <c:v>Annan</c:v>
                </c:pt>
              </c:strCache>
            </c:strRef>
          </c:cat>
          <c:val>
            <c:numRef>
              <c:f>'Affärsmodeller(Q1-13) (2022)'!$U$65:$X$65</c:f>
              <c:numCache>
                <c:formatCode>0%</c:formatCode>
                <c:ptCount val="4"/>
                <c:pt idx="0">
                  <c:v>0</c:v>
                </c:pt>
                <c:pt idx="1">
                  <c:v>0</c:v>
                </c:pt>
                <c:pt idx="2">
                  <c:v>3.85E-2</c:v>
                </c:pt>
                <c:pt idx="3">
                  <c:v>0</c:v>
                </c:pt>
              </c:numCache>
            </c:numRef>
          </c:val>
          <c:extLst>
            <c:ext xmlns:c16="http://schemas.microsoft.com/office/drawing/2014/chart" uri="{C3380CC4-5D6E-409C-BE32-E72D297353CC}">
              <c16:uniqueId val="{00000005-3AE1-8443-9F59-6EFEF4665D70}"/>
            </c:ext>
          </c:extLst>
        </c:ser>
        <c:ser>
          <c:idx val="6"/>
          <c:order val="6"/>
          <c:tx>
            <c:strRef>
              <c:f>'Affärsmodeller(Q1-13) (2022)'!$Q$66</c:f>
              <c:strCache>
                <c:ptCount val="1"/>
                <c:pt idx="0">
                  <c:v>Vet ej</c:v>
                </c:pt>
              </c:strCache>
            </c:strRef>
          </c:tx>
          <c:spPr>
            <a:solidFill>
              <a:srgbClr val="FEDDC1"/>
            </a:solidFill>
            <a:ln>
              <a:noFill/>
            </a:ln>
            <a:effectLst/>
          </c:spPr>
          <c:invertIfNegative val="0"/>
          <c:dLbls>
            <c:dLbl>
              <c:idx val="1"/>
              <c:layout>
                <c:manualLayout>
                  <c:x val="2.3450152638334332E-3"/>
                  <c:y val="0"/>
                </c:manualLayout>
              </c:layout>
              <c:tx>
                <c:rich>
                  <a:bodyPr/>
                  <a:lstStyle/>
                  <a:p>
                    <a:r>
                      <a:rPr lang="en-US" dirty="0"/>
                      <a:t>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3AE1-8443-9F59-6EFEF4665D70}"/>
                </c:ext>
              </c:extLst>
            </c:dLbl>
            <c:dLbl>
              <c:idx val="2"/>
              <c:delete val="1"/>
              <c:extLst>
                <c:ext xmlns:c15="http://schemas.microsoft.com/office/drawing/2012/chart" uri="{CE6537A1-D6FC-4f65-9D91-7224C49458BB}"/>
                <c:ext xmlns:c16="http://schemas.microsoft.com/office/drawing/2014/chart" uri="{C3380CC4-5D6E-409C-BE32-E72D297353CC}">
                  <c16:uniqueId val="{0000000A-3AE1-8443-9F59-6EFEF4665D7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(2022)'!$U$59:$X$59</c:f>
              <c:strCache>
                <c:ptCount val="4"/>
                <c:pt idx="0">
                  <c:v>Teknikkonsultföretag</c:v>
                </c:pt>
                <c:pt idx="1">
                  <c:v>Industri- och 
techkonsultföretag</c:v>
                </c:pt>
                <c:pt idx="2">
                  <c:v>Arkitektföretag</c:v>
                </c:pt>
                <c:pt idx="3">
                  <c:v>Annan</c:v>
                </c:pt>
              </c:strCache>
            </c:strRef>
          </c:cat>
          <c:val>
            <c:numRef>
              <c:f>'Affärsmodeller(Q1-13) (2022)'!$U$66:$X$66</c:f>
              <c:numCache>
                <c:formatCode>0%</c:formatCode>
                <c:ptCount val="4"/>
                <c:pt idx="0">
                  <c:v>7.0199999999999999E-2</c:v>
                </c:pt>
                <c:pt idx="1">
                  <c:v>3.85E-2</c:v>
                </c:pt>
                <c:pt idx="2">
                  <c:v>0</c:v>
                </c:pt>
                <c:pt idx="3">
                  <c:v>7.6923076923076927E-2</c:v>
                </c:pt>
              </c:numCache>
            </c:numRef>
          </c:val>
          <c:extLst>
            <c:ext xmlns:c16="http://schemas.microsoft.com/office/drawing/2014/chart" uri="{C3380CC4-5D6E-409C-BE32-E72D297353CC}">
              <c16:uniqueId val="{00000006-3AE1-8443-9F59-6EFEF4665D70}"/>
            </c:ext>
          </c:extLst>
        </c:ser>
        <c:dLbls>
          <c:dLblPos val="ctr"/>
          <c:showLegendKey val="0"/>
          <c:showVal val="1"/>
          <c:showCatName val="0"/>
          <c:showSerName val="0"/>
          <c:showPercent val="0"/>
          <c:showBubbleSize val="0"/>
        </c:dLbls>
        <c:gapWidth val="150"/>
        <c:overlap val="100"/>
        <c:axId val="1281395200"/>
        <c:axId val="745783312"/>
      </c:barChart>
      <c:catAx>
        <c:axId val="1281395200"/>
        <c:scaling>
          <c:orientation val="maxMin"/>
        </c:scaling>
        <c:delete val="0"/>
        <c:axPos val="l"/>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745783312"/>
        <c:crosses val="autoZero"/>
        <c:auto val="1"/>
        <c:lblAlgn val="ctr"/>
        <c:lblOffset val="100"/>
        <c:noMultiLvlLbl val="0"/>
      </c:catAx>
      <c:valAx>
        <c:axId val="745783312"/>
        <c:scaling>
          <c:orientation val="minMax"/>
          <c:max val="1"/>
        </c:scaling>
        <c:delete val="1"/>
        <c:axPos val="t"/>
        <c:numFmt formatCode="0%" sourceLinked="1"/>
        <c:majorTickMark val="none"/>
        <c:minorTickMark val="none"/>
        <c:tickLblPos val="nextTo"/>
        <c:crossAx val="1281395200"/>
        <c:crosses val="autoZero"/>
        <c:crossBetween val="between"/>
      </c:valAx>
      <c:spPr>
        <a:noFill/>
        <a:ln>
          <a:noFill/>
        </a:ln>
        <a:effectLst/>
      </c:spPr>
    </c:plotArea>
    <c:legend>
      <c:legendPos val="b"/>
      <c:layout>
        <c:manualLayout>
          <c:xMode val="edge"/>
          <c:yMode val="edge"/>
          <c:x val="0.1329588801399825"/>
          <c:y val="0.89838181685622631"/>
          <c:w val="0.83963779527559057"/>
          <c:h val="7.38404053659959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'Affärsmodeller(Q1-13) (2022)'!$T$13</c:f>
              <c:strCache>
                <c:ptCount val="1"/>
                <c:pt idx="0">
                  <c:v>0-10%</c:v>
                </c:pt>
              </c:strCache>
            </c:strRef>
          </c:tx>
          <c:spPr>
            <a:solidFill>
              <a:srgbClr val="193C29"/>
            </a:solidFill>
            <a:ln>
              <a:noFill/>
            </a:ln>
            <a:effectLst>
              <a:outerShdw blurRad="50800" dist="38100" dir="2700000" algn="tl" rotWithShape="0">
                <a:prstClr val="black">
                  <a:alpha val="40000"/>
                </a:prstClr>
              </a:outerShdw>
            </a:effectLst>
          </c:spPr>
          <c:invertIfNegative val="0"/>
          <c:dLbls>
            <c:dLbl>
              <c:idx val="0"/>
              <c:tx>
                <c:rich>
                  <a:bodyPr/>
                  <a:lstStyle/>
                  <a:p>
                    <a:fld id="{B34F2560-6504-C647-ACEA-E8B2350F641F}" type="VALUE">
                      <a:rPr lang="en-US" smtClean="0"/>
                      <a:pPr/>
                      <a:t>[VÄRDE]</a:t>
                    </a:fld>
                    <a:r>
                      <a:rPr lang="en-US" dirty="0"/>
                      <a:t> </a:t>
                    </a:r>
                    <a:r>
                      <a:rPr lang="en-US" sz="700" dirty="0"/>
                      <a:t>(93%)</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AE35-2445-9053-071585194FE5}"/>
                </c:ext>
              </c:extLst>
            </c:dLbl>
            <c:dLbl>
              <c:idx val="1"/>
              <c:tx>
                <c:rich>
                  <a:bodyPr/>
                  <a:lstStyle/>
                  <a:p>
                    <a:fld id="{5DCCB4AE-1CE1-7047-BC91-103F59EB6BF4}" type="VALUE">
                      <a:rPr lang="en-US" smtClean="0"/>
                      <a:pPr/>
                      <a:t>[VÄRDE]</a:t>
                    </a:fld>
                    <a:r>
                      <a:rPr lang="en-US" dirty="0"/>
                      <a:t> </a:t>
                    </a:r>
                    <a:r>
                      <a:rPr lang="en-US" sz="700" dirty="0"/>
                      <a:t>(68%)</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E35-2445-9053-071585194FE5}"/>
                </c:ext>
              </c:extLst>
            </c:dLbl>
            <c:dLbl>
              <c:idx val="2"/>
              <c:tx>
                <c:rich>
                  <a:bodyPr/>
                  <a:lstStyle/>
                  <a:p>
                    <a:fld id="{E44D8EE9-EB11-5440-90C6-55D83FCDAA8D}" type="VALUE">
                      <a:rPr lang="en-US" smtClean="0"/>
                      <a:pPr/>
                      <a:t>[VÄRDE]</a:t>
                    </a:fld>
                    <a:r>
                      <a:rPr lang="en-US" dirty="0"/>
                      <a:t> </a:t>
                    </a:r>
                    <a:r>
                      <a:rPr lang="en-US" sz="700" dirty="0"/>
                      <a:t>(93%)</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AE35-2445-9053-071585194FE5}"/>
                </c:ext>
              </c:extLst>
            </c:dLbl>
            <c:dLbl>
              <c:idx val="3"/>
              <c:tx>
                <c:rich>
                  <a:bodyPr/>
                  <a:lstStyle/>
                  <a:p>
                    <a:r>
                      <a:rPr lang="en-US" dirty="0"/>
                      <a:t>58% </a:t>
                    </a:r>
                    <a:r>
                      <a:rPr lang="en-US" sz="700" dirty="0"/>
                      <a:t>(68%)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AE35-2445-9053-071585194FE5}"/>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(2022)'!$W$12:$Z$12</c:f>
              <c:strCache>
                <c:ptCount val="4"/>
                <c:pt idx="0">
                  <c:v>Teknikkonsultföretag</c:v>
                </c:pt>
                <c:pt idx="1">
                  <c:v>Industri- och 
techkonsultföretag</c:v>
                </c:pt>
                <c:pt idx="2">
                  <c:v>Arkitektföretag</c:v>
                </c:pt>
                <c:pt idx="3">
                  <c:v>Annan</c:v>
                </c:pt>
              </c:strCache>
            </c:strRef>
          </c:cat>
          <c:val>
            <c:numRef>
              <c:f>'Affärsmodeller(Q1-13) (2022)'!$W$13:$Z$13</c:f>
              <c:numCache>
                <c:formatCode>0%</c:formatCode>
                <c:ptCount val="4"/>
                <c:pt idx="0">
                  <c:v>0.92980000000000007</c:v>
                </c:pt>
                <c:pt idx="1">
                  <c:v>0.73076923076923073</c:v>
                </c:pt>
                <c:pt idx="2">
                  <c:v>0.96150000000000002</c:v>
                </c:pt>
                <c:pt idx="3">
                  <c:v>0.53846153846153844</c:v>
                </c:pt>
              </c:numCache>
            </c:numRef>
          </c:val>
          <c:extLst>
            <c:ext xmlns:c16="http://schemas.microsoft.com/office/drawing/2014/chart" uri="{C3380CC4-5D6E-409C-BE32-E72D297353CC}">
              <c16:uniqueId val="{00000000-79B7-DC4F-AFA5-6BC4A140FB95}"/>
            </c:ext>
          </c:extLst>
        </c:ser>
        <c:ser>
          <c:idx val="1"/>
          <c:order val="1"/>
          <c:tx>
            <c:strRef>
              <c:f>'Affärsmodeller(Q1-13) (2022)'!$T$14</c:f>
              <c:strCache>
                <c:ptCount val="1"/>
                <c:pt idx="0">
                  <c:v>11-25%</c:v>
                </c:pt>
              </c:strCache>
            </c:strRef>
          </c:tx>
          <c:spPr>
            <a:solidFill>
              <a:srgbClr val="1C656E"/>
            </a:solidFill>
            <a:ln>
              <a:noFill/>
            </a:ln>
            <a:effectLst>
              <a:outerShdw blurRad="50800" dist="38100" dir="2700000" algn="tl" rotWithShape="0">
                <a:prstClr val="black">
                  <a:alpha val="40000"/>
                </a:prstClr>
              </a:outerShdw>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6-AE35-2445-9053-071585194FE5}"/>
                </c:ext>
              </c:extLst>
            </c:dLbl>
            <c:dLbl>
              <c:idx val="2"/>
              <c:delete val="1"/>
              <c:extLst>
                <c:ext xmlns:c15="http://schemas.microsoft.com/office/drawing/2012/chart" uri="{CE6537A1-D6FC-4f65-9D91-7224C49458BB}"/>
                <c:ext xmlns:c16="http://schemas.microsoft.com/office/drawing/2014/chart" uri="{C3380CC4-5D6E-409C-BE32-E72D297353CC}">
                  <c16:uniqueId val="{00000009-79B7-DC4F-AFA5-6BC4A140FB95}"/>
                </c:ext>
              </c:extLst>
            </c:dLbl>
            <c:dLbl>
              <c:idx val="3"/>
              <c:tx>
                <c:rich>
                  <a:bodyPr/>
                  <a:lstStyle/>
                  <a:p>
                    <a:r>
                      <a:rPr lang="en-US"/>
                      <a:t>9%</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1CD-F443-A73A-0584974AF43D}"/>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(2022)'!$W$12:$Z$12</c:f>
              <c:strCache>
                <c:ptCount val="4"/>
                <c:pt idx="0">
                  <c:v>Teknikkonsultföretag</c:v>
                </c:pt>
                <c:pt idx="1">
                  <c:v>Industri- och 
techkonsultföretag</c:v>
                </c:pt>
                <c:pt idx="2">
                  <c:v>Arkitektföretag</c:v>
                </c:pt>
                <c:pt idx="3">
                  <c:v>Annan</c:v>
                </c:pt>
              </c:strCache>
            </c:strRef>
          </c:cat>
          <c:val>
            <c:numRef>
              <c:f>'Affärsmodeller(Q1-13) (2022)'!$W$14:$Z$14</c:f>
              <c:numCache>
                <c:formatCode>0%</c:formatCode>
                <c:ptCount val="4"/>
                <c:pt idx="0">
                  <c:v>5.2631578947368418E-2</c:v>
                </c:pt>
                <c:pt idx="1">
                  <c:v>0.19230769230769232</c:v>
                </c:pt>
                <c:pt idx="2">
                  <c:v>0</c:v>
                </c:pt>
                <c:pt idx="3">
                  <c:v>7.6923076923076927E-2</c:v>
                </c:pt>
              </c:numCache>
            </c:numRef>
          </c:val>
          <c:extLst>
            <c:ext xmlns:c16="http://schemas.microsoft.com/office/drawing/2014/chart" uri="{C3380CC4-5D6E-409C-BE32-E72D297353CC}">
              <c16:uniqueId val="{00000001-79B7-DC4F-AFA5-6BC4A140FB95}"/>
            </c:ext>
          </c:extLst>
        </c:ser>
        <c:ser>
          <c:idx val="2"/>
          <c:order val="2"/>
          <c:tx>
            <c:strRef>
              <c:f>'Affärsmodeller(Q1-13) (2022)'!$T$15</c:f>
              <c:strCache>
                <c:ptCount val="1"/>
                <c:pt idx="0">
                  <c:v>26-50%</c:v>
                </c:pt>
              </c:strCache>
            </c:strRef>
          </c:tx>
          <c:spPr>
            <a:solidFill>
              <a:srgbClr val="88AAA0"/>
            </a:solidFill>
            <a:ln>
              <a:noFill/>
            </a:ln>
            <a:effectLst>
              <a:outerShdw blurRad="50800" dist="38100" dir="2700000" algn="tl" rotWithShape="0">
                <a:prstClr val="black">
                  <a:alpha val="40000"/>
                </a:prstClr>
              </a:outerShdw>
            </a:effectLst>
          </c:spPr>
          <c:invertIfNegative val="0"/>
          <c:dLbls>
            <c:delete val="1"/>
          </c:dLbls>
          <c:cat>
            <c:strRef>
              <c:f>'Affärsmodeller(Q1-13) (2022)'!$W$12:$Z$12</c:f>
              <c:strCache>
                <c:ptCount val="4"/>
                <c:pt idx="0">
                  <c:v>Teknikkonsultföretag</c:v>
                </c:pt>
                <c:pt idx="1">
                  <c:v>Industri- och 
techkonsultföretag</c:v>
                </c:pt>
                <c:pt idx="2">
                  <c:v>Arkitektföretag</c:v>
                </c:pt>
                <c:pt idx="3">
                  <c:v>Annan</c:v>
                </c:pt>
              </c:strCache>
            </c:strRef>
          </c:cat>
          <c:val>
            <c:numRef>
              <c:f>'Affärsmodeller(Q1-13) (2022)'!$W$15:$Z$15</c:f>
              <c:numCache>
                <c:formatCode>0%</c:formatCode>
                <c:ptCount val="4"/>
                <c:pt idx="0">
                  <c:v>0</c:v>
                </c:pt>
                <c:pt idx="1">
                  <c:v>7.6923076923076927E-2</c:v>
                </c:pt>
                <c:pt idx="2">
                  <c:v>0</c:v>
                </c:pt>
                <c:pt idx="3">
                  <c:v>0</c:v>
                </c:pt>
              </c:numCache>
            </c:numRef>
          </c:val>
          <c:extLst>
            <c:ext xmlns:c16="http://schemas.microsoft.com/office/drawing/2014/chart" uri="{C3380CC4-5D6E-409C-BE32-E72D297353CC}">
              <c16:uniqueId val="{00000002-79B7-DC4F-AFA5-6BC4A140FB95}"/>
            </c:ext>
          </c:extLst>
        </c:ser>
        <c:ser>
          <c:idx val="3"/>
          <c:order val="3"/>
          <c:tx>
            <c:strRef>
              <c:f>'Affärsmodeller(Q1-13) (2022)'!$T$16</c:f>
              <c:strCache>
                <c:ptCount val="1"/>
                <c:pt idx="0">
                  <c:v>Mer än 50%</c:v>
                </c:pt>
              </c:strCache>
            </c:strRef>
          </c:tx>
          <c:spPr>
            <a:solidFill>
              <a:srgbClr val="D7E2E2"/>
            </a:solidFill>
            <a:ln>
              <a:noFill/>
            </a:ln>
            <a:effectLst>
              <a:outerShdw blurRad="50800" dist="38100" dir="2700000" algn="tl" rotWithShape="0">
                <a:prstClr val="black">
                  <a:alpha val="40000"/>
                </a:prstClr>
              </a:outerShdw>
            </a:effectLst>
          </c:spPr>
          <c:invertIfNegative val="0"/>
          <c:dLbls>
            <c:dLbl>
              <c:idx val="0"/>
              <c:layout>
                <c:manualLayout>
                  <c:x val="9.292990728814735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9B7-DC4F-AFA5-6BC4A140FB95}"/>
                </c:ext>
              </c:extLst>
            </c:dLbl>
            <c:dLbl>
              <c:idx val="1"/>
              <c:delete val="1"/>
              <c:extLst>
                <c:ext xmlns:c15="http://schemas.microsoft.com/office/drawing/2012/chart" uri="{CE6537A1-D6FC-4f65-9D91-7224C49458BB}"/>
                <c:ext xmlns:c16="http://schemas.microsoft.com/office/drawing/2014/chart" uri="{C3380CC4-5D6E-409C-BE32-E72D297353CC}">
                  <c16:uniqueId val="{0000000C-79B7-DC4F-AFA5-6BC4A140FB95}"/>
                </c:ext>
              </c:extLst>
            </c:dLbl>
            <c:dLbl>
              <c:idx val="3"/>
              <c:tx>
                <c:rich>
                  <a:bodyPr/>
                  <a:lstStyle/>
                  <a:p>
                    <a:r>
                      <a:rPr lang="en-US"/>
                      <a:t>33%</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1CD-F443-A73A-0584974AF43D}"/>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(2022)'!$W$12:$Z$12</c:f>
              <c:strCache>
                <c:ptCount val="4"/>
                <c:pt idx="0">
                  <c:v>Teknikkonsultföretag</c:v>
                </c:pt>
                <c:pt idx="1">
                  <c:v>Industri- och 
techkonsultföretag</c:v>
                </c:pt>
                <c:pt idx="2">
                  <c:v>Arkitektföretag</c:v>
                </c:pt>
                <c:pt idx="3">
                  <c:v>Annan</c:v>
                </c:pt>
              </c:strCache>
            </c:strRef>
          </c:cat>
          <c:val>
            <c:numRef>
              <c:f>'Affärsmodeller(Q1-13) (2022)'!$W$16:$Z$16</c:f>
              <c:numCache>
                <c:formatCode>0%</c:formatCode>
                <c:ptCount val="4"/>
                <c:pt idx="0">
                  <c:v>1.7543859649122806E-2</c:v>
                </c:pt>
                <c:pt idx="1">
                  <c:v>0</c:v>
                </c:pt>
                <c:pt idx="2">
                  <c:v>3.85E-2</c:v>
                </c:pt>
                <c:pt idx="3">
                  <c:v>0.30769230769230771</c:v>
                </c:pt>
              </c:numCache>
            </c:numRef>
          </c:val>
          <c:extLst>
            <c:ext xmlns:c16="http://schemas.microsoft.com/office/drawing/2014/chart" uri="{C3380CC4-5D6E-409C-BE32-E72D297353CC}">
              <c16:uniqueId val="{00000003-79B7-DC4F-AFA5-6BC4A140FB95}"/>
            </c:ext>
          </c:extLst>
        </c:ser>
        <c:ser>
          <c:idx val="4"/>
          <c:order val="4"/>
          <c:tx>
            <c:strRef>
              <c:f>'Affärsmodeller(Q1-13) (2022)'!$T$17</c:f>
              <c:strCache>
                <c:ptCount val="1"/>
                <c:pt idx="0">
                  <c:v>Vet ej</c:v>
                </c:pt>
              </c:strCache>
            </c:strRef>
          </c:tx>
          <c:spPr>
            <a:solidFill>
              <a:schemeClr val="accent5"/>
            </a:solidFill>
            <a:ln>
              <a:noFill/>
            </a:ln>
            <a:effectLst/>
          </c:spPr>
          <c:invertIfNegative val="0"/>
          <c:dLbls>
            <c:delete val="1"/>
          </c:dLbls>
          <c:cat>
            <c:strRef>
              <c:f>'Affärsmodeller(Q1-13) (2022)'!$W$12:$Z$12</c:f>
              <c:strCache>
                <c:ptCount val="4"/>
                <c:pt idx="0">
                  <c:v>Teknikkonsultföretag</c:v>
                </c:pt>
                <c:pt idx="1">
                  <c:v>Industri- och 
techkonsultföretag</c:v>
                </c:pt>
                <c:pt idx="2">
                  <c:v>Arkitektföretag</c:v>
                </c:pt>
                <c:pt idx="3">
                  <c:v>Annan</c:v>
                </c:pt>
              </c:strCache>
            </c:strRef>
          </c:cat>
          <c:val>
            <c:numRef>
              <c:f>'Affärsmodeller(Q1-13) (2022)'!$W$17:$Z$17</c:f>
              <c:numCache>
                <c:formatCode>0%</c:formatCode>
                <c:ptCount val="4"/>
                <c:pt idx="0">
                  <c:v>0</c:v>
                </c:pt>
                <c:pt idx="1">
                  <c:v>0</c:v>
                </c:pt>
                <c:pt idx="2">
                  <c:v>0</c:v>
                </c:pt>
                <c:pt idx="3">
                  <c:v>0</c:v>
                </c:pt>
              </c:numCache>
            </c:numRef>
          </c:val>
          <c:extLst>
            <c:ext xmlns:c16="http://schemas.microsoft.com/office/drawing/2014/chart" uri="{C3380CC4-5D6E-409C-BE32-E72D297353CC}">
              <c16:uniqueId val="{00000004-79B7-DC4F-AFA5-6BC4A140FB95}"/>
            </c:ext>
          </c:extLst>
        </c:ser>
        <c:dLbls>
          <c:showLegendKey val="0"/>
          <c:showVal val="1"/>
          <c:showCatName val="0"/>
          <c:showSerName val="0"/>
          <c:showPercent val="0"/>
          <c:showBubbleSize val="0"/>
        </c:dLbls>
        <c:gapWidth val="150"/>
        <c:overlap val="100"/>
        <c:axId val="584819343"/>
        <c:axId val="933256623"/>
      </c:barChart>
      <c:catAx>
        <c:axId val="58481934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933256623"/>
        <c:crosses val="autoZero"/>
        <c:auto val="1"/>
        <c:lblAlgn val="ctr"/>
        <c:lblOffset val="100"/>
        <c:noMultiLvlLbl val="0"/>
      </c:catAx>
      <c:valAx>
        <c:axId val="933256623"/>
        <c:scaling>
          <c:orientation val="minMax"/>
        </c:scaling>
        <c:delete val="1"/>
        <c:axPos val="t"/>
        <c:numFmt formatCode="0%" sourceLinked="1"/>
        <c:majorTickMark val="none"/>
        <c:minorTickMark val="none"/>
        <c:tickLblPos val="high"/>
        <c:crossAx val="584819343"/>
        <c:crosses val="autoZero"/>
        <c:crossBetween val="between"/>
      </c:valAx>
      <c:spPr>
        <a:noFill/>
        <a:ln>
          <a:noFill/>
        </a:ln>
        <a:effectLst/>
      </c:spPr>
    </c:plotArea>
    <c:legend>
      <c:legendPos val="b"/>
      <c:legendEntry>
        <c:idx val="4"/>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showDLblsOverMax val="0"/>
  </c:chart>
  <c:spPr>
    <a:noFill/>
    <a:ln>
      <a:noFill/>
    </a:ln>
    <a:effectLst/>
  </c:spPr>
  <c:txPr>
    <a:bodyPr/>
    <a:lstStyle/>
    <a:p>
      <a:pPr>
        <a:defRPr>
          <a:solidFill>
            <a:schemeClr val="bg1"/>
          </a:solidFill>
        </a:defRPr>
      </a:pPr>
      <a:endParaRPr lang="sv-SE"/>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'Affärsmodeller(Q1-13) (2022)'!$P$51</c:f>
              <c:strCache>
                <c:ptCount val="1"/>
                <c:pt idx="0">
                  <c:v>0%</c:v>
                </c:pt>
              </c:strCache>
            </c:strRef>
          </c:tx>
          <c:spPr>
            <a:solidFill>
              <a:srgbClr val="193C29"/>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5-084D-FA45-B2FD-B60619FCB765}"/>
                </c:ext>
              </c:extLst>
            </c:dLbl>
            <c:dLbl>
              <c:idx val="2"/>
              <c:delete val="1"/>
              <c:extLst>
                <c:ext xmlns:c15="http://schemas.microsoft.com/office/drawing/2012/chart" uri="{CE6537A1-D6FC-4f65-9D91-7224C49458BB}"/>
                <c:ext xmlns:c16="http://schemas.microsoft.com/office/drawing/2014/chart" uri="{C3380CC4-5D6E-409C-BE32-E72D297353CC}">
                  <c16:uniqueId val="{00000006-084D-FA45-B2FD-B60619FCB76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(2022)'!$S$50:$V$50</c:f>
              <c:strCache>
                <c:ptCount val="4"/>
                <c:pt idx="0">
                  <c:v>Teknikkonsultföretag</c:v>
                </c:pt>
                <c:pt idx="1">
                  <c:v>Industri- och 
techkonsultföretag</c:v>
                </c:pt>
                <c:pt idx="2">
                  <c:v>Arkitektföretag</c:v>
                </c:pt>
                <c:pt idx="3">
                  <c:v>Annan</c:v>
                </c:pt>
              </c:strCache>
            </c:strRef>
          </c:cat>
          <c:val>
            <c:numRef>
              <c:f>'Affärsmodeller(Q1-13) (2022)'!$S$51:$V$51</c:f>
              <c:numCache>
                <c:formatCode>0%</c:formatCode>
                <c:ptCount val="4"/>
                <c:pt idx="0">
                  <c:v>3.5099999999999999E-2</c:v>
                </c:pt>
                <c:pt idx="1">
                  <c:v>0</c:v>
                </c:pt>
                <c:pt idx="2">
                  <c:v>0</c:v>
                </c:pt>
                <c:pt idx="3">
                  <c:v>7.6923076923076927E-2</c:v>
                </c:pt>
              </c:numCache>
            </c:numRef>
          </c:val>
          <c:extLst>
            <c:ext xmlns:c16="http://schemas.microsoft.com/office/drawing/2014/chart" uri="{C3380CC4-5D6E-409C-BE32-E72D297353CC}">
              <c16:uniqueId val="{00000000-73A9-124B-BE51-DA0DA9B3B1AA}"/>
            </c:ext>
          </c:extLst>
        </c:ser>
        <c:ser>
          <c:idx val="1"/>
          <c:order val="1"/>
          <c:tx>
            <c:strRef>
              <c:f>'Affärsmodeller(Q1-13) (2022)'!$P$52</c:f>
              <c:strCache>
                <c:ptCount val="1"/>
                <c:pt idx="0">
                  <c:v>1-4%</c:v>
                </c:pt>
              </c:strCache>
            </c:strRef>
          </c:tx>
          <c:spPr>
            <a:solidFill>
              <a:srgbClr val="1D66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(2022)'!$S$50:$V$50</c:f>
              <c:strCache>
                <c:ptCount val="4"/>
                <c:pt idx="0">
                  <c:v>Teknikkonsultföretag</c:v>
                </c:pt>
                <c:pt idx="1">
                  <c:v>Industri- och 
techkonsultföretag</c:v>
                </c:pt>
                <c:pt idx="2">
                  <c:v>Arkitektföretag</c:v>
                </c:pt>
                <c:pt idx="3">
                  <c:v>Annan</c:v>
                </c:pt>
              </c:strCache>
            </c:strRef>
          </c:cat>
          <c:val>
            <c:numRef>
              <c:f>'Affärsmodeller(Q1-13) (2022)'!$S$52:$V$52</c:f>
              <c:numCache>
                <c:formatCode>0%</c:formatCode>
                <c:ptCount val="4"/>
                <c:pt idx="0">
                  <c:v>0.36840000000000012</c:v>
                </c:pt>
                <c:pt idx="1">
                  <c:v>0.57689999999999997</c:v>
                </c:pt>
                <c:pt idx="2">
                  <c:v>0.1923</c:v>
                </c:pt>
                <c:pt idx="3">
                  <c:v>0.23076923076923078</c:v>
                </c:pt>
              </c:numCache>
            </c:numRef>
          </c:val>
          <c:extLst>
            <c:ext xmlns:c16="http://schemas.microsoft.com/office/drawing/2014/chart" uri="{C3380CC4-5D6E-409C-BE32-E72D297353CC}">
              <c16:uniqueId val="{00000001-73A9-124B-BE51-DA0DA9B3B1AA}"/>
            </c:ext>
          </c:extLst>
        </c:ser>
        <c:ser>
          <c:idx val="2"/>
          <c:order val="2"/>
          <c:tx>
            <c:strRef>
              <c:f>'Affärsmodeller(Q1-13) (2022)'!$P$53</c:f>
              <c:strCache>
                <c:ptCount val="1"/>
                <c:pt idx="0">
                  <c:v>5-9%</c:v>
                </c:pt>
              </c:strCache>
            </c:strRef>
          </c:tx>
          <c:spPr>
            <a:solidFill>
              <a:srgbClr val="2EA5B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(2022)'!$S$50:$V$50</c:f>
              <c:strCache>
                <c:ptCount val="4"/>
                <c:pt idx="0">
                  <c:v>Teknikkonsultföretag</c:v>
                </c:pt>
                <c:pt idx="1">
                  <c:v>Industri- och 
techkonsultföretag</c:v>
                </c:pt>
                <c:pt idx="2">
                  <c:v>Arkitektföretag</c:v>
                </c:pt>
                <c:pt idx="3">
                  <c:v>Annan</c:v>
                </c:pt>
              </c:strCache>
            </c:strRef>
          </c:cat>
          <c:val>
            <c:numRef>
              <c:f>'Affärsmodeller(Q1-13) (2022)'!$S$53:$V$53</c:f>
              <c:numCache>
                <c:formatCode>0%</c:formatCode>
                <c:ptCount val="4"/>
                <c:pt idx="0">
                  <c:v>0.28070000000000001</c:v>
                </c:pt>
                <c:pt idx="1">
                  <c:v>0.34620000000000001</c:v>
                </c:pt>
                <c:pt idx="2">
                  <c:v>0.61539999999999995</c:v>
                </c:pt>
                <c:pt idx="3">
                  <c:v>0.46153846153846156</c:v>
                </c:pt>
              </c:numCache>
            </c:numRef>
          </c:val>
          <c:extLst>
            <c:ext xmlns:c16="http://schemas.microsoft.com/office/drawing/2014/chart" uri="{C3380CC4-5D6E-409C-BE32-E72D297353CC}">
              <c16:uniqueId val="{00000002-73A9-124B-BE51-DA0DA9B3B1AA}"/>
            </c:ext>
          </c:extLst>
        </c:ser>
        <c:ser>
          <c:idx val="3"/>
          <c:order val="3"/>
          <c:tx>
            <c:strRef>
              <c:f>'Affärsmodeller(Q1-13) (2022)'!$P$54</c:f>
              <c:strCache>
                <c:ptCount val="1"/>
                <c:pt idx="0">
                  <c:v>10-25%</c:v>
                </c:pt>
              </c:strCache>
            </c:strRef>
          </c:tx>
          <c:spPr>
            <a:solidFill>
              <a:srgbClr val="C3D4CF"/>
            </a:solidFill>
            <a:ln>
              <a:noFill/>
            </a:ln>
            <a:effectLst/>
          </c:spPr>
          <c:invertIfNegative val="0"/>
          <c:dLbls>
            <c:dLbl>
              <c:idx val="1"/>
              <c:tx>
                <c:rich>
                  <a:bodyPr/>
                  <a:lstStyle/>
                  <a:p>
                    <a:r>
                      <a:rPr lang="en-US"/>
                      <a:t>7%</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317-0945-90E8-229BDAA5D23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(2022)'!$S$50:$V$50</c:f>
              <c:strCache>
                <c:ptCount val="4"/>
                <c:pt idx="0">
                  <c:v>Teknikkonsultföretag</c:v>
                </c:pt>
                <c:pt idx="1">
                  <c:v>Industri- och 
techkonsultföretag</c:v>
                </c:pt>
                <c:pt idx="2">
                  <c:v>Arkitektföretag</c:v>
                </c:pt>
                <c:pt idx="3">
                  <c:v>Annan</c:v>
                </c:pt>
              </c:strCache>
            </c:strRef>
          </c:cat>
          <c:val>
            <c:numRef>
              <c:f>'Affärsmodeller(Q1-13) (2022)'!$S$54:$V$54</c:f>
              <c:numCache>
                <c:formatCode>0%</c:formatCode>
                <c:ptCount val="4"/>
                <c:pt idx="0">
                  <c:v>0.2281</c:v>
                </c:pt>
                <c:pt idx="1">
                  <c:v>7.690000000000001E-2</c:v>
                </c:pt>
                <c:pt idx="2">
                  <c:v>0.1923</c:v>
                </c:pt>
                <c:pt idx="3">
                  <c:v>0.15384615384615385</c:v>
                </c:pt>
              </c:numCache>
            </c:numRef>
          </c:val>
          <c:extLst>
            <c:ext xmlns:c16="http://schemas.microsoft.com/office/drawing/2014/chart" uri="{C3380CC4-5D6E-409C-BE32-E72D297353CC}">
              <c16:uniqueId val="{00000003-73A9-124B-BE51-DA0DA9B3B1AA}"/>
            </c:ext>
          </c:extLst>
        </c:ser>
        <c:ser>
          <c:idx val="4"/>
          <c:order val="4"/>
          <c:tx>
            <c:strRef>
              <c:f>'Affärsmodeller(Q1-13) (2022)'!$P$55</c:f>
              <c:strCache>
                <c:ptCount val="1"/>
                <c:pt idx="0">
                  <c:v>Mer än 25%</c:v>
                </c:pt>
              </c:strCache>
            </c:strRef>
          </c:tx>
          <c:spPr>
            <a:solidFill>
              <a:srgbClr val="88AAA0"/>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4-084D-FA45-B2FD-B60619FCB765}"/>
                </c:ext>
              </c:extLst>
            </c:dLbl>
            <c:dLbl>
              <c:idx val="2"/>
              <c:delete val="1"/>
              <c:extLst>
                <c:ext xmlns:c15="http://schemas.microsoft.com/office/drawing/2012/chart" uri="{CE6537A1-D6FC-4f65-9D91-7224C49458BB}"/>
                <c:ext xmlns:c16="http://schemas.microsoft.com/office/drawing/2014/chart" uri="{C3380CC4-5D6E-409C-BE32-E72D297353CC}">
                  <c16:uniqueId val="{00000002-084D-FA45-B2FD-B60619FCB765}"/>
                </c:ext>
              </c:extLst>
            </c:dLbl>
            <c:dLbl>
              <c:idx val="3"/>
              <c:delete val="1"/>
              <c:extLst>
                <c:ext xmlns:c15="http://schemas.microsoft.com/office/drawing/2012/chart" uri="{CE6537A1-D6FC-4f65-9D91-7224C49458BB}"/>
                <c:ext xmlns:c16="http://schemas.microsoft.com/office/drawing/2014/chart" uri="{C3380CC4-5D6E-409C-BE32-E72D297353CC}">
                  <c16:uniqueId val="{00000001-084D-FA45-B2FD-B60619FCB76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(2022)'!$S$50:$V$50</c:f>
              <c:strCache>
                <c:ptCount val="4"/>
                <c:pt idx="0">
                  <c:v>Teknikkonsultföretag</c:v>
                </c:pt>
                <c:pt idx="1">
                  <c:v>Industri- och 
techkonsultföretag</c:v>
                </c:pt>
                <c:pt idx="2">
                  <c:v>Arkitektföretag</c:v>
                </c:pt>
                <c:pt idx="3">
                  <c:v>Annan</c:v>
                </c:pt>
              </c:strCache>
            </c:strRef>
          </c:cat>
          <c:val>
            <c:numRef>
              <c:f>'Affärsmodeller(Q1-13) (2022)'!$S$55:$V$55</c:f>
              <c:numCache>
                <c:formatCode>0%</c:formatCode>
                <c:ptCount val="4"/>
                <c:pt idx="0">
                  <c:v>1.7500000000000002E-2</c:v>
                </c:pt>
                <c:pt idx="1">
                  <c:v>0</c:v>
                </c:pt>
                <c:pt idx="2">
                  <c:v>0</c:v>
                </c:pt>
                <c:pt idx="3">
                  <c:v>0</c:v>
                </c:pt>
              </c:numCache>
            </c:numRef>
          </c:val>
          <c:extLst>
            <c:ext xmlns:c16="http://schemas.microsoft.com/office/drawing/2014/chart" uri="{C3380CC4-5D6E-409C-BE32-E72D297353CC}">
              <c16:uniqueId val="{00000004-73A9-124B-BE51-DA0DA9B3B1AA}"/>
            </c:ext>
          </c:extLst>
        </c:ser>
        <c:ser>
          <c:idx val="5"/>
          <c:order val="5"/>
          <c:tx>
            <c:strRef>
              <c:f>'Affärsmodeller(Q1-13) (2022)'!$P$56</c:f>
              <c:strCache>
                <c:ptCount val="1"/>
                <c:pt idx="0">
                  <c:v>Vet ej</c:v>
                </c:pt>
              </c:strCache>
            </c:strRef>
          </c:tx>
          <c:spPr>
            <a:solidFill>
              <a:srgbClr val="FEDDC1"/>
            </a:solidFill>
            <a:ln>
              <a:noFill/>
            </a:ln>
            <a:effectLst/>
          </c:spPr>
          <c:invertIfNegative val="0"/>
          <c:dLbls>
            <c:dLbl>
              <c:idx val="0"/>
              <c:tx>
                <c:rich>
                  <a:bodyPr/>
                  <a:lstStyle/>
                  <a:p>
                    <a:r>
                      <a:rPr lang="en-US"/>
                      <a:t>6%</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317-0945-90E8-229BDAA5D23A}"/>
                </c:ext>
              </c:extLst>
            </c:dLbl>
            <c:dLbl>
              <c:idx val="1"/>
              <c:delete val="1"/>
              <c:extLst>
                <c:ext xmlns:c15="http://schemas.microsoft.com/office/drawing/2012/chart" uri="{CE6537A1-D6FC-4f65-9D91-7224C49458BB}"/>
                <c:ext xmlns:c16="http://schemas.microsoft.com/office/drawing/2014/chart" uri="{C3380CC4-5D6E-409C-BE32-E72D297353CC}">
                  <c16:uniqueId val="{00000003-084D-FA45-B2FD-B60619FCB765}"/>
                </c:ext>
              </c:extLst>
            </c:dLbl>
            <c:dLbl>
              <c:idx val="2"/>
              <c:delete val="1"/>
              <c:extLst>
                <c:ext xmlns:c15="http://schemas.microsoft.com/office/drawing/2012/chart" uri="{CE6537A1-D6FC-4f65-9D91-7224C49458BB}"/>
                <c:ext xmlns:c16="http://schemas.microsoft.com/office/drawing/2014/chart" uri="{C3380CC4-5D6E-409C-BE32-E72D297353CC}">
                  <c16:uniqueId val="{00000000-084D-FA45-B2FD-B60619FCB76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(2022)'!$S$50:$V$50</c:f>
              <c:strCache>
                <c:ptCount val="4"/>
                <c:pt idx="0">
                  <c:v>Teknikkonsultföretag</c:v>
                </c:pt>
                <c:pt idx="1">
                  <c:v>Industri- och 
techkonsultföretag</c:v>
                </c:pt>
                <c:pt idx="2">
                  <c:v>Arkitektföretag</c:v>
                </c:pt>
                <c:pt idx="3">
                  <c:v>Annan</c:v>
                </c:pt>
              </c:strCache>
            </c:strRef>
          </c:cat>
          <c:val>
            <c:numRef>
              <c:f>'Affärsmodeller(Q1-13) (2022)'!$S$56:$V$56</c:f>
              <c:numCache>
                <c:formatCode>0%</c:formatCode>
                <c:ptCount val="4"/>
                <c:pt idx="0">
                  <c:v>7.0199999999999999E-2</c:v>
                </c:pt>
                <c:pt idx="1">
                  <c:v>0</c:v>
                </c:pt>
                <c:pt idx="2">
                  <c:v>0</c:v>
                </c:pt>
                <c:pt idx="3">
                  <c:v>7.6923076923076927E-2</c:v>
                </c:pt>
              </c:numCache>
            </c:numRef>
          </c:val>
          <c:extLst>
            <c:ext xmlns:c16="http://schemas.microsoft.com/office/drawing/2014/chart" uri="{C3380CC4-5D6E-409C-BE32-E72D297353CC}">
              <c16:uniqueId val="{00000005-73A9-124B-BE51-DA0DA9B3B1AA}"/>
            </c:ext>
          </c:extLst>
        </c:ser>
        <c:dLbls>
          <c:dLblPos val="ctr"/>
          <c:showLegendKey val="0"/>
          <c:showVal val="1"/>
          <c:showCatName val="0"/>
          <c:showSerName val="0"/>
          <c:showPercent val="0"/>
          <c:showBubbleSize val="0"/>
        </c:dLbls>
        <c:gapWidth val="150"/>
        <c:overlap val="100"/>
        <c:axId val="456597759"/>
        <c:axId val="265145327"/>
      </c:barChart>
      <c:catAx>
        <c:axId val="456597759"/>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265145327"/>
        <c:crosses val="autoZero"/>
        <c:auto val="1"/>
        <c:lblAlgn val="ctr"/>
        <c:lblOffset val="100"/>
        <c:noMultiLvlLbl val="0"/>
      </c:catAx>
      <c:valAx>
        <c:axId val="265145327"/>
        <c:scaling>
          <c:orientation val="minMax"/>
          <c:max val="1"/>
        </c:scaling>
        <c:delete val="1"/>
        <c:axPos val="t"/>
        <c:numFmt formatCode="0%" sourceLinked="1"/>
        <c:majorTickMark val="none"/>
        <c:minorTickMark val="none"/>
        <c:tickLblPos val="nextTo"/>
        <c:crossAx val="456597759"/>
        <c:crosses val="autoZero"/>
        <c:crossBetween val="between"/>
      </c:valAx>
      <c:spPr>
        <a:noFill/>
        <a:ln>
          <a:noFill/>
        </a:ln>
        <a:effectLst/>
      </c:spPr>
    </c:plotArea>
    <c:legend>
      <c:legendPos val="b"/>
      <c:layout>
        <c:manualLayout>
          <c:xMode val="edge"/>
          <c:yMode val="edge"/>
          <c:x val="0.27582627140665855"/>
          <c:y val="0.91963619580497313"/>
          <c:w val="0.59921307838627247"/>
          <c:h val="6.118346612571065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'Affärsmodeller(Q1-13) (2022)'!$Q$50</c:f>
              <c:strCache>
                <c:ptCount val="1"/>
                <c:pt idx="0">
                  <c:v>Totalt 2021</c:v>
                </c:pt>
              </c:strCache>
            </c:strRef>
          </c:tx>
          <c:spPr>
            <a:noFill/>
            <a:ln>
              <a:solidFill>
                <a:schemeClr val="bg1">
                  <a:lumMod val="65000"/>
                </a:schemeClr>
              </a:solidFill>
              <a:prstDash val="dash"/>
            </a:ln>
            <a:effectLst/>
          </c:spPr>
          <c:invertIfNegative val="0"/>
          <c:dPt>
            <c:idx val="1"/>
            <c:invertIfNegative val="0"/>
            <c:bubble3D val="0"/>
            <c:spPr>
              <a:noFill/>
              <a:ln>
                <a:solidFill>
                  <a:schemeClr val="bg1">
                    <a:lumMod val="50000"/>
                  </a:schemeClr>
                </a:solidFill>
                <a:prstDash val="dash"/>
              </a:ln>
              <a:effectLst/>
            </c:spPr>
            <c:extLst>
              <c:ext xmlns:c16="http://schemas.microsoft.com/office/drawing/2014/chart" uri="{C3380CC4-5D6E-409C-BE32-E72D297353CC}">
                <c16:uniqueId val="{00000002-FA93-864B-A619-EEBB4CAD95F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(2022)'!$P$51:$P$56</c:f>
              <c:strCache>
                <c:ptCount val="6"/>
                <c:pt idx="0">
                  <c:v>0%</c:v>
                </c:pt>
                <c:pt idx="1">
                  <c:v>1-4%</c:v>
                </c:pt>
                <c:pt idx="2">
                  <c:v>5-9%</c:v>
                </c:pt>
                <c:pt idx="3">
                  <c:v>10-25%</c:v>
                </c:pt>
                <c:pt idx="4">
                  <c:v>Mer än 25%</c:v>
                </c:pt>
                <c:pt idx="5">
                  <c:v>Vet ej</c:v>
                </c:pt>
              </c:strCache>
            </c:strRef>
          </c:cat>
          <c:val>
            <c:numRef>
              <c:f>'Affärsmodeller(Q1-13) (2022)'!$Q$51:$Q$56</c:f>
              <c:numCache>
                <c:formatCode>0%</c:formatCode>
                <c:ptCount val="6"/>
                <c:pt idx="0">
                  <c:v>0</c:v>
                </c:pt>
                <c:pt idx="1">
                  <c:v>0.41</c:v>
                </c:pt>
                <c:pt idx="2">
                  <c:v>0.37</c:v>
                </c:pt>
                <c:pt idx="3">
                  <c:v>0.16</c:v>
                </c:pt>
                <c:pt idx="4">
                  <c:v>0.02</c:v>
                </c:pt>
                <c:pt idx="5">
                  <c:v>0.04</c:v>
                </c:pt>
              </c:numCache>
            </c:numRef>
          </c:val>
          <c:extLst>
            <c:ext xmlns:c16="http://schemas.microsoft.com/office/drawing/2014/chart" uri="{C3380CC4-5D6E-409C-BE32-E72D297353CC}">
              <c16:uniqueId val="{00000000-FA93-864B-A619-EEBB4CAD95F7}"/>
            </c:ext>
          </c:extLst>
        </c:ser>
        <c:ser>
          <c:idx val="1"/>
          <c:order val="1"/>
          <c:tx>
            <c:strRef>
              <c:f>'Affärsmodeller(Q1-13) (2022)'!$R$50</c:f>
              <c:strCache>
                <c:ptCount val="1"/>
                <c:pt idx="0">
                  <c:v>Totalt 2022</c:v>
                </c:pt>
              </c:strCache>
            </c:strRef>
          </c:tx>
          <c:spPr>
            <a:solidFill>
              <a:schemeClr val="accent2"/>
            </a:solidFill>
            <a:ln>
              <a:noFill/>
            </a:ln>
            <a:effectLst/>
          </c:spPr>
          <c:invertIfNegative val="0"/>
          <c:dPt>
            <c:idx val="1"/>
            <c:invertIfNegative val="0"/>
            <c:bubble3D val="0"/>
            <c:spPr>
              <a:solidFill>
                <a:srgbClr val="1D666E"/>
              </a:solidFill>
              <a:ln>
                <a:noFill/>
              </a:ln>
              <a:effectLst/>
            </c:spPr>
            <c:extLst>
              <c:ext xmlns:c16="http://schemas.microsoft.com/office/drawing/2014/chart" uri="{C3380CC4-5D6E-409C-BE32-E72D297353CC}">
                <c16:uniqueId val="{00000008-FA93-864B-A619-EEBB4CAD95F7}"/>
              </c:ext>
            </c:extLst>
          </c:dPt>
          <c:dPt>
            <c:idx val="2"/>
            <c:invertIfNegative val="0"/>
            <c:bubble3D val="0"/>
            <c:spPr>
              <a:solidFill>
                <a:srgbClr val="2EA5B3"/>
              </a:solidFill>
              <a:ln>
                <a:noFill/>
              </a:ln>
              <a:effectLst/>
            </c:spPr>
            <c:extLst>
              <c:ext xmlns:c16="http://schemas.microsoft.com/office/drawing/2014/chart" uri="{C3380CC4-5D6E-409C-BE32-E72D297353CC}">
                <c16:uniqueId val="{00000007-FA93-864B-A619-EEBB4CAD95F7}"/>
              </c:ext>
            </c:extLst>
          </c:dPt>
          <c:dPt>
            <c:idx val="3"/>
            <c:invertIfNegative val="0"/>
            <c:bubble3D val="0"/>
            <c:spPr>
              <a:solidFill>
                <a:srgbClr val="C3D4CF"/>
              </a:solidFill>
              <a:ln>
                <a:noFill/>
              </a:ln>
              <a:effectLst/>
            </c:spPr>
            <c:extLst>
              <c:ext xmlns:c16="http://schemas.microsoft.com/office/drawing/2014/chart" uri="{C3380CC4-5D6E-409C-BE32-E72D297353CC}">
                <c16:uniqueId val="{00000006-FA93-864B-A619-EEBB4CAD95F7}"/>
              </c:ext>
            </c:extLst>
          </c:dPt>
          <c:dPt>
            <c:idx val="4"/>
            <c:invertIfNegative val="0"/>
            <c:bubble3D val="0"/>
            <c:spPr>
              <a:solidFill>
                <a:srgbClr val="88AAA0"/>
              </a:solidFill>
              <a:ln>
                <a:noFill/>
              </a:ln>
              <a:effectLst/>
            </c:spPr>
            <c:extLst>
              <c:ext xmlns:c16="http://schemas.microsoft.com/office/drawing/2014/chart" uri="{C3380CC4-5D6E-409C-BE32-E72D297353CC}">
                <c16:uniqueId val="{00000005-FA93-864B-A619-EEBB4CAD95F7}"/>
              </c:ext>
            </c:extLst>
          </c:dPt>
          <c:dPt>
            <c:idx val="5"/>
            <c:invertIfNegative val="0"/>
            <c:bubble3D val="0"/>
            <c:spPr>
              <a:solidFill>
                <a:srgbClr val="FEDDC1"/>
              </a:solidFill>
              <a:ln>
                <a:noFill/>
              </a:ln>
              <a:effectLst/>
            </c:spPr>
            <c:extLst>
              <c:ext xmlns:c16="http://schemas.microsoft.com/office/drawing/2014/chart" uri="{C3380CC4-5D6E-409C-BE32-E72D297353CC}">
                <c16:uniqueId val="{00000004-FA93-864B-A619-EEBB4CAD95F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(2022)'!$P$51:$P$56</c:f>
              <c:strCache>
                <c:ptCount val="6"/>
                <c:pt idx="0">
                  <c:v>0%</c:v>
                </c:pt>
                <c:pt idx="1">
                  <c:v>1-4%</c:v>
                </c:pt>
                <c:pt idx="2">
                  <c:v>5-9%</c:v>
                </c:pt>
                <c:pt idx="3">
                  <c:v>10-25%</c:v>
                </c:pt>
                <c:pt idx="4">
                  <c:v>Mer än 25%</c:v>
                </c:pt>
                <c:pt idx="5">
                  <c:v>Vet ej</c:v>
                </c:pt>
              </c:strCache>
            </c:strRef>
          </c:cat>
          <c:val>
            <c:numRef>
              <c:f>'Affärsmodeller(Q1-13) (2022)'!$R$51:$R$56</c:f>
              <c:numCache>
                <c:formatCode>0%</c:formatCode>
                <c:ptCount val="6"/>
                <c:pt idx="0">
                  <c:v>2.46E-2</c:v>
                </c:pt>
                <c:pt idx="1">
                  <c:v>0.36070000000000002</c:v>
                </c:pt>
                <c:pt idx="2">
                  <c:v>0.38519999999999999</c:v>
                </c:pt>
                <c:pt idx="3">
                  <c:v>0.18029999999999999</c:v>
                </c:pt>
                <c:pt idx="4">
                  <c:v>8.199999999999999E-3</c:v>
                </c:pt>
                <c:pt idx="5">
                  <c:v>4.0999999999999988E-2</c:v>
                </c:pt>
              </c:numCache>
            </c:numRef>
          </c:val>
          <c:extLst>
            <c:ext xmlns:c16="http://schemas.microsoft.com/office/drawing/2014/chart" uri="{C3380CC4-5D6E-409C-BE32-E72D297353CC}">
              <c16:uniqueId val="{00000001-FA93-864B-A619-EEBB4CAD95F7}"/>
            </c:ext>
          </c:extLst>
        </c:ser>
        <c:dLbls>
          <c:dLblPos val="outEnd"/>
          <c:showLegendKey val="0"/>
          <c:showVal val="1"/>
          <c:showCatName val="0"/>
          <c:showSerName val="0"/>
          <c:showPercent val="0"/>
          <c:showBubbleSize val="0"/>
        </c:dLbls>
        <c:gapWidth val="219"/>
        <c:overlap val="-27"/>
        <c:axId val="1893980080"/>
        <c:axId val="1975923456"/>
      </c:barChart>
      <c:catAx>
        <c:axId val="189398008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1975923456"/>
        <c:crosses val="autoZero"/>
        <c:auto val="1"/>
        <c:lblAlgn val="ctr"/>
        <c:lblOffset val="100"/>
        <c:noMultiLvlLbl val="0"/>
      </c:catAx>
      <c:valAx>
        <c:axId val="1975923456"/>
        <c:scaling>
          <c:orientation val="minMax"/>
          <c:max val="0.42000000000000004"/>
          <c:min val="0"/>
        </c:scaling>
        <c:delete val="1"/>
        <c:axPos val="l"/>
        <c:numFmt formatCode="0%" sourceLinked="1"/>
        <c:majorTickMark val="none"/>
        <c:minorTickMark val="none"/>
        <c:tickLblPos val="nextTo"/>
        <c:crossAx val="1893980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'Kunder(Q13-18) (2022)'!$AD$11</c:f>
              <c:strCache>
                <c:ptCount val="1"/>
                <c:pt idx="0">
                  <c:v>Under 30%</c:v>
                </c:pt>
              </c:strCache>
            </c:strRef>
          </c:tx>
          <c:spPr>
            <a:solidFill>
              <a:srgbClr val="193C29"/>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9-296D-714E-A3BC-716F7DE375D0}"/>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'Kunder(Q13-18) (2022)'!$AE$10:$AI$10</c:f>
              <c:strCache>
                <c:ptCount val="5"/>
                <c:pt idx="0">
                  <c:v>Totalt</c:v>
                </c:pt>
                <c:pt idx="1">
                  <c:v>Teknikkonsultföretag</c:v>
                </c:pt>
                <c:pt idx="2">
                  <c:v>Industri- och
techkonsultföretag</c:v>
                </c:pt>
                <c:pt idx="3">
                  <c:v>Arkitektföretag</c:v>
                </c:pt>
                <c:pt idx="4">
                  <c:v>Annan</c:v>
                </c:pt>
              </c:strCache>
            </c:strRef>
          </c:cat>
          <c:val>
            <c:numRef>
              <c:f>'Kunder(Q13-18) (2022)'!$AE$11:$AI$11</c:f>
              <c:numCache>
                <c:formatCode>0.00%</c:formatCode>
                <c:ptCount val="5"/>
                <c:pt idx="0">
                  <c:v>0.22220000000000001</c:v>
                </c:pt>
                <c:pt idx="1">
                  <c:v>0.2545</c:v>
                </c:pt>
                <c:pt idx="2">
                  <c:v>0.42309999999999998</c:v>
                </c:pt>
                <c:pt idx="3">
                  <c:v>0</c:v>
                </c:pt>
                <c:pt idx="4" formatCode="0%">
                  <c:v>8.3333333333333329E-2</c:v>
                </c:pt>
              </c:numCache>
            </c:numRef>
          </c:val>
          <c:extLst>
            <c:ext xmlns:c16="http://schemas.microsoft.com/office/drawing/2014/chart" uri="{C3380CC4-5D6E-409C-BE32-E72D297353CC}">
              <c16:uniqueId val="{00000000-296D-714E-A3BC-716F7DE375D0}"/>
            </c:ext>
          </c:extLst>
        </c:ser>
        <c:ser>
          <c:idx val="1"/>
          <c:order val="1"/>
          <c:tx>
            <c:strRef>
              <c:f>'Kunder(Q13-18) (2022)'!$AD$12</c:f>
              <c:strCache>
                <c:ptCount val="1"/>
                <c:pt idx="0">
                  <c:v>30-49%</c:v>
                </c:pt>
              </c:strCache>
            </c:strRef>
          </c:tx>
          <c:spPr>
            <a:solidFill>
              <a:srgbClr val="B74A1D"/>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C-296D-714E-A3BC-716F7DE375D0}"/>
                </c:ext>
              </c:extLst>
            </c:dLbl>
            <c:dLbl>
              <c:idx val="3"/>
              <c:delete val="1"/>
              <c:extLst>
                <c:ext xmlns:c15="http://schemas.microsoft.com/office/drawing/2012/chart" uri="{CE6537A1-D6FC-4f65-9D91-7224C49458BB}"/>
                <c:ext xmlns:c16="http://schemas.microsoft.com/office/drawing/2014/chart" uri="{C3380CC4-5D6E-409C-BE32-E72D297353CC}">
                  <c16:uniqueId val="{00000008-296D-714E-A3BC-716F7DE375D0}"/>
                </c:ext>
              </c:extLst>
            </c:dLbl>
            <c:dLbl>
              <c:idx val="4"/>
              <c:delete val="1"/>
              <c:extLst>
                <c:ext xmlns:c15="http://schemas.microsoft.com/office/drawing/2012/chart" uri="{CE6537A1-D6FC-4f65-9D91-7224C49458BB}"/>
                <c:ext xmlns:c16="http://schemas.microsoft.com/office/drawing/2014/chart" uri="{C3380CC4-5D6E-409C-BE32-E72D297353CC}">
                  <c16:uniqueId val="{0000000B-296D-714E-A3BC-716F7DE375D0}"/>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'Kunder(Q13-18) (2022)'!$AE$10:$AI$10</c:f>
              <c:strCache>
                <c:ptCount val="5"/>
                <c:pt idx="0">
                  <c:v>Totalt</c:v>
                </c:pt>
                <c:pt idx="1">
                  <c:v>Teknikkonsultföretag</c:v>
                </c:pt>
                <c:pt idx="2">
                  <c:v>Industri- och
techkonsultföretag</c:v>
                </c:pt>
                <c:pt idx="3">
                  <c:v>Arkitektföretag</c:v>
                </c:pt>
                <c:pt idx="4">
                  <c:v>Annan</c:v>
                </c:pt>
              </c:strCache>
            </c:strRef>
          </c:cat>
          <c:val>
            <c:numRef>
              <c:f>'Kunder(Q13-18) (2022)'!$AE$12:$AI$12</c:f>
              <c:numCache>
                <c:formatCode>0.00%</c:formatCode>
                <c:ptCount val="5"/>
                <c:pt idx="0">
                  <c:v>3.4200000000000001E-2</c:v>
                </c:pt>
                <c:pt idx="1">
                  <c:v>0</c:v>
                </c:pt>
                <c:pt idx="2">
                  <c:v>0.15379999999999999</c:v>
                </c:pt>
                <c:pt idx="3">
                  <c:v>0</c:v>
                </c:pt>
                <c:pt idx="4" formatCode="0%">
                  <c:v>0</c:v>
                </c:pt>
              </c:numCache>
            </c:numRef>
          </c:val>
          <c:extLst>
            <c:ext xmlns:c16="http://schemas.microsoft.com/office/drawing/2014/chart" uri="{C3380CC4-5D6E-409C-BE32-E72D297353CC}">
              <c16:uniqueId val="{00000001-296D-714E-A3BC-716F7DE375D0}"/>
            </c:ext>
          </c:extLst>
        </c:ser>
        <c:ser>
          <c:idx val="2"/>
          <c:order val="2"/>
          <c:tx>
            <c:strRef>
              <c:f>'Kunder(Q13-18) (2022)'!$AD$13</c:f>
              <c:strCache>
                <c:ptCount val="1"/>
                <c:pt idx="0">
                  <c:v>50-69%</c:v>
                </c:pt>
              </c:strCache>
            </c:strRef>
          </c:tx>
          <c:spPr>
            <a:solidFill>
              <a:srgbClr val="1D666E"/>
            </a:solidFill>
            <a:ln>
              <a:noFill/>
            </a:ln>
            <a:effectLst/>
          </c:spPr>
          <c:invertIfNegative val="0"/>
          <c:dLbls>
            <c:dLbl>
              <c:idx val="1"/>
              <c:tx>
                <c:rich>
                  <a:bodyPr/>
                  <a:lstStyle/>
                  <a:p>
                    <a:r>
                      <a:rPr lang="en-US"/>
                      <a:t>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D454-0343-BC5D-8F3F3F6A36DA}"/>
                </c:ext>
              </c:extLst>
            </c:dLbl>
            <c:dLbl>
              <c:idx val="2"/>
              <c:delete val="1"/>
              <c:extLst>
                <c:ext xmlns:c15="http://schemas.microsoft.com/office/drawing/2012/chart" uri="{CE6537A1-D6FC-4f65-9D91-7224C49458BB}"/>
                <c:ext xmlns:c16="http://schemas.microsoft.com/office/drawing/2014/chart" uri="{C3380CC4-5D6E-409C-BE32-E72D297353CC}">
                  <c16:uniqueId val="{00000006-296D-714E-A3BC-716F7DE375D0}"/>
                </c:ext>
              </c:extLst>
            </c:dLbl>
            <c:dLbl>
              <c:idx val="3"/>
              <c:delete val="1"/>
              <c:extLst>
                <c:ext xmlns:c15="http://schemas.microsoft.com/office/drawing/2012/chart" uri="{CE6537A1-D6FC-4f65-9D91-7224C49458BB}"/>
                <c:ext xmlns:c16="http://schemas.microsoft.com/office/drawing/2014/chart" uri="{C3380CC4-5D6E-409C-BE32-E72D297353CC}">
                  <c16:uniqueId val="{00000007-296D-714E-A3BC-716F7DE375D0}"/>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'Kunder(Q13-18) (2022)'!$AE$10:$AI$10</c:f>
              <c:strCache>
                <c:ptCount val="5"/>
                <c:pt idx="0">
                  <c:v>Totalt</c:v>
                </c:pt>
                <c:pt idx="1">
                  <c:v>Teknikkonsultföretag</c:v>
                </c:pt>
                <c:pt idx="2">
                  <c:v>Industri- och
techkonsultföretag</c:v>
                </c:pt>
                <c:pt idx="3">
                  <c:v>Arkitektföretag</c:v>
                </c:pt>
                <c:pt idx="4">
                  <c:v>Annan</c:v>
                </c:pt>
              </c:strCache>
            </c:strRef>
          </c:cat>
          <c:val>
            <c:numRef>
              <c:f>'Kunder(Q13-18) (2022)'!$AE$13:$AI$13</c:f>
              <c:numCache>
                <c:formatCode>0.00%</c:formatCode>
                <c:ptCount val="5"/>
                <c:pt idx="0">
                  <c:v>2.5600000000000001E-2</c:v>
                </c:pt>
                <c:pt idx="1">
                  <c:v>3.6400000000000002E-2</c:v>
                </c:pt>
                <c:pt idx="2">
                  <c:v>0</c:v>
                </c:pt>
                <c:pt idx="3">
                  <c:v>0</c:v>
                </c:pt>
                <c:pt idx="4" formatCode="0%">
                  <c:v>8.3333333333333329E-2</c:v>
                </c:pt>
              </c:numCache>
            </c:numRef>
          </c:val>
          <c:extLst>
            <c:ext xmlns:c16="http://schemas.microsoft.com/office/drawing/2014/chart" uri="{C3380CC4-5D6E-409C-BE32-E72D297353CC}">
              <c16:uniqueId val="{00000002-296D-714E-A3BC-716F7DE375D0}"/>
            </c:ext>
          </c:extLst>
        </c:ser>
        <c:ser>
          <c:idx val="3"/>
          <c:order val="3"/>
          <c:tx>
            <c:strRef>
              <c:f>'Kunder(Q13-18) (2022)'!$AD$14</c:f>
              <c:strCache>
                <c:ptCount val="1"/>
                <c:pt idx="0">
                  <c:v>70-89%</c:v>
                </c:pt>
              </c:strCache>
            </c:strRef>
          </c:tx>
          <c:spPr>
            <a:solidFill>
              <a:srgbClr val="2EA5B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'Kunder(Q13-18) (2022)'!$AE$10:$AI$10</c:f>
              <c:strCache>
                <c:ptCount val="5"/>
                <c:pt idx="0">
                  <c:v>Totalt</c:v>
                </c:pt>
                <c:pt idx="1">
                  <c:v>Teknikkonsultföretag</c:v>
                </c:pt>
                <c:pt idx="2">
                  <c:v>Industri- och
techkonsultföretag</c:v>
                </c:pt>
                <c:pt idx="3">
                  <c:v>Arkitektföretag</c:v>
                </c:pt>
                <c:pt idx="4">
                  <c:v>Annan</c:v>
                </c:pt>
              </c:strCache>
            </c:strRef>
          </c:cat>
          <c:val>
            <c:numRef>
              <c:f>'Kunder(Q13-18) (2022)'!$AE$14:$AI$14</c:f>
              <c:numCache>
                <c:formatCode>0.00%</c:formatCode>
                <c:ptCount val="5"/>
                <c:pt idx="0">
                  <c:v>0.26500000000000001</c:v>
                </c:pt>
                <c:pt idx="1">
                  <c:v>0.21820000000000001</c:v>
                </c:pt>
                <c:pt idx="2">
                  <c:v>0.23080000000000001</c:v>
                </c:pt>
                <c:pt idx="3">
                  <c:v>0.45829999999999999</c:v>
                </c:pt>
                <c:pt idx="4" formatCode="0%">
                  <c:v>0.16666666666666666</c:v>
                </c:pt>
              </c:numCache>
            </c:numRef>
          </c:val>
          <c:extLst>
            <c:ext xmlns:c16="http://schemas.microsoft.com/office/drawing/2014/chart" uri="{C3380CC4-5D6E-409C-BE32-E72D297353CC}">
              <c16:uniqueId val="{00000003-296D-714E-A3BC-716F7DE375D0}"/>
            </c:ext>
          </c:extLst>
        </c:ser>
        <c:ser>
          <c:idx val="4"/>
          <c:order val="4"/>
          <c:tx>
            <c:strRef>
              <c:f>'Kunder(Q13-18) (2022)'!$AD$15</c:f>
              <c:strCache>
                <c:ptCount val="1"/>
                <c:pt idx="0">
                  <c:v>Mer än 90%</c:v>
                </c:pt>
              </c:strCache>
            </c:strRef>
          </c:tx>
          <c:spPr>
            <a:solidFill>
              <a:srgbClr val="C3D4CF"/>
            </a:solidFill>
            <a:ln>
              <a:noFill/>
            </a:ln>
            <a:effectLst/>
          </c:spPr>
          <c:invertIfNegative val="0"/>
          <c:dLbls>
            <c:dLbl>
              <c:idx val="1"/>
              <c:tx>
                <c:rich>
                  <a:bodyPr/>
                  <a:lstStyle/>
                  <a:p>
                    <a:r>
                      <a:rPr lang="en-US"/>
                      <a:t>39%</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D454-0343-BC5D-8F3F3F6A36D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'Kunder(Q13-18) (2022)'!$AE$10:$AI$10</c:f>
              <c:strCache>
                <c:ptCount val="5"/>
                <c:pt idx="0">
                  <c:v>Totalt</c:v>
                </c:pt>
                <c:pt idx="1">
                  <c:v>Teknikkonsultföretag</c:v>
                </c:pt>
                <c:pt idx="2">
                  <c:v>Industri- och
techkonsultföretag</c:v>
                </c:pt>
                <c:pt idx="3">
                  <c:v>Arkitektföretag</c:v>
                </c:pt>
                <c:pt idx="4">
                  <c:v>Annan</c:v>
                </c:pt>
              </c:strCache>
            </c:strRef>
          </c:cat>
          <c:val>
            <c:numRef>
              <c:f>'Kunder(Q13-18) (2022)'!$AE$15:$AI$15</c:f>
              <c:numCache>
                <c:formatCode>0.00%</c:formatCode>
                <c:ptCount val="5"/>
                <c:pt idx="0">
                  <c:v>0.35039999999999999</c:v>
                </c:pt>
                <c:pt idx="1">
                  <c:v>0.38179999999999997</c:v>
                </c:pt>
                <c:pt idx="2">
                  <c:v>0.15379999999999999</c:v>
                </c:pt>
                <c:pt idx="3">
                  <c:v>0.45829999999999999</c:v>
                </c:pt>
                <c:pt idx="4" formatCode="0%">
                  <c:v>0.41666666666666669</c:v>
                </c:pt>
              </c:numCache>
            </c:numRef>
          </c:val>
          <c:extLst>
            <c:ext xmlns:c16="http://schemas.microsoft.com/office/drawing/2014/chart" uri="{C3380CC4-5D6E-409C-BE32-E72D297353CC}">
              <c16:uniqueId val="{00000004-296D-714E-A3BC-716F7DE375D0}"/>
            </c:ext>
          </c:extLst>
        </c:ser>
        <c:ser>
          <c:idx val="5"/>
          <c:order val="5"/>
          <c:tx>
            <c:strRef>
              <c:f>'Kunder(Q13-18) (2022)'!$AD$16</c:f>
              <c:strCache>
                <c:ptCount val="1"/>
                <c:pt idx="0">
                  <c:v>Vet ej</c:v>
                </c:pt>
              </c:strCache>
            </c:strRef>
          </c:tx>
          <c:spPr>
            <a:solidFill>
              <a:schemeClr val="bg2">
                <a:lumMod val="50000"/>
              </a:schemeClr>
            </a:solidFill>
            <a:ln>
              <a:noFill/>
            </a:ln>
            <a:effectLst/>
          </c:spPr>
          <c:invertIfNegative val="0"/>
          <c:dLbls>
            <c:dLbl>
              <c:idx val="0"/>
              <c:tx>
                <c:rich>
                  <a:bodyPr/>
                  <a:lstStyle/>
                  <a:p>
                    <a:r>
                      <a:rPr lang="en-US"/>
                      <a:t>10%</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454-0343-BC5D-8F3F3F6A36DA}"/>
                </c:ext>
              </c:extLst>
            </c:dLbl>
            <c:dLbl>
              <c:idx val="2"/>
              <c:tx>
                <c:rich>
                  <a:bodyPr/>
                  <a:lstStyle/>
                  <a:p>
                    <a:r>
                      <a:rPr lang="en-US"/>
                      <a:t>5%</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D454-0343-BC5D-8F3F3F6A36D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'Kunder(Q13-18) (2022)'!$AE$10:$AI$10</c:f>
              <c:strCache>
                <c:ptCount val="5"/>
                <c:pt idx="0">
                  <c:v>Totalt</c:v>
                </c:pt>
                <c:pt idx="1">
                  <c:v>Teknikkonsultföretag</c:v>
                </c:pt>
                <c:pt idx="2">
                  <c:v>Industri- och
techkonsultföretag</c:v>
                </c:pt>
                <c:pt idx="3">
                  <c:v>Arkitektföretag</c:v>
                </c:pt>
                <c:pt idx="4">
                  <c:v>Annan</c:v>
                </c:pt>
              </c:strCache>
            </c:strRef>
          </c:cat>
          <c:val>
            <c:numRef>
              <c:f>'Kunder(Q13-18) (2022)'!$AE$16:$AI$16</c:f>
              <c:numCache>
                <c:formatCode>0.00%</c:formatCode>
                <c:ptCount val="5"/>
                <c:pt idx="0">
                  <c:v>9.4E-2</c:v>
                </c:pt>
                <c:pt idx="1">
                  <c:v>9.0899999999999995E-2</c:v>
                </c:pt>
                <c:pt idx="2">
                  <c:v>3.85E-2</c:v>
                </c:pt>
                <c:pt idx="3">
                  <c:v>8.3299999999999999E-2</c:v>
                </c:pt>
                <c:pt idx="4" formatCode="0%">
                  <c:v>0.25</c:v>
                </c:pt>
              </c:numCache>
            </c:numRef>
          </c:val>
          <c:extLst>
            <c:ext xmlns:c16="http://schemas.microsoft.com/office/drawing/2014/chart" uri="{C3380CC4-5D6E-409C-BE32-E72D297353CC}">
              <c16:uniqueId val="{00000005-296D-714E-A3BC-716F7DE375D0}"/>
            </c:ext>
          </c:extLst>
        </c:ser>
        <c:dLbls>
          <c:dLblPos val="ctr"/>
          <c:showLegendKey val="0"/>
          <c:showVal val="1"/>
          <c:showCatName val="0"/>
          <c:showSerName val="0"/>
          <c:showPercent val="0"/>
          <c:showBubbleSize val="0"/>
        </c:dLbls>
        <c:gapWidth val="150"/>
        <c:overlap val="100"/>
        <c:axId val="217471663"/>
        <c:axId val="1979406560"/>
      </c:barChart>
      <c:catAx>
        <c:axId val="2174716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1979406560"/>
        <c:crosses val="autoZero"/>
        <c:auto val="1"/>
        <c:lblAlgn val="ctr"/>
        <c:lblOffset val="100"/>
        <c:noMultiLvlLbl val="0"/>
      </c:catAx>
      <c:valAx>
        <c:axId val="1979406560"/>
        <c:scaling>
          <c:orientation val="minMax"/>
          <c:max val="1"/>
        </c:scaling>
        <c:delete val="1"/>
        <c:axPos val="t"/>
        <c:numFmt formatCode="0.00%" sourceLinked="1"/>
        <c:majorTickMark val="none"/>
        <c:minorTickMark val="none"/>
        <c:tickLblPos val="nextTo"/>
        <c:crossAx val="217471663"/>
        <c:crosses val="autoZero"/>
        <c:crossBetween val="between"/>
      </c:valAx>
      <c:spPr>
        <a:noFill/>
        <a:ln>
          <a:noFill/>
        </a:ln>
        <a:effectLst/>
      </c:spPr>
    </c:plotArea>
    <c:legend>
      <c:legendPos val="b"/>
      <c:layout>
        <c:manualLayout>
          <c:xMode val="edge"/>
          <c:yMode val="edge"/>
          <c:x val="0.29377266872315649"/>
          <c:y val="0.93062134389397944"/>
          <c:w val="0.59191286378696273"/>
          <c:h val="5.04136949916574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'Kunder(Q13-18) (2022)'!$AN$11</c:f>
              <c:strCache>
                <c:ptCount val="1"/>
                <c:pt idx="0">
                  <c:v>Under 30%</c:v>
                </c:pt>
              </c:strCache>
            </c:strRef>
          </c:tx>
          <c:spPr>
            <a:solidFill>
              <a:srgbClr val="193C2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'Kunder(Q13-18) (2022)'!$AO$10:$AP$10</c:f>
              <c:numCache>
                <c:formatCode>General</c:formatCode>
                <c:ptCount val="2"/>
                <c:pt idx="0">
                  <c:v>2021</c:v>
                </c:pt>
                <c:pt idx="1">
                  <c:v>2022</c:v>
                </c:pt>
              </c:numCache>
            </c:numRef>
          </c:cat>
          <c:val>
            <c:numRef>
              <c:f>'Kunder(Q13-18) (2022)'!$AO$11:$AP$11</c:f>
              <c:numCache>
                <c:formatCode>0%</c:formatCode>
                <c:ptCount val="2"/>
                <c:pt idx="0">
                  <c:v>0.28999999999999998</c:v>
                </c:pt>
                <c:pt idx="1">
                  <c:v>0.42309999999999998</c:v>
                </c:pt>
              </c:numCache>
            </c:numRef>
          </c:val>
          <c:extLst>
            <c:ext xmlns:c16="http://schemas.microsoft.com/office/drawing/2014/chart" uri="{C3380CC4-5D6E-409C-BE32-E72D297353CC}">
              <c16:uniqueId val="{00000000-C298-FC40-B0C5-10FE0265DFBE}"/>
            </c:ext>
          </c:extLst>
        </c:ser>
        <c:ser>
          <c:idx val="1"/>
          <c:order val="1"/>
          <c:tx>
            <c:strRef>
              <c:f>'Kunder(Q13-18) (2022)'!$AN$12</c:f>
              <c:strCache>
                <c:ptCount val="1"/>
                <c:pt idx="0">
                  <c:v>30-49%</c:v>
                </c:pt>
              </c:strCache>
            </c:strRef>
          </c:tx>
          <c:spPr>
            <a:solidFill>
              <a:srgbClr val="B74A1D"/>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C-C298-FC40-B0C5-10FE0265DFB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'Kunder(Q13-18) (2022)'!$AO$10:$AP$10</c:f>
              <c:numCache>
                <c:formatCode>General</c:formatCode>
                <c:ptCount val="2"/>
                <c:pt idx="0">
                  <c:v>2021</c:v>
                </c:pt>
                <c:pt idx="1">
                  <c:v>2022</c:v>
                </c:pt>
              </c:numCache>
            </c:numRef>
          </c:cat>
          <c:val>
            <c:numRef>
              <c:f>'Kunder(Q13-18) (2022)'!$AO$12:$AP$12</c:f>
              <c:numCache>
                <c:formatCode>0%</c:formatCode>
                <c:ptCount val="2"/>
                <c:pt idx="0">
                  <c:v>0</c:v>
                </c:pt>
                <c:pt idx="1">
                  <c:v>0.15379999999999999</c:v>
                </c:pt>
              </c:numCache>
            </c:numRef>
          </c:val>
          <c:extLst>
            <c:ext xmlns:c16="http://schemas.microsoft.com/office/drawing/2014/chart" uri="{C3380CC4-5D6E-409C-BE32-E72D297353CC}">
              <c16:uniqueId val="{00000001-C298-FC40-B0C5-10FE0265DFBE}"/>
            </c:ext>
          </c:extLst>
        </c:ser>
        <c:ser>
          <c:idx val="2"/>
          <c:order val="2"/>
          <c:tx>
            <c:strRef>
              <c:f>'Kunder(Q13-18) (2022)'!$AN$13</c:f>
              <c:strCache>
                <c:ptCount val="1"/>
                <c:pt idx="0">
                  <c:v>50-69%</c:v>
                </c:pt>
              </c:strCache>
            </c:strRef>
          </c:tx>
          <c:spPr>
            <a:solidFill>
              <a:srgbClr val="1D666E"/>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8-C298-FC40-B0C5-10FE0265DFB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'Kunder(Q13-18) (2022)'!$AO$10:$AP$10</c:f>
              <c:numCache>
                <c:formatCode>General</c:formatCode>
                <c:ptCount val="2"/>
                <c:pt idx="0">
                  <c:v>2021</c:v>
                </c:pt>
                <c:pt idx="1">
                  <c:v>2022</c:v>
                </c:pt>
              </c:numCache>
            </c:numRef>
          </c:cat>
          <c:val>
            <c:numRef>
              <c:f>'Kunder(Q13-18) (2022)'!$AO$13:$AP$13</c:f>
              <c:numCache>
                <c:formatCode>0%</c:formatCode>
                <c:ptCount val="2"/>
                <c:pt idx="0">
                  <c:v>0.24</c:v>
                </c:pt>
                <c:pt idx="1">
                  <c:v>0</c:v>
                </c:pt>
              </c:numCache>
            </c:numRef>
          </c:val>
          <c:extLst>
            <c:ext xmlns:c16="http://schemas.microsoft.com/office/drawing/2014/chart" uri="{C3380CC4-5D6E-409C-BE32-E72D297353CC}">
              <c16:uniqueId val="{00000002-C298-FC40-B0C5-10FE0265DFBE}"/>
            </c:ext>
          </c:extLst>
        </c:ser>
        <c:ser>
          <c:idx val="3"/>
          <c:order val="3"/>
          <c:tx>
            <c:strRef>
              <c:f>'Kunder(Q13-18) (2022)'!$AN$14</c:f>
              <c:strCache>
                <c:ptCount val="1"/>
                <c:pt idx="0">
                  <c:v>70-89%</c:v>
                </c:pt>
              </c:strCache>
            </c:strRef>
          </c:tx>
          <c:spPr>
            <a:solidFill>
              <a:srgbClr val="2EA5B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'Kunder(Q13-18) (2022)'!$AO$10:$AP$10</c:f>
              <c:numCache>
                <c:formatCode>General</c:formatCode>
                <c:ptCount val="2"/>
                <c:pt idx="0">
                  <c:v>2021</c:v>
                </c:pt>
                <c:pt idx="1">
                  <c:v>2022</c:v>
                </c:pt>
              </c:numCache>
            </c:numRef>
          </c:cat>
          <c:val>
            <c:numRef>
              <c:f>'Kunder(Q13-18) (2022)'!$AO$14:$AP$14</c:f>
              <c:numCache>
                <c:formatCode>0%</c:formatCode>
                <c:ptCount val="2"/>
                <c:pt idx="0">
                  <c:v>0.47</c:v>
                </c:pt>
                <c:pt idx="1">
                  <c:v>0.23080000000000001</c:v>
                </c:pt>
              </c:numCache>
            </c:numRef>
          </c:val>
          <c:extLst>
            <c:ext xmlns:c16="http://schemas.microsoft.com/office/drawing/2014/chart" uri="{C3380CC4-5D6E-409C-BE32-E72D297353CC}">
              <c16:uniqueId val="{00000003-C298-FC40-B0C5-10FE0265DFBE}"/>
            </c:ext>
          </c:extLst>
        </c:ser>
        <c:ser>
          <c:idx val="4"/>
          <c:order val="4"/>
          <c:tx>
            <c:strRef>
              <c:f>'Kunder(Q13-18) (2022)'!$AN$15</c:f>
              <c:strCache>
                <c:ptCount val="1"/>
                <c:pt idx="0">
                  <c:v>Mer än 90%</c:v>
                </c:pt>
              </c:strCache>
            </c:strRef>
          </c:tx>
          <c:spPr>
            <a:solidFill>
              <a:schemeClr val="accent5"/>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7-C298-FC40-B0C5-10FE0265DFB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'Kunder(Q13-18) (2022)'!$AO$10:$AP$10</c:f>
              <c:numCache>
                <c:formatCode>General</c:formatCode>
                <c:ptCount val="2"/>
                <c:pt idx="0">
                  <c:v>2021</c:v>
                </c:pt>
                <c:pt idx="1">
                  <c:v>2022</c:v>
                </c:pt>
              </c:numCache>
            </c:numRef>
          </c:cat>
          <c:val>
            <c:numRef>
              <c:f>'Kunder(Q13-18) (2022)'!$AO$15:$AP$15</c:f>
              <c:numCache>
                <c:formatCode>0%</c:formatCode>
                <c:ptCount val="2"/>
                <c:pt idx="0">
                  <c:v>0</c:v>
                </c:pt>
                <c:pt idx="1">
                  <c:v>0.15379999999999999</c:v>
                </c:pt>
              </c:numCache>
            </c:numRef>
          </c:val>
          <c:extLst>
            <c:ext xmlns:c16="http://schemas.microsoft.com/office/drawing/2014/chart" uri="{C3380CC4-5D6E-409C-BE32-E72D297353CC}">
              <c16:uniqueId val="{00000004-C298-FC40-B0C5-10FE0265DFBE}"/>
            </c:ext>
          </c:extLst>
        </c:ser>
        <c:ser>
          <c:idx val="5"/>
          <c:order val="5"/>
          <c:tx>
            <c:strRef>
              <c:f>'Kunder(Q13-18) (2022)'!$AN$16</c:f>
              <c:strCache>
                <c:ptCount val="1"/>
                <c:pt idx="0">
                  <c:v>Vet ej</c:v>
                </c:pt>
              </c:strCache>
            </c:strRef>
          </c:tx>
          <c:spPr>
            <a:solidFill>
              <a:srgbClr val="7C7C7C"/>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6-C298-FC40-B0C5-10FE0265DFBE}"/>
                </c:ext>
              </c:extLst>
            </c:dLbl>
            <c:dLbl>
              <c:idx val="1"/>
              <c:tx>
                <c:rich>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r>
                      <a:rPr lang="en-US" dirty="0"/>
                      <a:t>5%</a:t>
                    </a:r>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C298-FC40-B0C5-10FE0265DFB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'Kunder(Q13-18) (2022)'!$AO$10:$AP$10</c:f>
              <c:numCache>
                <c:formatCode>General</c:formatCode>
                <c:ptCount val="2"/>
                <c:pt idx="0">
                  <c:v>2021</c:v>
                </c:pt>
                <c:pt idx="1">
                  <c:v>2022</c:v>
                </c:pt>
              </c:numCache>
            </c:numRef>
          </c:cat>
          <c:val>
            <c:numRef>
              <c:f>'Kunder(Q13-18) (2022)'!$AO$16:$AP$16</c:f>
              <c:numCache>
                <c:formatCode>0%</c:formatCode>
                <c:ptCount val="2"/>
                <c:pt idx="0">
                  <c:v>0</c:v>
                </c:pt>
                <c:pt idx="1">
                  <c:v>3.85E-2</c:v>
                </c:pt>
              </c:numCache>
            </c:numRef>
          </c:val>
          <c:extLst>
            <c:ext xmlns:c16="http://schemas.microsoft.com/office/drawing/2014/chart" uri="{C3380CC4-5D6E-409C-BE32-E72D297353CC}">
              <c16:uniqueId val="{00000005-C298-FC40-B0C5-10FE0265DFBE}"/>
            </c:ext>
          </c:extLst>
        </c:ser>
        <c:dLbls>
          <c:dLblPos val="ctr"/>
          <c:showLegendKey val="0"/>
          <c:showVal val="1"/>
          <c:showCatName val="0"/>
          <c:showSerName val="0"/>
          <c:showPercent val="0"/>
          <c:showBubbleSize val="0"/>
        </c:dLbls>
        <c:gapWidth val="79"/>
        <c:overlap val="100"/>
        <c:axId val="606205712"/>
        <c:axId val="930055408"/>
      </c:barChart>
      <c:catAx>
        <c:axId val="60620571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930055408"/>
        <c:crosses val="autoZero"/>
        <c:auto val="1"/>
        <c:lblAlgn val="ctr"/>
        <c:lblOffset val="100"/>
        <c:noMultiLvlLbl val="0"/>
      </c:catAx>
      <c:valAx>
        <c:axId val="930055408"/>
        <c:scaling>
          <c:orientation val="minMax"/>
          <c:max val="1"/>
        </c:scaling>
        <c:delete val="1"/>
        <c:axPos val="l"/>
        <c:numFmt formatCode="0%" sourceLinked="1"/>
        <c:majorTickMark val="none"/>
        <c:minorTickMark val="none"/>
        <c:tickLblPos val="nextTo"/>
        <c:crossAx val="6062057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'Kunder(Q13-18) (2022)'!$AF$50</c:f>
              <c:strCache>
                <c:ptCount val="1"/>
                <c:pt idx="0">
                  <c:v>Teknikkonsultföretag</c:v>
                </c:pt>
              </c:strCache>
            </c:strRef>
          </c:tx>
          <c:spPr>
            <a:solidFill>
              <a:srgbClr val="2EA5B3"/>
            </a:solidFill>
            <a:ln>
              <a:noFill/>
            </a:ln>
            <a:effectLst/>
          </c:spPr>
          <c:invertIfNegative val="0"/>
          <c:cat>
            <c:strRef>
              <c:f>'Kunder(Q13-18) (2022)'!$AD$51:$AD$62</c:f>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Läkemedel/medicinsk teknik</c:v>
                </c:pt>
                <c:pt idx="11">
                  <c:v>Annan</c:v>
                </c:pt>
              </c:strCache>
            </c:strRef>
          </c:cat>
          <c:val>
            <c:numRef>
              <c:f>'Kunder(Q13-18) (2022)'!$AF$51:$AF$62</c:f>
              <c:numCache>
                <c:formatCode>0%</c:formatCode>
                <c:ptCount val="12"/>
                <c:pt idx="0">
                  <c:v>0.78180000000000005</c:v>
                </c:pt>
                <c:pt idx="1">
                  <c:v>0.43640000000000001</c:v>
                </c:pt>
                <c:pt idx="2">
                  <c:v>0.52729999999999999</c:v>
                </c:pt>
                <c:pt idx="3">
                  <c:v>0.58179999999999998</c:v>
                </c:pt>
                <c:pt idx="4">
                  <c:v>7.2700000000000001E-2</c:v>
                </c:pt>
                <c:pt idx="5">
                  <c:v>3.6400000000000002E-2</c:v>
                </c:pt>
                <c:pt idx="6">
                  <c:v>0</c:v>
                </c:pt>
                <c:pt idx="7">
                  <c:v>0.30909999999999999</c:v>
                </c:pt>
                <c:pt idx="8">
                  <c:v>0.18179999999999999</c:v>
                </c:pt>
                <c:pt idx="9">
                  <c:v>0.1636</c:v>
                </c:pt>
                <c:pt idx="10">
                  <c:v>0.1091</c:v>
                </c:pt>
                <c:pt idx="11">
                  <c:v>1.8200000000000001E-2</c:v>
                </c:pt>
              </c:numCache>
            </c:numRef>
          </c:val>
          <c:extLst>
            <c:ext xmlns:c16="http://schemas.microsoft.com/office/drawing/2014/chart" uri="{C3380CC4-5D6E-409C-BE32-E72D297353CC}">
              <c16:uniqueId val="{00000000-0B93-4243-A468-0D4974650F56}"/>
            </c:ext>
          </c:extLst>
        </c:ser>
        <c:ser>
          <c:idx val="1"/>
          <c:order val="1"/>
          <c:tx>
            <c:strRef>
              <c:f>'Kunder(Q13-18) (2022)'!$AG$50</c:f>
              <c:strCache>
                <c:ptCount val="1"/>
                <c:pt idx="0">
                  <c:v>Industri- och
techkonsultföretag</c:v>
                </c:pt>
              </c:strCache>
            </c:strRef>
          </c:tx>
          <c:spPr>
            <a:solidFill>
              <a:srgbClr val="193C29"/>
            </a:solidFill>
            <a:ln>
              <a:noFill/>
            </a:ln>
            <a:effectLst/>
          </c:spPr>
          <c:invertIfNegative val="0"/>
          <c:cat>
            <c:strRef>
              <c:f>'Kunder(Q13-18) (2022)'!$AD$51:$AD$62</c:f>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Läkemedel/medicinsk teknik</c:v>
                </c:pt>
                <c:pt idx="11">
                  <c:v>Annan</c:v>
                </c:pt>
              </c:strCache>
            </c:strRef>
          </c:cat>
          <c:val>
            <c:numRef>
              <c:f>'Kunder(Q13-18) (2022)'!$AG$51:$AG$62</c:f>
              <c:numCache>
                <c:formatCode>0%</c:formatCode>
                <c:ptCount val="12"/>
                <c:pt idx="0">
                  <c:v>0.23080000000000001</c:v>
                </c:pt>
                <c:pt idx="1">
                  <c:v>0.23080000000000001</c:v>
                </c:pt>
                <c:pt idx="2">
                  <c:v>0.80769999999999997</c:v>
                </c:pt>
                <c:pt idx="3">
                  <c:v>7.6899999999999996E-2</c:v>
                </c:pt>
                <c:pt idx="4">
                  <c:v>0.15379999999999999</c:v>
                </c:pt>
                <c:pt idx="5">
                  <c:v>0.1923</c:v>
                </c:pt>
                <c:pt idx="6">
                  <c:v>0.1154</c:v>
                </c:pt>
                <c:pt idx="7">
                  <c:v>0.46150000000000002</c:v>
                </c:pt>
                <c:pt idx="8">
                  <c:v>0.15379999999999999</c:v>
                </c:pt>
                <c:pt idx="9">
                  <c:v>0.3846</c:v>
                </c:pt>
                <c:pt idx="10">
                  <c:v>0.3846</c:v>
                </c:pt>
                <c:pt idx="11">
                  <c:v>0.15379999999999999</c:v>
                </c:pt>
              </c:numCache>
            </c:numRef>
          </c:val>
          <c:extLst>
            <c:ext xmlns:c16="http://schemas.microsoft.com/office/drawing/2014/chart" uri="{C3380CC4-5D6E-409C-BE32-E72D297353CC}">
              <c16:uniqueId val="{00000001-0B93-4243-A468-0D4974650F56}"/>
            </c:ext>
          </c:extLst>
        </c:ser>
        <c:ser>
          <c:idx val="2"/>
          <c:order val="2"/>
          <c:tx>
            <c:strRef>
              <c:f>'Kunder(Q13-18) (2022)'!$AH$50</c:f>
              <c:strCache>
                <c:ptCount val="1"/>
                <c:pt idx="0">
                  <c:v>Arkitektföretag</c:v>
                </c:pt>
              </c:strCache>
            </c:strRef>
          </c:tx>
          <c:spPr>
            <a:solidFill>
              <a:srgbClr val="1D666E"/>
            </a:solidFill>
            <a:ln>
              <a:noFill/>
            </a:ln>
            <a:effectLst/>
          </c:spPr>
          <c:invertIfNegative val="0"/>
          <c:cat>
            <c:strRef>
              <c:f>'Kunder(Q13-18) (2022)'!$AD$51:$AD$62</c:f>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Läkemedel/medicinsk teknik</c:v>
                </c:pt>
                <c:pt idx="11">
                  <c:v>Annan</c:v>
                </c:pt>
              </c:strCache>
            </c:strRef>
          </c:cat>
          <c:val>
            <c:numRef>
              <c:f>'Kunder(Q13-18) (2022)'!$AH$51:$AH$62</c:f>
              <c:numCache>
                <c:formatCode>0%</c:formatCode>
                <c:ptCount val="12"/>
                <c:pt idx="0">
                  <c:v>0.83329999999999993</c:v>
                </c:pt>
                <c:pt idx="1">
                  <c:v>8.3299999999999999E-2</c:v>
                </c:pt>
                <c:pt idx="2">
                  <c:v>0.20830000000000001</c:v>
                </c:pt>
                <c:pt idx="3">
                  <c:v>0.875</c:v>
                </c:pt>
                <c:pt idx="4">
                  <c:v>4.1700000000000001E-2</c:v>
                </c:pt>
                <c:pt idx="5">
                  <c:v>4.1700000000000001E-2</c:v>
                </c:pt>
                <c:pt idx="6">
                  <c:v>0</c:v>
                </c:pt>
                <c:pt idx="7">
                  <c:v>4.1700000000000001E-2</c:v>
                </c:pt>
                <c:pt idx="8">
                  <c:v>0</c:v>
                </c:pt>
                <c:pt idx="9">
                  <c:v>4.1700000000000001E-2</c:v>
                </c:pt>
                <c:pt idx="10">
                  <c:v>0</c:v>
                </c:pt>
                <c:pt idx="11">
                  <c:v>0.25</c:v>
                </c:pt>
              </c:numCache>
            </c:numRef>
          </c:val>
          <c:extLst>
            <c:ext xmlns:c16="http://schemas.microsoft.com/office/drawing/2014/chart" uri="{C3380CC4-5D6E-409C-BE32-E72D297353CC}">
              <c16:uniqueId val="{00000002-0B93-4243-A468-0D4974650F56}"/>
            </c:ext>
          </c:extLst>
        </c:ser>
        <c:ser>
          <c:idx val="3"/>
          <c:order val="3"/>
          <c:tx>
            <c:strRef>
              <c:f>'Kunder(Q13-18) (2022)'!$AI$50</c:f>
              <c:strCache>
                <c:ptCount val="1"/>
                <c:pt idx="0">
                  <c:v>Annan</c:v>
                </c:pt>
              </c:strCache>
            </c:strRef>
          </c:tx>
          <c:spPr>
            <a:solidFill>
              <a:srgbClr val="B1C2C2"/>
            </a:solidFill>
            <a:ln>
              <a:noFill/>
            </a:ln>
            <a:effectLst/>
          </c:spPr>
          <c:invertIfNegative val="0"/>
          <c:cat>
            <c:strRef>
              <c:f>'Kunder(Q13-18) (2022)'!$AD$51:$AD$62</c:f>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Läkemedel/medicinsk teknik</c:v>
                </c:pt>
                <c:pt idx="11">
                  <c:v>Annan</c:v>
                </c:pt>
              </c:strCache>
            </c:strRef>
          </c:cat>
          <c:val>
            <c:numRef>
              <c:f>'Kunder(Q13-18) (2022)'!$AI$51:$AI$62</c:f>
              <c:numCache>
                <c:formatCode>0%</c:formatCode>
                <c:ptCount val="12"/>
                <c:pt idx="0">
                  <c:v>0.5</c:v>
                </c:pt>
                <c:pt idx="1">
                  <c:v>0.41666666666666669</c:v>
                </c:pt>
                <c:pt idx="2">
                  <c:v>0.41666666666666669</c:v>
                </c:pt>
                <c:pt idx="3">
                  <c:v>0.33333333333333331</c:v>
                </c:pt>
                <c:pt idx="4">
                  <c:v>0.41666666666666669</c:v>
                </c:pt>
                <c:pt idx="5">
                  <c:v>0.16666666666666666</c:v>
                </c:pt>
                <c:pt idx="6">
                  <c:v>8.3333333333333329E-2</c:v>
                </c:pt>
                <c:pt idx="7">
                  <c:v>0.5</c:v>
                </c:pt>
                <c:pt idx="8">
                  <c:v>0.25</c:v>
                </c:pt>
                <c:pt idx="9">
                  <c:v>0.25</c:v>
                </c:pt>
                <c:pt idx="10">
                  <c:v>0.16666666666666666</c:v>
                </c:pt>
                <c:pt idx="11">
                  <c:v>0.33333333333333331</c:v>
                </c:pt>
              </c:numCache>
            </c:numRef>
          </c:val>
          <c:extLst>
            <c:ext xmlns:c16="http://schemas.microsoft.com/office/drawing/2014/chart" uri="{C3380CC4-5D6E-409C-BE32-E72D297353CC}">
              <c16:uniqueId val="{00000003-0B93-4243-A468-0D4974650F56}"/>
            </c:ext>
          </c:extLst>
        </c:ser>
        <c:dLbls>
          <c:showLegendKey val="0"/>
          <c:showVal val="0"/>
          <c:showCatName val="0"/>
          <c:showSerName val="0"/>
          <c:showPercent val="0"/>
          <c:showBubbleSize val="0"/>
        </c:dLbls>
        <c:gapWidth val="219"/>
        <c:axId val="1997613776"/>
        <c:axId val="2008572992"/>
      </c:barChart>
      <c:catAx>
        <c:axId val="19976137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solidFill>
            <a:round/>
          </a:ln>
          <a:effectLst/>
        </c:spPr>
        <c:txPr>
          <a:bodyPr rot="-1080000" spcFirstLastPara="1" vertOverflow="ellipsis" wrap="square" anchor="ctr" anchorCtr="0"/>
          <a:lstStyle/>
          <a:p>
            <a:pPr>
              <a:defRPr sz="900" b="0" i="0" u="none" strike="noStrike" kern="1200" baseline="0">
                <a:solidFill>
                  <a:schemeClr val="tx1"/>
                </a:solidFill>
                <a:latin typeface="+mn-lt"/>
                <a:ea typeface="+mn-ea"/>
                <a:cs typeface="+mn-cs"/>
              </a:defRPr>
            </a:pPr>
            <a:endParaRPr lang="sv-SE"/>
          </a:p>
        </c:txPr>
        <c:crossAx val="2008572992"/>
        <c:crosses val="autoZero"/>
        <c:auto val="1"/>
        <c:lblAlgn val="ctr"/>
        <c:lblOffset val="100"/>
        <c:noMultiLvlLbl val="0"/>
      </c:catAx>
      <c:valAx>
        <c:axId val="200857299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1997613776"/>
        <c:crosses val="autoZero"/>
        <c:crossBetween val="between"/>
      </c:valAx>
      <c:spPr>
        <a:noFill/>
        <a:ln>
          <a:noFill/>
        </a:ln>
        <a:effectLst/>
      </c:spPr>
    </c:plotArea>
    <c:legend>
      <c:legendPos val="r"/>
      <c:layout>
        <c:manualLayout>
          <c:xMode val="edge"/>
          <c:yMode val="edge"/>
          <c:x val="0.87291400067325431"/>
          <c:y val="0.21572128013680031"/>
          <c:w val="0.1259521955090262"/>
          <c:h val="0.3537427842410782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943434683181693E-2"/>
          <c:y val="6.3696960100195529E-2"/>
          <c:w val="0.47349481708530655"/>
          <c:h val="0.82104187400421258"/>
        </c:manualLayout>
      </c:layout>
      <c:doughnutChart>
        <c:varyColors val="1"/>
        <c:ser>
          <c:idx val="0"/>
          <c:order val="0"/>
          <c:tx>
            <c:strRef>
              <c:f>'Kunder(Q13-18) (2022)'!$AE$66</c:f>
              <c:strCache>
                <c:ptCount val="1"/>
                <c:pt idx="0">
                  <c:v>Totalt</c:v>
                </c:pt>
              </c:strCache>
            </c:strRef>
          </c:tx>
          <c:spPr>
            <a:ln>
              <a:noFill/>
            </a:ln>
          </c:spPr>
          <c:dPt>
            <c:idx val="0"/>
            <c:bubble3D val="0"/>
            <c:spPr>
              <a:solidFill>
                <a:srgbClr val="1C656E"/>
              </a:solidFill>
              <a:ln w="19050">
                <a:noFill/>
              </a:ln>
              <a:effectLst/>
            </c:spPr>
            <c:extLst>
              <c:ext xmlns:c16="http://schemas.microsoft.com/office/drawing/2014/chart" uri="{C3380CC4-5D6E-409C-BE32-E72D297353CC}">
                <c16:uniqueId val="{00000001-FD3B-7845-9984-093BA3DA2A7B}"/>
              </c:ext>
            </c:extLst>
          </c:dPt>
          <c:dPt>
            <c:idx val="1"/>
            <c:bubble3D val="0"/>
            <c:spPr>
              <a:solidFill>
                <a:srgbClr val="2FA5B3"/>
              </a:solidFill>
              <a:ln w="19050">
                <a:noFill/>
              </a:ln>
              <a:effectLst/>
            </c:spPr>
            <c:extLst>
              <c:ext xmlns:c16="http://schemas.microsoft.com/office/drawing/2014/chart" uri="{C3380CC4-5D6E-409C-BE32-E72D297353CC}">
                <c16:uniqueId val="{00000003-FD3B-7845-9984-093BA3DA2A7B}"/>
              </c:ext>
            </c:extLst>
          </c:dPt>
          <c:dPt>
            <c:idx val="2"/>
            <c:bubble3D val="0"/>
            <c:spPr>
              <a:solidFill>
                <a:srgbClr val="193C29"/>
              </a:solidFill>
              <a:ln w="19050">
                <a:noFill/>
              </a:ln>
              <a:effectLst/>
            </c:spPr>
            <c:extLst>
              <c:ext xmlns:c16="http://schemas.microsoft.com/office/drawing/2014/chart" uri="{C3380CC4-5D6E-409C-BE32-E72D297353CC}">
                <c16:uniqueId val="{00000005-FD3B-7845-9984-093BA3DA2A7B}"/>
              </c:ext>
            </c:extLst>
          </c:dPt>
          <c:dPt>
            <c:idx val="3"/>
            <c:bubble3D val="0"/>
            <c:spPr>
              <a:solidFill>
                <a:srgbClr val="88AAA0"/>
              </a:solidFill>
              <a:ln w="19050">
                <a:noFill/>
              </a:ln>
              <a:effectLst/>
            </c:spPr>
            <c:extLst>
              <c:ext xmlns:c16="http://schemas.microsoft.com/office/drawing/2014/chart" uri="{C3380CC4-5D6E-409C-BE32-E72D297353CC}">
                <c16:uniqueId val="{00000007-FD3B-7845-9984-093BA3DA2A7B}"/>
              </c:ext>
            </c:extLst>
          </c:dPt>
          <c:dPt>
            <c:idx val="4"/>
            <c:bubble3D val="0"/>
            <c:spPr>
              <a:solidFill>
                <a:srgbClr val="C3D5CF"/>
              </a:solidFill>
              <a:ln w="19050">
                <a:noFill/>
              </a:ln>
              <a:effectLst/>
            </c:spPr>
            <c:extLst>
              <c:ext xmlns:c16="http://schemas.microsoft.com/office/drawing/2014/chart" uri="{C3380CC4-5D6E-409C-BE32-E72D297353CC}">
                <c16:uniqueId val="{00000009-FD3B-7845-9984-093BA3DA2A7B}"/>
              </c:ext>
            </c:extLst>
          </c:dPt>
          <c:dPt>
            <c:idx val="5"/>
            <c:bubble3D val="0"/>
            <c:spPr>
              <a:solidFill>
                <a:srgbClr val="BE3B18"/>
              </a:solidFill>
              <a:ln w="19050">
                <a:noFill/>
              </a:ln>
              <a:effectLst/>
            </c:spPr>
            <c:extLst>
              <c:ext xmlns:c16="http://schemas.microsoft.com/office/drawing/2014/chart" uri="{C3380CC4-5D6E-409C-BE32-E72D297353CC}">
                <c16:uniqueId val="{0000000B-FD3B-7845-9984-093BA3DA2A7B}"/>
              </c:ext>
            </c:extLst>
          </c:dPt>
          <c:dPt>
            <c:idx val="6"/>
            <c:bubble3D val="0"/>
            <c:spPr>
              <a:solidFill>
                <a:srgbClr val="BFBFBF"/>
              </a:solidFill>
              <a:ln w="19050">
                <a:noFill/>
              </a:ln>
              <a:effectLst/>
            </c:spPr>
            <c:extLst>
              <c:ext xmlns:c16="http://schemas.microsoft.com/office/drawing/2014/chart" uri="{C3380CC4-5D6E-409C-BE32-E72D297353CC}">
                <c16:uniqueId val="{0000000D-FD3B-7845-9984-093BA3DA2A7B}"/>
              </c:ext>
            </c:extLst>
          </c:dPt>
          <c:dPt>
            <c:idx val="7"/>
            <c:bubble3D val="0"/>
            <c:spPr>
              <a:solidFill>
                <a:srgbClr val="7F7F7F"/>
              </a:solidFill>
              <a:ln w="19050">
                <a:noFill/>
              </a:ln>
              <a:effectLst/>
            </c:spPr>
            <c:extLst>
              <c:ext xmlns:c16="http://schemas.microsoft.com/office/drawing/2014/chart" uri="{C3380CC4-5D6E-409C-BE32-E72D297353CC}">
                <c16:uniqueId val="{0000000F-FD3B-7845-9984-093BA3DA2A7B}"/>
              </c:ext>
            </c:extLst>
          </c:dPt>
          <c:dPt>
            <c:idx val="8"/>
            <c:bubble3D val="0"/>
            <c:spPr>
              <a:solidFill>
                <a:srgbClr val="EA9C86"/>
              </a:solidFill>
              <a:ln w="19050">
                <a:noFill/>
              </a:ln>
              <a:effectLst/>
            </c:spPr>
            <c:extLst>
              <c:ext xmlns:c16="http://schemas.microsoft.com/office/drawing/2014/chart" uri="{C3380CC4-5D6E-409C-BE32-E72D297353CC}">
                <c16:uniqueId val="{00000011-FD3B-7845-9984-093BA3DA2A7B}"/>
              </c:ext>
            </c:extLst>
          </c:dPt>
          <c:dPt>
            <c:idx val="9"/>
            <c:bubble3D val="0"/>
            <c:spPr>
              <a:solidFill>
                <a:srgbClr val="FEDDC1"/>
              </a:solidFill>
              <a:ln w="19050">
                <a:noFill/>
              </a:ln>
              <a:effectLst/>
            </c:spPr>
            <c:extLst>
              <c:ext xmlns:c16="http://schemas.microsoft.com/office/drawing/2014/chart" uri="{C3380CC4-5D6E-409C-BE32-E72D297353CC}">
                <c16:uniqueId val="{00000013-FD3B-7845-9984-093BA3DA2A7B}"/>
              </c:ext>
            </c:extLst>
          </c:dPt>
          <c:dPt>
            <c:idx val="10"/>
            <c:bubble3D val="0"/>
            <c:spPr>
              <a:solidFill>
                <a:srgbClr val="404040"/>
              </a:solidFill>
              <a:ln w="19050">
                <a:noFill/>
              </a:ln>
              <a:effectLst/>
            </c:spPr>
            <c:extLst>
              <c:ext xmlns:c16="http://schemas.microsoft.com/office/drawing/2014/chart" uri="{C3380CC4-5D6E-409C-BE32-E72D297353CC}">
                <c16:uniqueId val="{00000015-FD3B-7845-9984-093BA3DA2A7B}"/>
              </c:ext>
            </c:extLst>
          </c:dPt>
          <c:dPt>
            <c:idx val="11"/>
            <c:bubble3D val="0"/>
            <c:spPr>
              <a:solidFill>
                <a:srgbClr val="FFFFFF"/>
              </a:solidFill>
              <a:ln w="19050">
                <a:noFill/>
              </a:ln>
              <a:effectLst/>
            </c:spPr>
            <c:extLst>
              <c:ext xmlns:c16="http://schemas.microsoft.com/office/drawing/2014/chart" uri="{C3380CC4-5D6E-409C-BE32-E72D297353CC}">
                <c16:uniqueId val="{00000017-FD3B-7845-9984-093BA3DA2A7B}"/>
              </c:ext>
            </c:extLst>
          </c:dPt>
          <c:dLbls>
            <c:dLbl>
              <c:idx val="5"/>
              <c:layout>
                <c:manualLayout>
                  <c:x val="-1.5405453136334247E-3"/>
                  <c:y val="-1.09965870606773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D3B-7845-9984-093BA3DA2A7B}"/>
                </c:ext>
              </c:extLst>
            </c:dLbl>
            <c:dLbl>
              <c:idx val="6"/>
              <c:layout>
                <c:manualLayout>
                  <c:x val="0"/>
                  <c:y val="-1.59266321506032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D3B-7845-9984-093BA3DA2A7B}"/>
                </c:ext>
              </c:extLst>
            </c:dLbl>
            <c:dLbl>
              <c:idx val="7"/>
              <c:layout>
                <c:manualLayout>
                  <c:x val="-1.8536168150776404E-3"/>
                  <c:y val="-3.5834922338857302E-2"/>
                </c:manualLayout>
              </c:layout>
              <c:tx>
                <c:rich>
                  <a:bodyPr/>
                  <a:lstStyle/>
                  <a:p>
                    <a:r>
                      <a:rPr lang="en-US" dirty="0"/>
                      <a:t>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FD3B-7845-9984-093BA3DA2A7B}"/>
                </c:ext>
              </c:extLst>
            </c:dLbl>
            <c:dLbl>
              <c:idx val="8"/>
              <c:layout>
                <c:manualLayout>
                  <c:x val="-1.4828934520621156E-2"/>
                  <c:y val="-0.1393580313177783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D3B-7845-9984-093BA3DA2A7B}"/>
                </c:ext>
              </c:extLst>
            </c:dLbl>
            <c:dLbl>
              <c:idx val="9"/>
              <c:layout>
                <c:manualLayout>
                  <c:x val="-5.5608504452329547E-3"/>
                  <c:y val="-0.1353763732801275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FD3B-7845-9984-093BA3DA2A7B}"/>
                </c:ext>
              </c:extLst>
            </c:dLbl>
            <c:dLbl>
              <c:idx val="10"/>
              <c:layout>
                <c:manualLayout>
                  <c:x val="1.2557743082871199E-2"/>
                  <c:y val="-0.1336670819713659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FD3B-7845-9984-093BA3DA2A7B}"/>
                </c:ext>
              </c:extLst>
            </c:dLbl>
            <c:dLbl>
              <c:idx val="11"/>
              <c:delete val="1"/>
              <c:extLst>
                <c:ext xmlns:c15="http://schemas.microsoft.com/office/drawing/2012/chart" uri="{CE6537A1-D6FC-4f65-9D91-7224C49458BB}"/>
                <c:ext xmlns:c16="http://schemas.microsoft.com/office/drawing/2014/chart" uri="{C3380CC4-5D6E-409C-BE32-E72D297353CC}">
                  <c16:uniqueId val="{00000017-FD3B-7845-9984-093BA3DA2A7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'Kunder(Q13-18) (2022)'!$AD$67:$AD$78</c:f>
              <c:strCache>
                <c:ptCount val="12"/>
                <c:pt idx="0">
                  <c:v>Bygg &amp; anläggning</c:v>
                </c:pt>
                <c:pt idx="1">
                  <c:v>Fastigheter</c:v>
                </c:pt>
                <c:pt idx="2">
                  <c:v>Industri</c:v>
                </c:pt>
                <c:pt idx="3">
                  <c:v>Infrastruktur</c:v>
                </c:pt>
                <c:pt idx="4">
                  <c:v>Annan</c:v>
                </c:pt>
                <c:pt idx="5">
                  <c:v>Energi</c:v>
                </c:pt>
                <c:pt idx="6">
                  <c:v>Läkemedel/medicinsk teknik</c:v>
                </c:pt>
                <c:pt idx="7">
                  <c:v>Miljö</c:v>
                </c:pt>
                <c:pt idx="8">
                  <c:v>Försvar, samhällsskydd, beredskap</c:v>
                </c:pt>
                <c:pt idx="9">
                  <c:v>Transport</c:v>
                </c:pt>
                <c:pt idx="10">
                  <c:v>IT &amp; Software</c:v>
                </c:pt>
                <c:pt idx="11">
                  <c:v>Information &amp; kommunikation</c:v>
                </c:pt>
              </c:strCache>
            </c:strRef>
          </c:cat>
          <c:val>
            <c:numRef>
              <c:f>'Kunder(Q13-18) (2022)'!$AE$67:$AE$78</c:f>
              <c:numCache>
                <c:formatCode>0%</c:formatCode>
                <c:ptCount val="12"/>
                <c:pt idx="0">
                  <c:v>0.252</c:v>
                </c:pt>
                <c:pt idx="1">
                  <c:v>0.24679999999999999</c:v>
                </c:pt>
                <c:pt idx="2">
                  <c:v>0.18429999999999999</c:v>
                </c:pt>
                <c:pt idx="3">
                  <c:v>0.13400000000000001</c:v>
                </c:pt>
                <c:pt idx="4">
                  <c:v>5.5800000000000002E-2</c:v>
                </c:pt>
                <c:pt idx="5">
                  <c:v>3.125E-2</c:v>
                </c:pt>
                <c:pt idx="6">
                  <c:v>2.6499999999999999E-2</c:v>
                </c:pt>
                <c:pt idx="7">
                  <c:v>0.02</c:v>
                </c:pt>
                <c:pt idx="8">
                  <c:v>1.9699999999999999E-2</c:v>
                </c:pt>
                <c:pt idx="9">
                  <c:v>1.4500000000000001E-2</c:v>
                </c:pt>
                <c:pt idx="10">
                  <c:v>7.0000000000000001E-3</c:v>
                </c:pt>
                <c:pt idx="11">
                  <c:v>3.3E-3</c:v>
                </c:pt>
              </c:numCache>
            </c:numRef>
          </c:val>
          <c:extLst>
            <c:ext xmlns:c16="http://schemas.microsoft.com/office/drawing/2014/chart" uri="{C3380CC4-5D6E-409C-BE32-E72D297353CC}">
              <c16:uniqueId val="{00000018-FD3B-7845-9984-093BA3DA2A7B}"/>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56151036759367867"/>
          <c:y val="0.13086942887447447"/>
          <c:w val="0.36402181523589616"/>
          <c:h val="0.65939800043611041"/>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bg2">
                  <a:lumMod val="10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11364888330474"/>
          <c:y val="7.5330701093390226E-2"/>
          <c:w val="0.5857493576851508"/>
          <c:h val="0.92424313976172057"/>
        </c:manualLayout>
      </c:layout>
      <c:doughnutChart>
        <c:varyColors val="1"/>
        <c:ser>
          <c:idx val="0"/>
          <c:order val="0"/>
          <c:tx>
            <c:strRef>
              <c:f>'Kunder (Q13-18) (tabeller)'!$Z$59</c:f>
              <c:strCache>
                <c:ptCount val="1"/>
                <c:pt idx="0">
                  <c:v>Totalt</c:v>
                </c:pt>
              </c:strCache>
            </c:strRef>
          </c:tx>
          <c:spPr>
            <a:ln>
              <a:noFill/>
            </a:ln>
            <a:effectLst/>
          </c:spPr>
          <c:dPt>
            <c:idx val="0"/>
            <c:bubble3D val="0"/>
            <c:spPr>
              <a:solidFill>
                <a:srgbClr val="193C2A"/>
              </a:solidFill>
              <a:ln w="19050">
                <a:noFill/>
              </a:ln>
              <a:effectLst/>
            </c:spPr>
            <c:extLst>
              <c:ext xmlns:c16="http://schemas.microsoft.com/office/drawing/2014/chart" uri="{C3380CC4-5D6E-409C-BE32-E72D297353CC}">
                <c16:uniqueId val="{00000001-FDBE-F049-8482-5668A4310F83}"/>
              </c:ext>
            </c:extLst>
          </c:dPt>
          <c:dPt>
            <c:idx val="1"/>
            <c:bubble3D val="0"/>
            <c:spPr>
              <a:solidFill>
                <a:srgbClr val="1D666E"/>
              </a:solidFill>
              <a:ln w="19050">
                <a:noFill/>
              </a:ln>
              <a:effectLst/>
            </c:spPr>
            <c:extLst>
              <c:ext xmlns:c16="http://schemas.microsoft.com/office/drawing/2014/chart" uri="{C3380CC4-5D6E-409C-BE32-E72D297353CC}">
                <c16:uniqueId val="{00000003-FDBE-F049-8482-5668A4310F83}"/>
              </c:ext>
            </c:extLst>
          </c:dPt>
          <c:dPt>
            <c:idx val="2"/>
            <c:bubble3D val="0"/>
            <c:spPr>
              <a:solidFill>
                <a:srgbClr val="2FA5B3"/>
              </a:solidFill>
              <a:ln w="19050">
                <a:noFill/>
              </a:ln>
              <a:effectLst/>
            </c:spPr>
            <c:extLst>
              <c:ext xmlns:c16="http://schemas.microsoft.com/office/drawing/2014/chart" uri="{C3380CC4-5D6E-409C-BE32-E72D297353CC}">
                <c16:uniqueId val="{00000005-FDBE-F049-8482-5668A4310F83}"/>
              </c:ext>
            </c:extLst>
          </c:dPt>
          <c:dPt>
            <c:idx val="3"/>
            <c:bubble3D val="0"/>
            <c:spPr>
              <a:solidFill>
                <a:schemeClr val="accent2">
                  <a:lumMod val="25000"/>
                  <a:lumOff val="75000"/>
                </a:schemeClr>
              </a:solidFill>
              <a:ln w="19050">
                <a:noFill/>
              </a:ln>
              <a:effectLst/>
            </c:spPr>
            <c:extLst>
              <c:ext xmlns:c16="http://schemas.microsoft.com/office/drawing/2014/chart" uri="{C3380CC4-5D6E-409C-BE32-E72D297353CC}">
                <c16:uniqueId val="{00000007-FDBE-F049-8482-5668A4310F83}"/>
              </c:ext>
            </c:extLst>
          </c:dPt>
          <c:dPt>
            <c:idx val="4"/>
            <c:bubble3D val="0"/>
            <c:spPr>
              <a:solidFill>
                <a:schemeClr val="accent2">
                  <a:lumMod val="50000"/>
                  <a:lumOff val="50000"/>
                </a:schemeClr>
              </a:solidFill>
              <a:ln w="19050">
                <a:noFill/>
              </a:ln>
              <a:effectLst/>
            </c:spPr>
            <c:extLst>
              <c:ext xmlns:c16="http://schemas.microsoft.com/office/drawing/2014/chart" uri="{C3380CC4-5D6E-409C-BE32-E72D297353CC}">
                <c16:uniqueId val="{00000009-FDBE-F049-8482-5668A4310F83}"/>
              </c:ext>
            </c:extLst>
          </c:dPt>
          <c:dPt>
            <c:idx val="5"/>
            <c:bubble3D val="0"/>
            <c:spPr>
              <a:solidFill>
                <a:srgbClr val="BD3B18"/>
              </a:solidFill>
              <a:ln w="19050">
                <a:noFill/>
              </a:ln>
              <a:effectLst/>
            </c:spPr>
            <c:extLst>
              <c:ext xmlns:c16="http://schemas.microsoft.com/office/drawing/2014/chart" uri="{C3380CC4-5D6E-409C-BE32-E72D297353CC}">
                <c16:uniqueId val="{0000000B-FDBE-F049-8482-5668A4310F83}"/>
              </c:ext>
            </c:extLst>
          </c:dPt>
          <c:dPt>
            <c:idx val="6"/>
            <c:bubble3D val="0"/>
            <c:spPr>
              <a:solidFill>
                <a:srgbClr val="E99C86"/>
              </a:solidFill>
              <a:ln w="19050">
                <a:noFill/>
              </a:ln>
              <a:effectLst/>
            </c:spPr>
            <c:extLst>
              <c:ext xmlns:c16="http://schemas.microsoft.com/office/drawing/2014/chart" uri="{C3380CC4-5D6E-409C-BE32-E72D297353CC}">
                <c16:uniqueId val="{0000000D-FDBE-F049-8482-5668A4310F83}"/>
              </c:ext>
            </c:extLst>
          </c:dPt>
          <c:dPt>
            <c:idx val="7"/>
            <c:bubble3D val="0"/>
            <c:spPr>
              <a:solidFill>
                <a:srgbClr val="FDDDC1"/>
              </a:solidFill>
              <a:ln w="19050">
                <a:noFill/>
              </a:ln>
              <a:effectLst/>
            </c:spPr>
            <c:extLst>
              <c:ext xmlns:c16="http://schemas.microsoft.com/office/drawing/2014/chart" uri="{C3380CC4-5D6E-409C-BE32-E72D297353CC}">
                <c16:uniqueId val="{0000000F-FDBE-F049-8482-5668A4310F83}"/>
              </c:ext>
            </c:extLst>
          </c:dPt>
          <c:dPt>
            <c:idx val="8"/>
            <c:bubble3D val="0"/>
            <c:spPr>
              <a:solidFill>
                <a:schemeClr val="tx1">
                  <a:lumMod val="75000"/>
                  <a:lumOff val="25000"/>
                </a:schemeClr>
              </a:solidFill>
              <a:ln w="19050">
                <a:noFill/>
              </a:ln>
              <a:effectLst/>
            </c:spPr>
            <c:extLst>
              <c:ext xmlns:c16="http://schemas.microsoft.com/office/drawing/2014/chart" uri="{C3380CC4-5D6E-409C-BE32-E72D297353CC}">
                <c16:uniqueId val="{00000011-FDBE-F049-8482-5668A4310F83}"/>
              </c:ext>
            </c:extLst>
          </c:dPt>
          <c:dPt>
            <c:idx val="9"/>
            <c:bubble3D val="0"/>
            <c:spPr>
              <a:solidFill>
                <a:schemeClr val="tx1">
                  <a:lumMod val="50000"/>
                  <a:lumOff val="50000"/>
                </a:schemeClr>
              </a:solidFill>
              <a:ln w="19050">
                <a:noFill/>
              </a:ln>
              <a:effectLst/>
            </c:spPr>
            <c:extLst>
              <c:ext xmlns:c16="http://schemas.microsoft.com/office/drawing/2014/chart" uri="{C3380CC4-5D6E-409C-BE32-E72D297353CC}">
                <c16:uniqueId val="{00000013-FDBE-F049-8482-5668A4310F83}"/>
              </c:ext>
            </c:extLst>
          </c:dPt>
          <c:dPt>
            <c:idx val="10"/>
            <c:bubble3D val="0"/>
            <c:spPr>
              <a:solidFill>
                <a:schemeClr val="bg1">
                  <a:lumMod val="75000"/>
                </a:schemeClr>
              </a:solidFill>
              <a:ln w="19050">
                <a:noFill/>
              </a:ln>
              <a:effectLst/>
            </c:spPr>
            <c:extLst>
              <c:ext xmlns:c16="http://schemas.microsoft.com/office/drawing/2014/chart" uri="{C3380CC4-5D6E-409C-BE32-E72D297353CC}">
                <c16:uniqueId val="{00000015-FDBE-F049-8482-5668A4310F83}"/>
              </c:ext>
            </c:extLst>
          </c:dPt>
          <c:dPt>
            <c:idx val="11"/>
            <c:bubble3D val="0"/>
            <c:spPr>
              <a:solidFill>
                <a:schemeClr val="bg1"/>
              </a:solidFill>
              <a:ln w="19050">
                <a:noFill/>
              </a:ln>
              <a:effectLst/>
            </c:spPr>
            <c:extLst>
              <c:ext xmlns:c16="http://schemas.microsoft.com/office/drawing/2014/chart" uri="{C3380CC4-5D6E-409C-BE32-E72D297353CC}">
                <c16:uniqueId val="{00000017-FDBE-F049-8482-5668A4310F83}"/>
              </c:ext>
            </c:extLst>
          </c:dPt>
          <c:dLbls>
            <c:dLbl>
              <c:idx val="0"/>
              <c:tx>
                <c:rich>
                  <a:bodyPr/>
                  <a:lstStyle/>
                  <a:p>
                    <a:fld id="{B804A685-6BF0-6E4E-A294-BD5B76CCA318}" type="VALUE">
                      <a:rPr lang="en-US" smtClean="0"/>
                      <a:pPr/>
                      <a:t>[VÄRDE]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DBE-F049-8482-5668A4310F83}"/>
                </c:ext>
              </c:extLst>
            </c:dLbl>
            <c:dLbl>
              <c:idx val="1"/>
              <c:tx>
                <c:rich>
                  <a:bodyPr/>
                  <a:lstStyle/>
                  <a:p>
                    <a:fld id="{2A597F08-B0E3-7344-83AE-AA5689BA6F7A}" type="VALUE">
                      <a:rPr lang="en-US" smtClean="0"/>
                      <a:pPr/>
                      <a:t>[VÄRDE]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DBE-F049-8482-5668A4310F83}"/>
                </c:ext>
              </c:extLst>
            </c:dLbl>
            <c:dLbl>
              <c:idx val="2"/>
              <c:tx>
                <c:rich>
                  <a:bodyPr/>
                  <a:lstStyle/>
                  <a:p>
                    <a:fld id="{A82E2001-9517-2C4D-BDB5-DB52946EB3AE}" type="VALUE">
                      <a:rPr lang="en-US" smtClean="0"/>
                      <a:pPr/>
                      <a:t>[VÄRDE]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DBE-F049-8482-5668A4310F83}"/>
                </c:ext>
              </c:extLst>
            </c:dLbl>
            <c:dLbl>
              <c:idx val="3"/>
              <c:tx>
                <c:rich>
                  <a:bodyPr/>
                  <a:lstStyle/>
                  <a:p>
                    <a:fld id="{F1EFD440-B143-6E4E-A905-49343C0DD6B3}" type="VALUE">
                      <a:rPr lang="en-US" smtClean="0"/>
                      <a:pPr/>
                      <a:t>[VÄRDE]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DBE-F049-8482-5668A4310F83}"/>
                </c:ext>
              </c:extLst>
            </c:dLbl>
            <c:dLbl>
              <c:idx val="4"/>
              <c:tx>
                <c:rich>
                  <a:bodyPr/>
                  <a:lstStyle/>
                  <a:p>
                    <a:fld id="{4191E59F-E4F9-2E4B-81F0-753CFA268075}" type="VALUE">
                      <a:rPr lang="en-US" smtClean="0"/>
                      <a:pPr/>
                      <a:t>[VÄRDE]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FDBE-F049-8482-5668A4310F83}"/>
                </c:ext>
              </c:extLst>
            </c:dLbl>
            <c:dLbl>
              <c:idx val="5"/>
              <c:tx>
                <c:rich>
                  <a:bodyPr/>
                  <a:lstStyle/>
                  <a:p>
                    <a:fld id="{7A9B1D89-4130-4D49-9D0B-F134D7542C31}" type="VALUE">
                      <a:rPr lang="en-US" smtClean="0"/>
                      <a:pPr/>
                      <a:t>[VÄRDE]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FDBE-F049-8482-5668A4310F83}"/>
                </c:ext>
              </c:extLst>
            </c:dLbl>
            <c:dLbl>
              <c:idx val="6"/>
              <c:layout>
                <c:manualLayout>
                  <c:x val="-5.1168165182118846E-3"/>
                  <c:y val="-1.325198953753687E-2"/>
                </c:manualLayout>
              </c:layout>
              <c:tx>
                <c:rich>
                  <a:bodyPr/>
                  <a:lstStyle/>
                  <a:p>
                    <a:fld id="{F234DD36-F8E1-FE44-8D5F-B39B9C536EDA}" type="VALUE">
                      <a:rPr lang="en-US" smtClean="0"/>
                      <a:pPr/>
                      <a:t>[VÄRDE]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FDBE-F049-8482-5668A4310F83}"/>
                </c:ext>
              </c:extLst>
            </c:dLbl>
            <c:dLbl>
              <c:idx val="7"/>
              <c:layout>
                <c:manualLayout>
                  <c:x val="-2.5584082591059189E-3"/>
                  <c:y val="-2.2086649229228136E-2"/>
                </c:manualLayout>
              </c:layout>
              <c:tx>
                <c:rich>
                  <a:bodyPr/>
                  <a:lstStyle/>
                  <a:p>
                    <a:fld id="{1D774540-D9AF-B042-8B28-DE878C272C25}" type="VALUE">
                      <a:rPr lang="en-US" smtClean="0"/>
                      <a:pPr/>
                      <a:t>[VÄRDE]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FDBE-F049-8482-5668A4310F83}"/>
                </c:ext>
              </c:extLst>
            </c:dLbl>
            <c:dLbl>
              <c:idx val="8"/>
              <c:layout>
                <c:manualLayout>
                  <c:x val="-5.1168165182118846E-3"/>
                  <c:y val="-5.7425287995993099E-2"/>
                </c:manualLayout>
              </c:layout>
              <c:tx>
                <c:rich>
                  <a:bodyPr/>
                  <a:lstStyle/>
                  <a:p>
                    <a:fld id="{A2A422FD-18F7-FD40-B057-3826619EB611}" type="VALUE">
                      <a:rPr lang="en-US" smtClean="0"/>
                      <a:pPr/>
                      <a:t>[VÄRDE]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FDBE-F049-8482-5668A4310F83}"/>
                </c:ext>
              </c:extLst>
            </c:dLbl>
            <c:dLbl>
              <c:idx val="9"/>
              <c:layout>
                <c:manualLayout>
                  <c:x val="-2.04672660728474E-2"/>
                  <c:y val="-0.15018921475875119"/>
                </c:manualLayout>
              </c:layout>
              <c:tx>
                <c:rich>
                  <a:bodyPr rot="0" spcFirstLastPara="1" vertOverflow="ellipsis" vert="horz" wrap="square" anchor="ctr" anchorCtr="1"/>
                  <a:lstStyle/>
                  <a:p>
                    <a:pPr>
                      <a:defRPr sz="1000" b="0" i="0" u="none" strike="noStrike" kern="1200" baseline="0">
                        <a:solidFill>
                          <a:schemeClr val="tx1"/>
                        </a:solidFill>
                        <a:latin typeface="+mj-lt"/>
                        <a:ea typeface="+mn-ea"/>
                        <a:cs typeface="+mn-cs"/>
                      </a:defRPr>
                    </a:pPr>
                    <a:fld id="{B2AD11C4-56FD-894B-9546-C1C5DF43A89A}" type="VALUE">
                      <a:rPr lang="en-US" smtClean="0">
                        <a:solidFill>
                          <a:schemeClr val="tx1"/>
                        </a:solidFill>
                      </a:rPr>
                      <a:pPr>
                        <a:defRPr sz="1000">
                          <a:solidFill>
                            <a:schemeClr val="tx1"/>
                          </a:solidFill>
                        </a:defRPr>
                      </a:pPr>
                      <a:t>[VÄRDE]</a:t>
                    </a:fld>
                    <a:r>
                      <a:rPr lang="en-US">
                        <a:solidFill>
                          <a:schemeClr val="tx1"/>
                        </a:solidFill>
                      </a:rPr>
                      <a:t>%</a:t>
                    </a:r>
                  </a:p>
                </c:rich>
              </c:tx>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j-lt"/>
                      <a:ea typeface="+mn-ea"/>
                      <a:cs typeface="+mn-cs"/>
                    </a:defRPr>
                  </a:pPr>
                  <a:endParaRPr lang="sv-SE"/>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FDBE-F049-8482-5668A4310F83}"/>
                </c:ext>
              </c:extLst>
            </c:dLbl>
            <c:dLbl>
              <c:idx val="10"/>
              <c:layout>
                <c:manualLayout>
                  <c:x val="7.6752247773177566E-3"/>
                  <c:y val="-0.15018921475875119"/>
                </c:manualLayout>
              </c:layout>
              <c:tx>
                <c:rich>
                  <a:bodyPr rot="0" spcFirstLastPara="1" vertOverflow="ellipsis" vert="horz" wrap="square" anchor="ctr" anchorCtr="1"/>
                  <a:lstStyle/>
                  <a:p>
                    <a:pPr>
                      <a:defRPr sz="1000" b="0" i="0" u="none" strike="noStrike" kern="1200" baseline="0">
                        <a:solidFill>
                          <a:schemeClr val="tx1"/>
                        </a:solidFill>
                        <a:latin typeface="+mj-lt"/>
                        <a:ea typeface="+mn-ea"/>
                        <a:cs typeface="+mn-cs"/>
                      </a:defRPr>
                    </a:pPr>
                    <a:fld id="{CB87DDDE-1CFC-AF4E-85F6-3744C1CD2260}" type="VALUE">
                      <a:rPr lang="en-US" smtClean="0">
                        <a:solidFill>
                          <a:schemeClr val="tx1"/>
                        </a:solidFill>
                      </a:rPr>
                      <a:pPr>
                        <a:defRPr sz="1000">
                          <a:solidFill>
                            <a:schemeClr val="tx1"/>
                          </a:solidFill>
                        </a:defRPr>
                      </a:pPr>
                      <a:t>[VÄRDE]</a:t>
                    </a:fld>
                    <a:r>
                      <a:rPr lang="en-US">
                        <a:solidFill>
                          <a:schemeClr val="tx1"/>
                        </a:solidFill>
                      </a:rPr>
                      <a:t>%</a:t>
                    </a:r>
                  </a:p>
                </c:rich>
              </c:tx>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j-lt"/>
                      <a:ea typeface="+mn-ea"/>
                      <a:cs typeface="+mn-cs"/>
                    </a:defRPr>
                  </a:pPr>
                  <a:endParaRPr lang="sv-SE"/>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FDBE-F049-8482-5668A4310F83}"/>
                </c:ext>
              </c:extLst>
            </c:dLbl>
            <c:dLbl>
              <c:idx val="11"/>
              <c:delete val="1"/>
              <c:extLst>
                <c:ext xmlns:c15="http://schemas.microsoft.com/office/drawing/2012/chart" uri="{CE6537A1-D6FC-4f65-9D91-7224C49458BB}"/>
                <c:ext xmlns:c16="http://schemas.microsoft.com/office/drawing/2014/chart" uri="{C3380CC4-5D6E-409C-BE32-E72D297353CC}">
                  <c16:uniqueId val="{00000017-FDBE-F049-8482-5668A4310F83}"/>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j-lt"/>
                    <a:ea typeface="+mn-ea"/>
                    <a:cs typeface="+mn-cs"/>
                  </a:defRPr>
                </a:pPr>
                <a:endParaRPr lang="sv-S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'Kunder (Q13-18) (tabeller)'!$Y$60:$Y$71</c:f>
              <c:strCache>
                <c:ptCount val="12"/>
                <c:pt idx="0">
                  <c:v>Industri</c:v>
                </c:pt>
                <c:pt idx="1">
                  <c:v>Bygg &amp; anläggning</c:v>
                </c:pt>
                <c:pt idx="2">
                  <c:v>Fastigheter</c:v>
                </c:pt>
                <c:pt idx="3">
                  <c:v>Annan</c:v>
                </c:pt>
                <c:pt idx="4">
                  <c:v>Infrastruktur</c:v>
                </c:pt>
                <c:pt idx="5">
                  <c:v>Energi</c:v>
                </c:pt>
                <c:pt idx="6">
                  <c:v>Försvar, samhällsskydd, beredskap</c:v>
                </c:pt>
                <c:pt idx="7">
                  <c:v>Transport</c:v>
                </c:pt>
                <c:pt idx="8">
                  <c:v>IT &amp; Software</c:v>
                </c:pt>
                <c:pt idx="9">
                  <c:v>Miljö</c:v>
                </c:pt>
                <c:pt idx="10">
                  <c:v>Läkemedel/medicinsk teknik</c:v>
                </c:pt>
                <c:pt idx="11">
                  <c:v>Information &amp; kommunikation</c:v>
                </c:pt>
              </c:strCache>
            </c:strRef>
          </c:cat>
          <c:val>
            <c:numRef>
              <c:f>'Kunder (Q13-18) (tabeller)'!$Z$60:$Z$71</c:f>
              <c:numCache>
                <c:formatCode>0</c:formatCode>
                <c:ptCount val="12"/>
                <c:pt idx="0">
                  <c:v>28.374000000000002</c:v>
                </c:pt>
                <c:pt idx="1">
                  <c:v>23.98</c:v>
                </c:pt>
                <c:pt idx="2">
                  <c:v>21.545999999999999</c:v>
                </c:pt>
                <c:pt idx="3">
                  <c:v>6.39</c:v>
                </c:pt>
                <c:pt idx="4">
                  <c:v>6.1639999999999997</c:v>
                </c:pt>
                <c:pt idx="5">
                  <c:v>3.5959999999999992</c:v>
                </c:pt>
                <c:pt idx="6">
                  <c:v>2.9</c:v>
                </c:pt>
                <c:pt idx="7">
                  <c:v>2.58</c:v>
                </c:pt>
                <c:pt idx="8">
                  <c:v>2.2719999999999998</c:v>
                </c:pt>
                <c:pt idx="9">
                  <c:v>1.25</c:v>
                </c:pt>
                <c:pt idx="10">
                  <c:v>0.62</c:v>
                </c:pt>
                <c:pt idx="11">
                  <c:v>0.34599999999999997</c:v>
                </c:pt>
              </c:numCache>
            </c:numRef>
          </c:val>
          <c:extLst>
            <c:ext xmlns:c16="http://schemas.microsoft.com/office/drawing/2014/chart" uri="{C3380CC4-5D6E-409C-BE32-E72D297353CC}">
              <c16:uniqueId val="{00000018-FDBE-F049-8482-5668A4310F83}"/>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latin typeface="+mj-lt"/>
        </a:defRPr>
      </a:pPr>
      <a:endParaRPr lang="sv-SE"/>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220366146608554E-2"/>
          <c:y val="3.2278725524084506E-2"/>
          <c:w val="0.65452525512116244"/>
          <c:h val="0.8895949493298243"/>
        </c:manualLayout>
      </c:layout>
      <c:barChart>
        <c:barDir val="col"/>
        <c:grouping val="stacked"/>
        <c:varyColors val="0"/>
        <c:ser>
          <c:idx val="0"/>
          <c:order val="0"/>
          <c:tx>
            <c:strRef>
              <c:f>'Kunder(Q13-18) (2022)'!$AD$85</c:f>
              <c:strCache>
                <c:ptCount val="1"/>
                <c:pt idx="0">
                  <c:v>Bygg &amp; anläggning</c:v>
                </c:pt>
              </c:strCache>
            </c:strRef>
          </c:tx>
          <c:spPr>
            <a:solidFill>
              <a:srgbClr val="1C656E"/>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'Kunder(Q13-18) (2022)'!$AF$84:$AI$84</c:f>
              <c:strCache>
                <c:ptCount val="4"/>
                <c:pt idx="0">
                  <c:v>Teknikkonsultföretag</c:v>
                </c:pt>
                <c:pt idx="1">
                  <c:v>Industri- och
techkonsultföretag</c:v>
                </c:pt>
                <c:pt idx="2">
                  <c:v>Arkitektföretag</c:v>
                </c:pt>
                <c:pt idx="3">
                  <c:v>Annan</c:v>
                </c:pt>
              </c:strCache>
            </c:strRef>
          </c:cat>
          <c:val>
            <c:numRef>
              <c:f>'Kunder(Q13-18) (2022)'!$AF$85:$AI$85</c:f>
              <c:numCache>
                <c:formatCode>0%</c:formatCode>
                <c:ptCount val="4"/>
                <c:pt idx="0">
                  <c:v>0.33400000000000002</c:v>
                </c:pt>
                <c:pt idx="1">
                  <c:v>0.11</c:v>
                </c:pt>
                <c:pt idx="2">
                  <c:v>0.28299999999999997</c:v>
                </c:pt>
                <c:pt idx="3">
                  <c:v>6.7000000000000004E-2</c:v>
                </c:pt>
              </c:numCache>
            </c:numRef>
          </c:val>
          <c:extLst>
            <c:ext xmlns:c16="http://schemas.microsoft.com/office/drawing/2014/chart" uri="{C3380CC4-5D6E-409C-BE32-E72D297353CC}">
              <c16:uniqueId val="{00000000-0E6D-7E42-9ECB-B118CF174B27}"/>
            </c:ext>
          </c:extLst>
        </c:ser>
        <c:ser>
          <c:idx val="1"/>
          <c:order val="1"/>
          <c:tx>
            <c:strRef>
              <c:f>'Kunder(Q13-18) (2022)'!$AD$86</c:f>
              <c:strCache>
                <c:ptCount val="1"/>
                <c:pt idx="0">
                  <c:v>Fastigheter</c:v>
                </c:pt>
              </c:strCache>
            </c:strRef>
          </c:tx>
          <c:spPr>
            <a:solidFill>
              <a:srgbClr val="2FA5B3"/>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F-0E6D-7E42-9ECB-B118CF174B27}"/>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'Kunder(Q13-18) (2022)'!$AF$84:$AI$84</c:f>
              <c:strCache>
                <c:ptCount val="4"/>
                <c:pt idx="0">
                  <c:v>Teknikkonsultföretag</c:v>
                </c:pt>
                <c:pt idx="1">
                  <c:v>Industri- och
techkonsultföretag</c:v>
                </c:pt>
                <c:pt idx="2">
                  <c:v>Arkitektföretag</c:v>
                </c:pt>
                <c:pt idx="3">
                  <c:v>Annan</c:v>
                </c:pt>
              </c:strCache>
            </c:strRef>
          </c:cat>
          <c:val>
            <c:numRef>
              <c:f>'Kunder(Q13-18) (2022)'!$AF$86:$AI$86</c:f>
              <c:numCache>
                <c:formatCode>0%</c:formatCode>
                <c:ptCount val="4"/>
                <c:pt idx="0">
                  <c:v>0.2</c:v>
                </c:pt>
                <c:pt idx="1">
                  <c:v>0</c:v>
                </c:pt>
                <c:pt idx="2">
                  <c:v>0.60099999999999998</c:v>
                </c:pt>
                <c:pt idx="3">
                  <c:v>0.28499999999999998</c:v>
                </c:pt>
              </c:numCache>
            </c:numRef>
          </c:val>
          <c:extLst>
            <c:ext xmlns:c16="http://schemas.microsoft.com/office/drawing/2014/chart" uri="{C3380CC4-5D6E-409C-BE32-E72D297353CC}">
              <c16:uniqueId val="{00000001-0E6D-7E42-9ECB-B118CF174B27}"/>
            </c:ext>
          </c:extLst>
        </c:ser>
        <c:ser>
          <c:idx val="2"/>
          <c:order val="2"/>
          <c:tx>
            <c:strRef>
              <c:f>'Kunder(Q13-18) (2022)'!$AD$87</c:f>
              <c:strCache>
                <c:ptCount val="1"/>
                <c:pt idx="0">
                  <c:v>Industri</c:v>
                </c:pt>
              </c:strCache>
            </c:strRef>
          </c:tx>
          <c:spPr>
            <a:solidFill>
              <a:srgbClr val="193C28"/>
            </a:solidFill>
            <a:ln>
              <a:noFill/>
            </a:ln>
            <a:effectLst/>
          </c:spPr>
          <c:invertIfNegative val="0"/>
          <c:dLbls>
            <c:dLbl>
              <c:idx val="2"/>
              <c:layout>
                <c:manualLayout>
                  <c:x val="-8.310601534612941E-17"/>
                  <c:y val="1.18703268623760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0E6D-7E42-9ECB-B118CF174B27}"/>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'Kunder(Q13-18) (2022)'!$AF$84:$AI$84</c:f>
              <c:strCache>
                <c:ptCount val="4"/>
                <c:pt idx="0">
                  <c:v>Teknikkonsultföretag</c:v>
                </c:pt>
                <c:pt idx="1">
                  <c:v>Industri- och
techkonsultföretag</c:v>
                </c:pt>
                <c:pt idx="2">
                  <c:v>Arkitektföretag</c:v>
                </c:pt>
                <c:pt idx="3">
                  <c:v>Annan</c:v>
                </c:pt>
              </c:strCache>
            </c:strRef>
          </c:cat>
          <c:val>
            <c:numRef>
              <c:f>'Kunder(Q13-18) (2022)'!$AF$87:$AI$87</c:f>
              <c:numCache>
                <c:formatCode>0%</c:formatCode>
                <c:ptCount val="4"/>
                <c:pt idx="0">
                  <c:v>0.1142</c:v>
                </c:pt>
                <c:pt idx="1">
                  <c:v>0.53</c:v>
                </c:pt>
                <c:pt idx="2">
                  <c:v>2.2200000000000001E-2</c:v>
                </c:pt>
                <c:pt idx="3">
                  <c:v>7.3999999999999996E-2</c:v>
                </c:pt>
              </c:numCache>
            </c:numRef>
          </c:val>
          <c:extLst>
            <c:ext xmlns:c16="http://schemas.microsoft.com/office/drawing/2014/chart" uri="{C3380CC4-5D6E-409C-BE32-E72D297353CC}">
              <c16:uniqueId val="{00000002-0E6D-7E42-9ECB-B118CF174B27}"/>
            </c:ext>
          </c:extLst>
        </c:ser>
        <c:ser>
          <c:idx val="3"/>
          <c:order val="3"/>
          <c:tx>
            <c:strRef>
              <c:f>'Kunder(Q13-18) (2022)'!$AD$88</c:f>
              <c:strCache>
                <c:ptCount val="1"/>
                <c:pt idx="0">
                  <c:v>Infrastruktur</c:v>
                </c:pt>
              </c:strCache>
            </c:strRef>
          </c:tx>
          <c:spPr>
            <a:solidFill>
              <a:srgbClr val="88AAA0"/>
            </a:solidFill>
            <a:ln>
              <a:noFill/>
            </a:ln>
            <a:effectLst/>
          </c:spPr>
          <c:invertIfNegative val="0"/>
          <c:dLbls>
            <c:dLbl>
              <c:idx val="2"/>
              <c:layout>
                <c:manualLayout>
                  <c:x val="-8.310601534612941E-17"/>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6F3-BD48-9FBC-DC7B936C6E0E}"/>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'Kunder(Q13-18) (2022)'!$AF$84:$AI$84</c:f>
              <c:strCache>
                <c:ptCount val="4"/>
                <c:pt idx="0">
                  <c:v>Teknikkonsultföretag</c:v>
                </c:pt>
                <c:pt idx="1">
                  <c:v>Industri- och
techkonsultföretag</c:v>
                </c:pt>
                <c:pt idx="2">
                  <c:v>Arkitektföretag</c:v>
                </c:pt>
                <c:pt idx="3">
                  <c:v>Annan</c:v>
                </c:pt>
              </c:strCache>
            </c:strRef>
          </c:cat>
          <c:val>
            <c:numRef>
              <c:f>'Kunder(Q13-18) (2022)'!$AF$88:$AI$88</c:f>
              <c:numCache>
                <c:formatCode>0%</c:formatCode>
                <c:ptCount val="4"/>
                <c:pt idx="0">
                  <c:v>0.22040000000000001</c:v>
                </c:pt>
                <c:pt idx="1">
                  <c:v>6.8000000000000005E-2</c:v>
                </c:pt>
                <c:pt idx="2">
                  <c:v>5.0000000000000001E-3</c:v>
                </c:pt>
                <c:pt idx="3">
                  <c:v>0.124</c:v>
                </c:pt>
              </c:numCache>
            </c:numRef>
          </c:val>
          <c:extLst>
            <c:ext xmlns:c16="http://schemas.microsoft.com/office/drawing/2014/chart" uri="{C3380CC4-5D6E-409C-BE32-E72D297353CC}">
              <c16:uniqueId val="{00000003-0E6D-7E42-9ECB-B118CF174B27}"/>
            </c:ext>
          </c:extLst>
        </c:ser>
        <c:ser>
          <c:idx val="4"/>
          <c:order val="4"/>
          <c:tx>
            <c:strRef>
              <c:f>'Kunder(Q13-18) (2022)'!$AD$89</c:f>
              <c:strCache>
                <c:ptCount val="1"/>
                <c:pt idx="0">
                  <c:v>Annan</c:v>
                </c:pt>
              </c:strCache>
            </c:strRef>
          </c:tx>
          <c:spPr>
            <a:solidFill>
              <a:srgbClr val="C3D5CF"/>
            </a:solidFill>
            <a:ln>
              <a:noFill/>
            </a:ln>
            <a:effectLst/>
          </c:spPr>
          <c:invertIfNegative val="0"/>
          <c:dLbls>
            <c:dLbl>
              <c:idx val="0"/>
              <c:layout>
                <c:manualLayout>
                  <c:x val="0"/>
                  <c:y val="5.719337259410674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6F3-BD48-9FBC-DC7B936C6E0E}"/>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'Kunder(Q13-18) (2022)'!$AF$84:$AI$84</c:f>
              <c:strCache>
                <c:ptCount val="4"/>
                <c:pt idx="0">
                  <c:v>Teknikkonsultföretag</c:v>
                </c:pt>
                <c:pt idx="1">
                  <c:v>Industri- och
techkonsultföretag</c:v>
                </c:pt>
                <c:pt idx="2">
                  <c:v>Arkitektföretag</c:v>
                </c:pt>
                <c:pt idx="3">
                  <c:v>Annan</c:v>
                </c:pt>
              </c:strCache>
            </c:strRef>
          </c:cat>
          <c:val>
            <c:numRef>
              <c:f>'Kunder(Q13-18) (2022)'!$AF$89:$AI$89</c:f>
              <c:numCache>
                <c:formatCode>0%</c:formatCode>
                <c:ptCount val="4"/>
                <c:pt idx="0">
                  <c:v>1.9E-2</c:v>
                </c:pt>
                <c:pt idx="1">
                  <c:v>5.7799999999999997E-2</c:v>
                </c:pt>
                <c:pt idx="2">
                  <c:v>6.6799999999999998E-2</c:v>
                </c:pt>
                <c:pt idx="3">
                  <c:v>0.25</c:v>
                </c:pt>
              </c:numCache>
            </c:numRef>
          </c:val>
          <c:extLst>
            <c:ext xmlns:c16="http://schemas.microsoft.com/office/drawing/2014/chart" uri="{C3380CC4-5D6E-409C-BE32-E72D297353CC}">
              <c16:uniqueId val="{00000004-0E6D-7E42-9ECB-B118CF174B27}"/>
            </c:ext>
          </c:extLst>
        </c:ser>
        <c:ser>
          <c:idx val="5"/>
          <c:order val="5"/>
          <c:tx>
            <c:strRef>
              <c:f>'Kunder(Q13-18) (2022)'!$AD$90</c:f>
              <c:strCache>
                <c:ptCount val="1"/>
                <c:pt idx="0">
                  <c:v>Energi</c:v>
                </c:pt>
              </c:strCache>
            </c:strRef>
          </c:tx>
          <c:spPr>
            <a:solidFill>
              <a:srgbClr val="BE3B18"/>
            </a:solidFill>
            <a:ln>
              <a:noFill/>
            </a:ln>
            <a:effectLst/>
          </c:spPr>
          <c:invertIfNegative val="0"/>
          <c:dLbls>
            <c:dLbl>
              <c:idx val="0"/>
              <c:layout>
                <c:manualLayout>
                  <c:x val="0"/>
                  <c:y val="2.85966862970532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6F3-BD48-9FBC-DC7B936C6E0E}"/>
                </c:ext>
              </c:extLst>
            </c:dLbl>
            <c:dLbl>
              <c:idx val="2"/>
              <c:delete val="1"/>
              <c:extLst>
                <c:ext xmlns:c15="http://schemas.microsoft.com/office/drawing/2012/chart" uri="{CE6537A1-D6FC-4f65-9D91-7224C49458BB}"/>
                <c:ext xmlns:c16="http://schemas.microsoft.com/office/drawing/2014/chart" uri="{C3380CC4-5D6E-409C-BE32-E72D297353CC}">
                  <c16:uniqueId val="{00000018-0E6D-7E42-9ECB-B118CF174B27}"/>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'Kunder(Q13-18) (2022)'!$AF$84:$AI$84</c:f>
              <c:strCache>
                <c:ptCount val="4"/>
                <c:pt idx="0">
                  <c:v>Teknikkonsultföretag</c:v>
                </c:pt>
                <c:pt idx="1">
                  <c:v>Industri- och
techkonsultföretag</c:v>
                </c:pt>
                <c:pt idx="2">
                  <c:v>Arkitektföretag</c:v>
                </c:pt>
                <c:pt idx="3">
                  <c:v>Annan</c:v>
                </c:pt>
              </c:strCache>
            </c:strRef>
          </c:cat>
          <c:val>
            <c:numRef>
              <c:f>'Kunder(Q13-18) (2022)'!$AF$90:$AI$90</c:f>
              <c:numCache>
                <c:formatCode>0%</c:formatCode>
                <c:ptCount val="4"/>
                <c:pt idx="0">
                  <c:v>4.9700000000000001E-2</c:v>
                </c:pt>
                <c:pt idx="1">
                  <c:v>5.2600000000000001E-2</c:v>
                </c:pt>
                <c:pt idx="2">
                  <c:v>0</c:v>
                </c:pt>
                <c:pt idx="3">
                  <c:v>3.5700000000000003E-2</c:v>
                </c:pt>
              </c:numCache>
            </c:numRef>
          </c:val>
          <c:extLst>
            <c:ext xmlns:c16="http://schemas.microsoft.com/office/drawing/2014/chart" uri="{C3380CC4-5D6E-409C-BE32-E72D297353CC}">
              <c16:uniqueId val="{00000005-0E6D-7E42-9ECB-B118CF174B27}"/>
            </c:ext>
          </c:extLst>
        </c:ser>
        <c:ser>
          <c:idx val="6"/>
          <c:order val="6"/>
          <c:tx>
            <c:strRef>
              <c:f>'Kunder(Q13-18) (2022)'!$AD$91</c:f>
              <c:strCache>
                <c:ptCount val="1"/>
                <c:pt idx="0">
                  <c:v>Läkemedel/medicinsk teknik</c:v>
                </c:pt>
              </c:strCache>
            </c:strRef>
          </c:tx>
          <c:spPr>
            <a:solidFill>
              <a:srgbClr val="BFBFBF"/>
            </a:solidFill>
            <a:ln>
              <a:noFill/>
            </a:ln>
            <a:effectLst/>
          </c:spPr>
          <c:invertIfNegative val="0"/>
          <c:dLbls>
            <c:dLbl>
              <c:idx val="0"/>
              <c:layout>
                <c:manualLayout>
                  <c:x val="0"/>
                  <c:y val="5.719337259410674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6F3-BD48-9FBC-DC7B936C6E0E}"/>
                </c:ext>
              </c:extLst>
            </c:dLbl>
            <c:dLbl>
              <c:idx val="2"/>
              <c:delete val="1"/>
              <c:extLst>
                <c:ext xmlns:c15="http://schemas.microsoft.com/office/drawing/2012/chart" uri="{CE6537A1-D6FC-4f65-9D91-7224C49458BB}"/>
                <c:ext xmlns:c16="http://schemas.microsoft.com/office/drawing/2014/chart" uri="{C3380CC4-5D6E-409C-BE32-E72D297353CC}">
                  <c16:uniqueId val="{00000017-0E6D-7E42-9ECB-B118CF174B27}"/>
                </c:ext>
              </c:extLst>
            </c:dLbl>
            <c:dLbl>
              <c:idx val="3"/>
              <c:delete val="1"/>
              <c:extLst>
                <c:ext xmlns:c15="http://schemas.microsoft.com/office/drawing/2012/chart" uri="{CE6537A1-D6FC-4f65-9D91-7224C49458BB}"/>
                <c:ext xmlns:c16="http://schemas.microsoft.com/office/drawing/2014/chart" uri="{C3380CC4-5D6E-409C-BE32-E72D297353CC}">
                  <c16:uniqueId val="{0000000D-0E6D-7E42-9ECB-B118CF174B27}"/>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'Kunder(Q13-18) (2022)'!$AF$84:$AI$84</c:f>
              <c:strCache>
                <c:ptCount val="4"/>
                <c:pt idx="0">
                  <c:v>Teknikkonsultföretag</c:v>
                </c:pt>
                <c:pt idx="1">
                  <c:v>Industri- och
techkonsultföretag</c:v>
                </c:pt>
                <c:pt idx="2">
                  <c:v>Arkitektföretag</c:v>
                </c:pt>
                <c:pt idx="3">
                  <c:v>Annan</c:v>
                </c:pt>
              </c:strCache>
            </c:strRef>
          </c:cat>
          <c:val>
            <c:numRef>
              <c:f>'Kunder(Q13-18) (2022)'!$AF$91:$AI$91</c:f>
              <c:numCache>
                <c:formatCode>0%</c:formatCode>
                <c:ptCount val="4"/>
                <c:pt idx="0">
                  <c:v>2.1999999999999999E-2</c:v>
                </c:pt>
                <c:pt idx="1">
                  <c:v>8.9399999999999993E-2</c:v>
                </c:pt>
                <c:pt idx="2">
                  <c:v>0</c:v>
                </c:pt>
                <c:pt idx="3">
                  <c:v>0</c:v>
                </c:pt>
              </c:numCache>
            </c:numRef>
          </c:val>
          <c:extLst>
            <c:ext xmlns:c16="http://schemas.microsoft.com/office/drawing/2014/chart" uri="{C3380CC4-5D6E-409C-BE32-E72D297353CC}">
              <c16:uniqueId val="{00000006-0E6D-7E42-9ECB-B118CF174B27}"/>
            </c:ext>
          </c:extLst>
        </c:ser>
        <c:ser>
          <c:idx val="7"/>
          <c:order val="7"/>
          <c:tx>
            <c:strRef>
              <c:f>'Kunder(Q13-18) (2022)'!$AD$92</c:f>
              <c:strCache>
                <c:ptCount val="1"/>
                <c:pt idx="0">
                  <c:v>Miljö</c:v>
                </c:pt>
              </c:strCache>
            </c:strRef>
          </c:tx>
          <c:spPr>
            <a:solidFill>
              <a:srgbClr val="7F7F7F"/>
            </a:solidFill>
            <a:ln>
              <a:noFill/>
            </a:ln>
            <a:effectLst/>
          </c:spPr>
          <c:invertIfNegative val="0"/>
          <c:dLbls>
            <c:dLbl>
              <c:idx val="0"/>
              <c:layout>
                <c:manualLayout>
                  <c:x val="0"/>
                  <c:y val="2.859668629705330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6F3-BD48-9FBC-DC7B936C6E0E}"/>
                </c:ext>
              </c:extLst>
            </c:dLbl>
            <c:dLbl>
              <c:idx val="1"/>
              <c:layout>
                <c:manualLayout>
                  <c:x val="0"/>
                  <c:y val="-2.212302699752357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0E6D-7E42-9ECB-B118CF174B27}"/>
                </c:ext>
              </c:extLst>
            </c:dLbl>
            <c:dLbl>
              <c:idx val="2"/>
              <c:delete val="1"/>
              <c:extLst>
                <c:ext xmlns:c15="http://schemas.microsoft.com/office/drawing/2012/chart" uri="{CE6537A1-D6FC-4f65-9D91-7224C49458BB}"/>
                <c:ext xmlns:c16="http://schemas.microsoft.com/office/drawing/2014/chart" uri="{C3380CC4-5D6E-409C-BE32-E72D297353CC}">
                  <c16:uniqueId val="{00000016-0E6D-7E42-9ECB-B118CF174B27}"/>
                </c:ext>
              </c:extLst>
            </c:dLbl>
            <c:dLbl>
              <c:idx val="3"/>
              <c:delete val="1"/>
              <c:extLst>
                <c:ext xmlns:c15="http://schemas.microsoft.com/office/drawing/2012/chart" uri="{CE6537A1-D6FC-4f65-9D91-7224C49458BB}"/>
                <c:ext xmlns:c16="http://schemas.microsoft.com/office/drawing/2014/chart" uri="{C3380CC4-5D6E-409C-BE32-E72D297353CC}">
                  <c16:uniqueId val="{0000000C-0E6D-7E42-9ECB-B118CF174B27}"/>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'Kunder(Q13-18) (2022)'!$AF$84:$AI$84</c:f>
              <c:strCache>
                <c:ptCount val="4"/>
                <c:pt idx="0">
                  <c:v>Teknikkonsultföretag</c:v>
                </c:pt>
                <c:pt idx="1">
                  <c:v>Industri- och
techkonsultföretag</c:v>
                </c:pt>
                <c:pt idx="2">
                  <c:v>Arkitektföretag</c:v>
                </c:pt>
                <c:pt idx="3">
                  <c:v>Annan</c:v>
                </c:pt>
              </c:strCache>
            </c:strRef>
          </c:cat>
          <c:val>
            <c:numRef>
              <c:f>'Kunder(Q13-18) (2022)'!$AF$92:$AI$92</c:f>
              <c:numCache>
                <c:formatCode>0%</c:formatCode>
                <c:ptCount val="4"/>
                <c:pt idx="0">
                  <c:v>2.5899999999999999E-2</c:v>
                </c:pt>
                <c:pt idx="1">
                  <c:v>5.0000000000000001E-3</c:v>
                </c:pt>
                <c:pt idx="2">
                  <c:v>0</c:v>
                </c:pt>
                <c:pt idx="3">
                  <c:v>0</c:v>
                </c:pt>
              </c:numCache>
            </c:numRef>
          </c:val>
          <c:extLst>
            <c:ext xmlns:c16="http://schemas.microsoft.com/office/drawing/2014/chart" uri="{C3380CC4-5D6E-409C-BE32-E72D297353CC}">
              <c16:uniqueId val="{00000007-0E6D-7E42-9ECB-B118CF174B27}"/>
            </c:ext>
          </c:extLst>
        </c:ser>
        <c:ser>
          <c:idx val="8"/>
          <c:order val="8"/>
          <c:tx>
            <c:strRef>
              <c:f>'Kunder(Q13-18) (2022)'!$AD$93</c:f>
              <c:strCache>
                <c:ptCount val="1"/>
                <c:pt idx="0">
                  <c:v>Försvar, samhällsskydd, beredskap</c:v>
                </c:pt>
              </c:strCache>
            </c:strRef>
          </c:tx>
          <c:spPr>
            <a:solidFill>
              <a:schemeClr val="tx1"/>
            </a:solidFill>
            <a:ln>
              <a:noFill/>
            </a:ln>
            <a:effectLst/>
          </c:spPr>
          <c:invertIfNegative val="0"/>
          <c:dLbls>
            <c:dLbl>
              <c:idx val="0"/>
              <c:layout>
                <c:manualLayout>
                  <c:x val="0"/>
                  <c:y val="-2.859668629705337E-3"/>
                </c:manualLayout>
              </c:layout>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F3-BD48-9FBC-DC7B936C6E0E}"/>
                </c:ext>
              </c:extLst>
            </c:dLbl>
            <c:dLbl>
              <c:idx val="1"/>
              <c:delete val="1"/>
              <c:extLst>
                <c:ext xmlns:c15="http://schemas.microsoft.com/office/drawing/2012/chart" uri="{CE6537A1-D6FC-4f65-9D91-7224C49458BB}"/>
                <c:ext xmlns:c16="http://schemas.microsoft.com/office/drawing/2014/chart" uri="{C3380CC4-5D6E-409C-BE32-E72D297353CC}">
                  <c16:uniqueId val="{00000019-0E6D-7E42-9ECB-B118CF174B27}"/>
                </c:ext>
              </c:extLst>
            </c:dLbl>
            <c:dLbl>
              <c:idx val="2"/>
              <c:layout>
                <c:manualLayout>
                  <c:x val="-8.310601534612941E-17"/>
                  <c:y val="-3.5239064319820231E-1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0E6D-7E42-9ECB-B118CF174B27}"/>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'Kunder(Q13-18) (2022)'!$AF$84:$AI$84</c:f>
              <c:strCache>
                <c:ptCount val="4"/>
                <c:pt idx="0">
                  <c:v>Teknikkonsultföretag</c:v>
                </c:pt>
                <c:pt idx="1">
                  <c:v>Industri- och
techkonsultföretag</c:v>
                </c:pt>
                <c:pt idx="2">
                  <c:v>Arkitektföretag</c:v>
                </c:pt>
                <c:pt idx="3">
                  <c:v>Annan</c:v>
                </c:pt>
              </c:strCache>
            </c:strRef>
          </c:cat>
          <c:val>
            <c:numRef>
              <c:f>'Kunder(Q13-18) (2022)'!$AF$93:$AI$93</c:f>
              <c:numCache>
                <c:formatCode>0%</c:formatCode>
                <c:ptCount val="4"/>
                <c:pt idx="0">
                  <c:v>8.8000000000000005E-3</c:v>
                </c:pt>
                <c:pt idx="1">
                  <c:v>1.47E-2</c:v>
                </c:pt>
                <c:pt idx="2">
                  <c:v>1.0999999999999999E-2</c:v>
                </c:pt>
                <c:pt idx="3">
                  <c:v>0.124</c:v>
                </c:pt>
              </c:numCache>
            </c:numRef>
          </c:val>
          <c:extLst>
            <c:ext xmlns:c16="http://schemas.microsoft.com/office/drawing/2014/chart" uri="{C3380CC4-5D6E-409C-BE32-E72D297353CC}">
              <c16:uniqueId val="{00000008-0E6D-7E42-9ECB-B118CF174B27}"/>
            </c:ext>
          </c:extLst>
        </c:ser>
        <c:ser>
          <c:idx val="9"/>
          <c:order val="9"/>
          <c:tx>
            <c:strRef>
              <c:f>'Kunder(Q13-18) (2022)'!$AD$94</c:f>
              <c:strCache>
                <c:ptCount val="1"/>
                <c:pt idx="0">
                  <c:v>Transport</c:v>
                </c:pt>
              </c:strCache>
            </c:strRef>
          </c:tx>
          <c:spPr>
            <a:solidFill>
              <a:srgbClr val="FFDDC1"/>
            </a:solidFill>
            <a:ln>
              <a:noFill/>
            </a:ln>
            <a:effectLst/>
          </c:spPr>
          <c:invertIfNegative val="0"/>
          <c:dLbls>
            <c:dLbl>
              <c:idx val="0"/>
              <c:layout>
                <c:manualLayout>
                  <c:x val="0"/>
                  <c:y val="-1.586688265045797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0E6D-7E42-9ECB-B118CF174B27}"/>
                </c:ext>
              </c:extLst>
            </c:dLbl>
            <c:dLbl>
              <c:idx val="1"/>
              <c:layout>
                <c:manualLayout>
                  <c:x val="0"/>
                  <c:y val="2.85966862970533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6F3-BD48-9FBC-DC7B936C6E0E}"/>
                </c:ext>
              </c:extLst>
            </c:dLbl>
            <c:dLbl>
              <c:idx val="2"/>
              <c:delete val="1"/>
              <c:extLst>
                <c:ext xmlns:c15="http://schemas.microsoft.com/office/drawing/2012/chart" uri="{CE6537A1-D6FC-4f65-9D91-7224C49458BB}"/>
                <c:ext xmlns:c16="http://schemas.microsoft.com/office/drawing/2014/chart" uri="{C3380CC4-5D6E-409C-BE32-E72D297353CC}">
                  <c16:uniqueId val="{00000014-0E6D-7E42-9ECB-B118CF174B27}"/>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'Kunder(Q13-18) (2022)'!$AF$84:$AI$84</c:f>
              <c:strCache>
                <c:ptCount val="4"/>
                <c:pt idx="0">
                  <c:v>Teknikkonsultföretag</c:v>
                </c:pt>
                <c:pt idx="1">
                  <c:v>Industri- och
techkonsultföretag</c:v>
                </c:pt>
                <c:pt idx="2">
                  <c:v>Arkitektföretag</c:v>
                </c:pt>
                <c:pt idx="3">
                  <c:v>Annan</c:v>
                </c:pt>
              </c:strCache>
            </c:strRef>
          </c:cat>
          <c:val>
            <c:numRef>
              <c:f>'Kunder(Q13-18) (2022)'!$AF$94:$AI$94</c:f>
              <c:numCache>
                <c:formatCode>0%</c:formatCode>
                <c:ptCount val="4"/>
                <c:pt idx="0">
                  <c:v>5.8999999999999999E-3</c:v>
                </c:pt>
                <c:pt idx="1">
                  <c:v>3.6799999999999999E-2</c:v>
                </c:pt>
                <c:pt idx="2">
                  <c:v>1.6000000000000001E-3</c:v>
                </c:pt>
                <c:pt idx="3">
                  <c:v>3.85E-2</c:v>
                </c:pt>
              </c:numCache>
            </c:numRef>
          </c:val>
          <c:extLst>
            <c:ext xmlns:c16="http://schemas.microsoft.com/office/drawing/2014/chart" uri="{C3380CC4-5D6E-409C-BE32-E72D297353CC}">
              <c16:uniqueId val="{00000009-0E6D-7E42-9ECB-B118CF174B27}"/>
            </c:ext>
          </c:extLst>
        </c:ser>
        <c:ser>
          <c:idx val="10"/>
          <c:order val="10"/>
          <c:tx>
            <c:strRef>
              <c:f>'Kunder(Q13-18) (2022)'!$AD$95</c:f>
              <c:strCache>
                <c:ptCount val="1"/>
                <c:pt idx="0">
                  <c:v>IT &amp; Software</c:v>
                </c:pt>
              </c:strCache>
            </c:strRef>
          </c:tx>
          <c:spPr>
            <a:solidFill>
              <a:srgbClr val="40404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1-0E6D-7E42-9ECB-B118CF174B27}"/>
                </c:ext>
              </c:extLst>
            </c:dLbl>
            <c:dLbl>
              <c:idx val="1"/>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extLst>
                <c:ext xmlns:c16="http://schemas.microsoft.com/office/drawing/2014/chart" uri="{C3380CC4-5D6E-409C-BE32-E72D297353CC}">
                  <c16:uniqueId val="{00000003-56F3-BD48-9FBC-DC7B936C6E0E}"/>
                </c:ext>
              </c:extLst>
            </c:dLbl>
            <c:dLbl>
              <c:idx val="2"/>
              <c:layout>
                <c:manualLayout>
                  <c:x val="-8.310601534612941E-17"/>
                  <c:y val="-1.230177910847941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0E6D-7E42-9ECB-B118CF174B27}"/>
                </c:ext>
              </c:extLst>
            </c:dLbl>
            <c:dLbl>
              <c:idx val="3"/>
              <c:delete val="1"/>
              <c:extLst>
                <c:ext xmlns:c15="http://schemas.microsoft.com/office/drawing/2012/chart" uri="{CE6537A1-D6FC-4f65-9D91-7224C49458BB}"/>
                <c:ext xmlns:c16="http://schemas.microsoft.com/office/drawing/2014/chart" uri="{C3380CC4-5D6E-409C-BE32-E72D297353CC}">
                  <c16:uniqueId val="{0000000E-0E6D-7E42-9ECB-B118CF174B27}"/>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'Kunder(Q13-18) (2022)'!$AF$84:$AI$84</c:f>
              <c:strCache>
                <c:ptCount val="4"/>
                <c:pt idx="0">
                  <c:v>Teknikkonsultföretag</c:v>
                </c:pt>
                <c:pt idx="1">
                  <c:v>Industri- och
techkonsultföretag</c:v>
                </c:pt>
                <c:pt idx="2">
                  <c:v>Arkitektföretag</c:v>
                </c:pt>
                <c:pt idx="3">
                  <c:v>Annan</c:v>
                </c:pt>
              </c:strCache>
            </c:strRef>
          </c:cat>
          <c:val>
            <c:numRef>
              <c:f>'Kunder(Q13-18) (2022)'!$AF$95:$AI$95</c:f>
              <c:numCache>
                <c:formatCode>0%</c:formatCode>
                <c:ptCount val="4"/>
                <c:pt idx="0">
                  <c:v>0</c:v>
                </c:pt>
                <c:pt idx="1">
                  <c:v>1.5699999999999999E-2</c:v>
                </c:pt>
                <c:pt idx="2">
                  <c:v>1.0999999999999999E-2</c:v>
                </c:pt>
                <c:pt idx="3">
                  <c:v>2E-3</c:v>
                </c:pt>
              </c:numCache>
            </c:numRef>
          </c:val>
          <c:extLst>
            <c:ext xmlns:c16="http://schemas.microsoft.com/office/drawing/2014/chart" uri="{C3380CC4-5D6E-409C-BE32-E72D297353CC}">
              <c16:uniqueId val="{0000000A-0E6D-7E42-9ECB-B118CF174B27}"/>
            </c:ext>
          </c:extLst>
        </c:ser>
        <c:ser>
          <c:idx val="11"/>
          <c:order val="11"/>
          <c:tx>
            <c:strRef>
              <c:f>'Kunder(Q13-18) (2022)'!$AD$96</c:f>
              <c:strCache>
                <c:ptCount val="1"/>
                <c:pt idx="0">
                  <c:v>Information &amp; kommunikation</c:v>
                </c:pt>
              </c:strCache>
            </c:strRef>
          </c:tx>
          <c:spPr>
            <a:solidFill>
              <a:srgbClr val="FFFFFF"/>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0-0E6D-7E42-9ECB-B118CF174B27}"/>
                </c:ext>
              </c:extLst>
            </c:dLbl>
            <c:dLbl>
              <c:idx val="1"/>
              <c:layout>
                <c:manualLayout>
                  <c:x val="1.1332769371896873E-3"/>
                  <c:y val="-1.7158011778232021E-2"/>
                </c:manualLayout>
              </c:layout>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6F3-BD48-9FBC-DC7B936C6E0E}"/>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'Kunder(Q13-18) (2022)'!$AF$84:$AI$84</c:f>
              <c:strCache>
                <c:ptCount val="4"/>
                <c:pt idx="0">
                  <c:v>Teknikkonsultföretag</c:v>
                </c:pt>
                <c:pt idx="1">
                  <c:v>Industri- och
techkonsultföretag</c:v>
                </c:pt>
                <c:pt idx="2">
                  <c:v>Arkitektföretag</c:v>
                </c:pt>
                <c:pt idx="3">
                  <c:v>Annan</c:v>
                </c:pt>
              </c:strCache>
            </c:strRef>
          </c:cat>
          <c:val>
            <c:numRef>
              <c:f>'Kunder(Q13-18) (2022)'!$AF$96:$AI$96</c:f>
              <c:numCache>
                <c:formatCode>0%</c:formatCode>
                <c:ptCount val="4"/>
                <c:pt idx="0">
                  <c:v>0</c:v>
                </c:pt>
                <c:pt idx="1">
                  <c:v>1.52E-2</c:v>
                </c:pt>
                <c:pt idx="2">
                  <c:v>0</c:v>
                </c:pt>
                <c:pt idx="3">
                  <c:v>0</c:v>
                </c:pt>
              </c:numCache>
            </c:numRef>
          </c:val>
          <c:extLst>
            <c:ext xmlns:c16="http://schemas.microsoft.com/office/drawing/2014/chart" uri="{C3380CC4-5D6E-409C-BE32-E72D297353CC}">
              <c16:uniqueId val="{0000000B-0E6D-7E42-9ECB-B118CF174B27}"/>
            </c:ext>
          </c:extLst>
        </c:ser>
        <c:dLbls>
          <c:dLblPos val="ctr"/>
          <c:showLegendKey val="0"/>
          <c:showVal val="1"/>
          <c:showCatName val="0"/>
          <c:showSerName val="0"/>
          <c:showPercent val="0"/>
          <c:showBubbleSize val="0"/>
        </c:dLbls>
        <c:gapWidth val="150"/>
        <c:overlap val="100"/>
        <c:axId val="1263269024"/>
        <c:axId val="1262566400"/>
      </c:barChart>
      <c:catAx>
        <c:axId val="126326902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1262566400"/>
        <c:crosses val="autoZero"/>
        <c:auto val="1"/>
        <c:lblAlgn val="ctr"/>
        <c:lblOffset val="100"/>
        <c:noMultiLvlLbl val="0"/>
      </c:catAx>
      <c:valAx>
        <c:axId val="1262566400"/>
        <c:scaling>
          <c:orientation val="minMax"/>
          <c:max val="1"/>
        </c:scaling>
        <c:delete val="1"/>
        <c:axPos val="l"/>
        <c:numFmt formatCode="0%" sourceLinked="1"/>
        <c:majorTickMark val="none"/>
        <c:minorTickMark val="none"/>
        <c:tickLblPos val="nextTo"/>
        <c:crossAx val="1263269024"/>
        <c:crosses val="autoZero"/>
        <c:crossBetween val="between"/>
      </c:valAx>
      <c:spPr>
        <a:noFill/>
        <a:ln>
          <a:noFill/>
        </a:ln>
        <a:effectLst/>
      </c:spPr>
    </c:plotArea>
    <c:legend>
      <c:legendPos val="r"/>
      <c:layout>
        <c:manualLayout>
          <c:xMode val="edge"/>
          <c:yMode val="edge"/>
          <c:x val="0.77040862218510076"/>
          <c:y val="0.27027299294536555"/>
          <c:w val="0.17746063870417364"/>
          <c:h val="0.5886226947483026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sv-SE"/>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89192405518234"/>
          <c:y val="3.4418972269691005E-2"/>
          <c:w val="0.84344825017555658"/>
          <c:h val="0.82838828542764287"/>
        </c:manualLayout>
      </c:layout>
      <c:barChart>
        <c:barDir val="bar"/>
        <c:grouping val="percentStacked"/>
        <c:varyColors val="0"/>
        <c:ser>
          <c:idx val="0"/>
          <c:order val="0"/>
          <c:tx>
            <c:strRef>
              <c:f>'Medarbetare(Q19-29) (2022)'!$AC$19</c:f>
              <c:strCache>
                <c:ptCount val="1"/>
                <c:pt idx="0">
                  <c:v>Civilingenjör (%)</c:v>
                </c:pt>
              </c:strCache>
            </c:strRef>
          </c:tx>
          <c:spPr>
            <a:solidFill>
              <a:srgbClr val="163625"/>
            </a:solidFill>
            <a:ln>
              <a:noFill/>
            </a:ln>
            <a:effectLst/>
          </c:spPr>
          <c:invertIfNegative val="0"/>
          <c:dLbls>
            <c:dLbl>
              <c:idx val="3"/>
              <c:tx>
                <c:rich>
                  <a:bodyPr/>
                  <a:lstStyle/>
                  <a:p>
                    <a:r>
                      <a:rPr lang="en-US" dirty="0"/>
                      <a:t>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B0F1-9D48-B793-7818BFEC8D76}"/>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(2022)'!$AE$18:$AI$18</c:f>
              <c:strCache>
                <c:ptCount val="5"/>
                <c:pt idx="0">
                  <c:v>Totalt</c:v>
                </c:pt>
                <c:pt idx="1">
                  <c:v>Teknikkonsultföretag</c:v>
                </c:pt>
                <c:pt idx="2">
                  <c:v>Industri- och techkonsultföretag</c:v>
                </c:pt>
                <c:pt idx="3">
                  <c:v>Arkitektföretag</c:v>
                </c:pt>
                <c:pt idx="4">
                  <c:v>Annan</c:v>
                </c:pt>
              </c:strCache>
            </c:strRef>
          </c:cat>
          <c:val>
            <c:numRef>
              <c:f>'Medarbetare(Q19-29) (2022)'!$AE$19:$AI$19</c:f>
              <c:numCache>
                <c:formatCode>0%</c:formatCode>
                <c:ptCount val="5"/>
                <c:pt idx="0">
                  <c:v>0.24299999999999999</c:v>
                </c:pt>
                <c:pt idx="1">
                  <c:v>0.25900000000000001</c:v>
                </c:pt>
                <c:pt idx="2">
                  <c:v>0.3221</c:v>
                </c:pt>
                <c:pt idx="3">
                  <c:v>2.63E-2</c:v>
                </c:pt>
                <c:pt idx="4">
                  <c:v>0.49</c:v>
                </c:pt>
              </c:numCache>
            </c:numRef>
          </c:val>
          <c:extLst>
            <c:ext xmlns:c16="http://schemas.microsoft.com/office/drawing/2014/chart" uri="{C3380CC4-5D6E-409C-BE32-E72D297353CC}">
              <c16:uniqueId val="{00000000-E397-7840-8619-4CAAF03E6270}"/>
            </c:ext>
          </c:extLst>
        </c:ser>
        <c:ser>
          <c:idx val="1"/>
          <c:order val="1"/>
          <c:tx>
            <c:strRef>
              <c:f>'Medarbetare(Q19-29) (2022)'!$AC$20</c:f>
              <c:strCache>
                <c:ptCount val="1"/>
                <c:pt idx="0">
                  <c:v>Övrig ingenjör (%)</c:v>
                </c:pt>
              </c:strCache>
            </c:strRef>
          </c:tx>
          <c:spPr>
            <a:solidFill>
              <a:srgbClr val="1D666E"/>
            </a:solidFill>
            <a:ln>
              <a:noFill/>
            </a:ln>
            <a:effectLst/>
          </c:spPr>
          <c:invertIfNegative val="0"/>
          <c:dLbls>
            <c:dLbl>
              <c:idx val="3"/>
              <c:tx>
                <c:rich>
                  <a:bodyPr/>
                  <a:lstStyle/>
                  <a:p>
                    <a:r>
                      <a:rPr lang="en-US"/>
                      <a:t>19%</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0F1-9D48-B793-7818BFEC8D76}"/>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(2022)'!$AE$18:$AI$18</c:f>
              <c:strCache>
                <c:ptCount val="5"/>
                <c:pt idx="0">
                  <c:v>Totalt</c:v>
                </c:pt>
                <c:pt idx="1">
                  <c:v>Teknikkonsultföretag</c:v>
                </c:pt>
                <c:pt idx="2">
                  <c:v>Industri- och techkonsultföretag</c:v>
                </c:pt>
                <c:pt idx="3">
                  <c:v>Arkitektföretag</c:v>
                </c:pt>
                <c:pt idx="4">
                  <c:v>Annan</c:v>
                </c:pt>
              </c:strCache>
            </c:strRef>
          </c:cat>
          <c:val>
            <c:numRef>
              <c:f>'Medarbetare(Q19-29) (2022)'!$AE$20:$AI$20</c:f>
              <c:numCache>
                <c:formatCode>0%</c:formatCode>
                <c:ptCount val="5"/>
                <c:pt idx="0">
                  <c:v>0.40300000000000002</c:v>
                </c:pt>
                <c:pt idx="1">
                  <c:v>0.50900000000000001</c:v>
                </c:pt>
                <c:pt idx="2">
                  <c:v>0.51259999999999994</c:v>
                </c:pt>
                <c:pt idx="3">
                  <c:v>0.19370000000000001</c:v>
                </c:pt>
                <c:pt idx="4">
                  <c:v>0.14499999999999999</c:v>
                </c:pt>
              </c:numCache>
            </c:numRef>
          </c:val>
          <c:extLst>
            <c:ext xmlns:c16="http://schemas.microsoft.com/office/drawing/2014/chart" uri="{C3380CC4-5D6E-409C-BE32-E72D297353CC}">
              <c16:uniqueId val="{00000001-E397-7840-8619-4CAAF03E6270}"/>
            </c:ext>
          </c:extLst>
        </c:ser>
        <c:ser>
          <c:idx val="2"/>
          <c:order val="2"/>
          <c:tx>
            <c:strRef>
              <c:f>'Medarbetare(Q19-29) (2022)'!$AC$21</c:f>
              <c:strCache>
                <c:ptCount val="1"/>
                <c:pt idx="0">
                  <c:v>Teknisk doktor/forskare (%)</c:v>
                </c:pt>
              </c:strCache>
            </c:strRef>
          </c:tx>
          <c:spPr>
            <a:solidFill>
              <a:srgbClr val="2EA5B3"/>
            </a:solidFill>
            <a:ln>
              <a:noFill/>
            </a:ln>
            <a:effectLst/>
          </c:spPr>
          <c:invertIfNegative val="0"/>
          <c:dLbls>
            <c:dLbl>
              <c:idx val="1"/>
              <c:layout>
                <c:manualLayout>
                  <c:x val="-7.070290669418419E-3"/>
                  <c:y val="2.4637775425691485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E397-7840-8619-4CAAF03E6270}"/>
                </c:ext>
              </c:extLst>
            </c:dLbl>
            <c:dLbl>
              <c:idx val="3"/>
              <c:delete val="1"/>
              <c:extLst>
                <c:ext xmlns:c15="http://schemas.microsoft.com/office/drawing/2012/chart" uri="{CE6537A1-D6FC-4f65-9D91-7224C49458BB}"/>
                <c:ext xmlns:c16="http://schemas.microsoft.com/office/drawing/2014/chart" uri="{C3380CC4-5D6E-409C-BE32-E72D297353CC}">
                  <c16:uniqueId val="{00000002-B0F1-9D48-B793-7818BFEC8D76}"/>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(2022)'!$AE$18:$AI$18</c:f>
              <c:strCache>
                <c:ptCount val="5"/>
                <c:pt idx="0">
                  <c:v>Totalt</c:v>
                </c:pt>
                <c:pt idx="1">
                  <c:v>Teknikkonsultföretag</c:v>
                </c:pt>
                <c:pt idx="2">
                  <c:v>Industri- och techkonsultföretag</c:v>
                </c:pt>
                <c:pt idx="3">
                  <c:v>Arkitektföretag</c:v>
                </c:pt>
                <c:pt idx="4">
                  <c:v>Annan</c:v>
                </c:pt>
              </c:strCache>
            </c:strRef>
          </c:cat>
          <c:val>
            <c:numRef>
              <c:f>'Medarbetare(Q19-29) (2022)'!$AE$21:$AI$21</c:f>
              <c:numCache>
                <c:formatCode>0%</c:formatCode>
                <c:ptCount val="5"/>
                <c:pt idx="0">
                  <c:v>8.5000000000000006E-3</c:v>
                </c:pt>
                <c:pt idx="1">
                  <c:v>6.0000000000000001E-3</c:v>
                </c:pt>
                <c:pt idx="2">
                  <c:v>8.3999999999999995E-3</c:v>
                </c:pt>
                <c:pt idx="3">
                  <c:v>0.13</c:v>
                </c:pt>
                <c:pt idx="4">
                  <c:v>3.6999999999999998E-2</c:v>
                </c:pt>
              </c:numCache>
            </c:numRef>
          </c:val>
          <c:extLst>
            <c:ext xmlns:c16="http://schemas.microsoft.com/office/drawing/2014/chart" uri="{C3380CC4-5D6E-409C-BE32-E72D297353CC}">
              <c16:uniqueId val="{00000002-E397-7840-8619-4CAAF03E6270}"/>
            </c:ext>
          </c:extLst>
        </c:ser>
        <c:ser>
          <c:idx val="3"/>
          <c:order val="3"/>
          <c:tx>
            <c:strRef>
              <c:f>'Medarbetare(Q19-29) (2022)'!$AC$22</c:f>
              <c:strCache>
                <c:ptCount val="1"/>
                <c:pt idx="0">
                  <c:v>Arkitekt (%)</c:v>
                </c:pt>
              </c:strCache>
            </c:strRef>
          </c:tx>
          <c:spPr>
            <a:solidFill>
              <a:srgbClr val="C3D4CF"/>
            </a:solidFill>
            <a:ln>
              <a:noFill/>
            </a:ln>
            <a:effectLst/>
          </c:spPr>
          <c:invertIfNegative val="0"/>
          <c:dLbls>
            <c:dLbl>
              <c:idx val="1"/>
              <c:layout>
                <c:manualLayout>
                  <c:x val="2.466748665017959E-3"/>
                  <c:y val="-3.1287511013085617E-3"/>
                </c:manualLayout>
              </c:layout>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E397-7840-8619-4CAAF03E6270}"/>
                </c:ext>
              </c:extLst>
            </c:dLbl>
            <c:dLbl>
              <c:idx val="2"/>
              <c:delete val="1"/>
              <c:extLst>
                <c:ext xmlns:c15="http://schemas.microsoft.com/office/drawing/2012/chart" uri="{CE6537A1-D6FC-4f65-9D91-7224C49458BB}"/>
                <c:ext xmlns:c16="http://schemas.microsoft.com/office/drawing/2014/chart" uri="{C3380CC4-5D6E-409C-BE32-E72D297353CC}">
                  <c16:uniqueId val="{00000019-E397-7840-8619-4CAAF03E6270}"/>
                </c:ext>
              </c:extLst>
            </c:dLbl>
            <c:dLbl>
              <c:idx val="3"/>
              <c:layout>
                <c:manualLayout>
                  <c:x val="-7.135538160856280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0F1-9D48-B793-7818BFEC8D76}"/>
                </c:ext>
              </c:extLst>
            </c:dLbl>
            <c:dLbl>
              <c:idx val="4"/>
              <c:delete val="1"/>
              <c:extLst>
                <c:ext xmlns:c15="http://schemas.microsoft.com/office/drawing/2012/chart" uri="{CE6537A1-D6FC-4f65-9D91-7224C49458BB}"/>
                <c:ext xmlns:c16="http://schemas.microsoft.com/office/drawing/2014/chart" uri="{C3380CC4-5D6E-409C-BE32-E72D297353CC}">
                  <c16:uniqueId val="{00000015-E397-7840-8619-4CAAF03E6270}"/>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(2022)'!$AE$18:$AI$18</c:f>
              <c:strCache>
                <c:ptCount val="5"/>
                <c:pt idx="0">
                  <c:v>Totalt</c:v>
                </c:pt>
                <c:pt idx="1">
                  <c:v>Teknikkonsultföretag</c:v>
                </c:pt>
                <c:pt idx="2">
                  <c:v>Industri- och techkonsultföretag</c:v>
                </c:pt>
                <c:pt idx="3">
                  <c:v>Arkitektföretag</c:v>
                </c:pt>
                <c:pt idx="4">
                  <c:v>Annan</c:v>
                </c:pt>
              </c:strCache>
            </c:strRef>
          </c:cat>
          <c:val>
            <c:numRef>
              <c:f>'Medarbetare(Q19-29) (2022)'!$AE$22:$AI$22</c:f>
              <c:numCache>
                <c:formatCode>0%</c:formatCode>
                <c:ptCount val="5"/>
                <c:pt idx="0">
                  <c:v>0.16</c:v>
                </c:pt>
                <c:pt idx="1">
                  <c:v>8.0999999999999996E-3</c:v>
                </c:pt>
                <c:pt idx="2">
                  <c:v>0</c:v>
                </c:pt>
                <c:pt idx="3">
                  <c:v>0.70399999999999996</c:v>
                </c:pt>
                <c:pt idx="4">
                  <c:v>0</c:v>
                </c:pt>
              </c:numCache>
            </c:numRef>
          </c:val>
          <c:extLst>
            <c:ext xmlns:c16="http://schemas.microsoft.com/office/drawing/2014/chart" uri="{C3380CC4-5D6E-409C-BE32-E72D297353CC}">
              <c16:uniqueId val="{00000003-E397-7840-8619-4CAAF03E6270}"/>
            </c:ext>
          </c:extLst>
        </c:ser>
        <c:ser>
          <c:idx val="4"/>
          <c:order val="4"/>
          <c:tx>
            <c:strRef>
              <c:f>'Medarbetare(Q19-29) (2022)'!$AC$23</c:f>
              <c:strCache>
                <c:ptCount val="1"/>
                <c:pt idx="0">
                  <c:v>Dataanalytiker (%)</c:v>
                </c:pt>
              </c:strCache>
            </c:strRef>
          </c:tx>
          <c:spPr>
            <a:solidFill>
              <a:srgbClr val="88AAA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D-E397-7840-8619-4CAAF03E6270}"/>
                </c:ext>
              </c:extLst>
            </c:dLbl>
            <c:dLbl>
              <c:idx val="1"/>
              <c:delete val="1"/>
              <c:extLst>
                <c:ext xmlns:c15="http://schemas.microsoft.com/office/drawing/2012/chart" uri="{CE6537A1-D6FC-4f65-9D91-7224C49458BB}"/>
                <c:ext xmlns:c16="http://schemas.microsoft.com/office/drawing/2014/chart" uri="{C3380CC4-5D6E-409C-BE32-E72D297353CC}">
                  <c16:uniqueId val="{0000001C-E397-7840-8619-4CAAF03E6270}"/>
                </c:ext>
              </c:extLst>
            </c:dLbl>
            <c:dLbl>
              <c:idx val="2"/>
              <c:layout>
                <c:manualLayout>
                  <c:x val="1.2333588312071864E-3"/>
                  <c:y val="2.1903475108948241E-2"/>
                </c:manualLayout>
              </c:layout>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E397-7840-8619-4CAAF03E6270}"/>
                </c:ext>
              </c:extLst>
            </c:dLbl>
            <c:dLbl>
              <c:idx val="3"/>
              <c:delete val="1"/>
              <c:extLst>
                <c:ext xmlns:c15="http://schemas.microsoft.com/office/drawing/2012/chart" uri="{CE6537A1-D6FC-4f65-9D91-7224C49458BB}"/>
                <c:ext xmlns:c16="http://schemas.microsoft.com/office/drawing/2014/chart" uri="{C3380CC4-5D6E-409C-BE32-E72D297353CC}">
                  <c16:uniqueId val="{0000000F-E397-7840-8619-4CAAF03E6270}"/>
                </c:ext>
              </c:extLst>
            </c:dLbl>
            <c:dLbl>
              <c:idx val="4"/>
              <c:delete val="1"/>
              <c:extLst>
                <c:ext xmlns:c15="http://schemas.microsoft.com/office/drawing/2012/chart" uri="{CE6537A1-D6FC-4f65-9D91-7224C49458BB}"/>
                <c:ext xmlns:c16="http://schemas.microsoft.com/office/drawing/2014/chart" uri="{C3380CC4-5D6E-409C-BE32-E72D297353CC}">
                  <c16:uniqueId val="{00000014-E397-7840-8619-4CAAF03E6270}"/>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(2022)'!$AE$18:$AI$18</c:f>
              <c:strCache>
                <c:ptCount val="5"/>
                <c:pt idx="0">
                  <c:v>Totalt</c:v>
                </c:pt>
                <c:pt idx="1">
                  <c:v>Teknikkonsultföretag</c:v>
                </c:pt>
                <c:pt idx="2">
                  <c:v>Industri- och techkonsultföretag</c:v>
                </c:pt>
                <c:pt idx="3">
                  <c:v>Arkitektföretag</c:v>
                </c:pt>
                <c:pt idx="4">
                  <c:v>Annan</c:v>
                </c:pt>
              </c:strCache>
            </c:strRef>
          </c:cat>
          <c:val>
            <c:numRef>
              <c:f>'Medarbetare(Q19-29) (2022)'!$AE$23:$AI$23</c:f>
              <c:numCache>
                <c:formatCode>0%</c:formatCode>
                <c:ptCount val="5"/>
                <c:pt idx="0">
                  <c:v>4.0000000000000001E-3</c:v>
                </c:pt>
                <c:pt idx="1">
                  <c:v>0</c:v>
                </c:pt>
                <c:pt idx="2">
                  <c:v>1.2E-2</c:v>
                </c:pt>
                <c:pt idx="3">
                  <c:v>0</c:v>
                </c:pt>
                <c:pt idx="4">
                  <c:v>0</c:v>
                </c:pt>
              </c:numCache>
            </c:numRef>
          </c:val>
          <c:extLst>
            <c:ext xmlns:c16="http://schemas.microsoft.com/office/drawing/2014/chart" uri="{C3380CC4-5D6E-409C-BE32-E72D297353CC}">
              <c16:uniqueId val="{00000004-E397-7840-8619-4CAAF03E6270}"/>
            </c:ext>
          </c:extLst>
        </c:ser>
        <c:ser>
          <c:idx val="5"/>
          <c:order val="5"/>
          <c:tx>
            <c:strRef>
              <c:f>'Medarbetare(Q19-29) (2022)'!$AC$24</c:f>
              <c:strCache>
                <c:ptCount val="1"/>
                <c:pt idx="0">
                  <c:v>IT-tekniker (%)</c:v>
                </c:pt>
              </c:strCache>
            </c:strRef>
          </c:tx>
          <c:spPr>
            <a:solidFill>
              <a:schemeClr val="accent6"/>
            </a:solidFill>
            <a:ln>
              <a:noFill/>
            </a:ln>
            <a:effectLst/>
          </c:spPr>
          <c:invertIfNegative val="0"/>
          <c:dLbls>
            <c:dLbl>
              <c:idx val="0"/>
              <c:layout>
                <c:manualLayout>
                  <c:x val="-5.7544662587550579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397-7840-8619-4CAAF03E6270}"/>
                </c:ext>
              </c:extLst>
            </c:dLbl>
            <c:dLbl>
              <c:idx val="1"/>
              <c:layout>
                <c:manualLayout>
                  <c:x val="0"/>
                  <c:y val="2.8161470067073851E-2"/>
                </c:manualLayout>
              </c:layout>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E397-7840-8619-4CAAF03E6270}"/>
                </c:ext>
              </c:extLst>
            </c:dLbl>
            <c:dLbl>
              <c:idx val="2"/>
              <c:delete val="1"/>
              <c:extLst>
                <c:ext xmlns:c15="http://schemas.microsoft.com/office/drawing/2012/chart" uri="{CE6537A1-D6FC-4f65-9D91-7224C49458BB}"/>
                <c:ext xmlns:c16="http://schemas.microsoft.com/office/drawing/2014/chart" uri="{C3380CC4-5D6E-409C-BE32-E72D297353CC}">
                  <c16:uniqueId val="{00000018-E397-7840-8619-4CAAF03E6270}"/>
                </c:ext>
              </c:extLst>
            </c:dLbl>
            <c:dLbl>
              <c:idx val="3"/>
              <c:delete val="1"/>
              <c:extLst>
                <c:ext xmlns:c15="http://schemas.microsoft.com/office/drawing/2012/chart" uri="{CE6537A1-D6FC-4f65-9D91-7224C49458BB}"/>
                <c:ext xmlns:c16="http://schemas.microsoft.com/office/drawing/2014/chart" uri="{C3380CC4-5D6E-409C-BE32-E72D297353CC}">
                  <c16:uniqueId val="{00000010-E397-7840-8619-4CAAF03E6270}"/>
                </c:ext>
              </c:extLst>
            </c:dLbl>
            <c:dLbl>
              <c:idx val="4"/>
              <c:delete val="1"/>
              <c:extLst>
                <c:ext xmlns:c15="http://schemas.microsoft.com/office/drawing/2012/chart" uri="{CE6537A1-D6FC-4f65-9D91-7224C49458BB}"/>
                <c:ext xmlns:c16="http://schemas.microsoft.com/office/drawing/2014/chart" uri="{C3380CC4-5D6E-409C-BE32-E72D297353CC}">
                  <c16:uniqueId val="{00000013-E397-7840-8619-4CAAF03E6270}"/>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(2022)'!$AE$18:$AI$18</c:f>
              <c:strCache>
                <c:ptCount val="5"/>
                <c:pt idx="0">
                  <c:v>Totalt</c:v>
                </c:pt>
                <c:pt idx="1">
                  <c:v>Teknikkonsultföretag</c:v>
                </c:pt>
                <c:pt idx="2">
                  <c:v>Industri- och techkonsultföretag</c:v>
                </c:pt>
                <c:pt idx="3">
                  <c:v>Arkitektföretag</c:v>
                </c:pt>
                <c:pt idx="4">
                  <c:v>Annan</c:v>
                </c:pt>
              </c:strCache>
            </c:strRef>
          </c:cat>
          <c:val>
            <c:numRef>
              <c:f>'Medarbetare(Q19-29) (2022)'!$AE$24:$AI$24</c:f>
              <c:numCache>
                <c:formatCode>0%</c:formatCode>
                <c:ptCount val="5"/>
                <c:pt idx="0">
                  <c:v>6.7000000000000002E-3</c:v>
                </c:pt>
                <c:pt idx="1">
                  <c:v>1.0999999999999999E-2</c:v>
                </c:pt>
                <c:pt idx="2">
                  <c:v>2.3E-3</c:v>
                </c:pt>
                <c:pt idx="3">
                  <c:v>3.5999999999999999E-3</c:v>
                </c:pt>
                <c:pt idx="4">
                  <c:v>0</c:v>
                </c:pt>
              </c:numCache>
            </c:numRef>
          </c:val>
          <c:extLst>
            <c:ext xmlns:c16="http://schemas.microsoft.com/office/drawing/2014/chart" uri="{C3380CC4-5D6E-409C-BE32-E72D297353CC}">
              <c16:uniqueId val="{00000005-E397-7840-8619-4CAAF03E6270}"/>
            </c:ext>
          </c:extLst>
        </c:ser>
        <c:ser>
          <c:idx val="6"/>
          <c:order val="6"/>
          <c:tx>
            <c:strRef>
              <c:f>'Medarbetare(Q19-29) (2022)'!$AC$25</c:f>
              <c:strCache>
                <c:ptCount val="1"/>
                <c:pt idx="0">
                  <c:v>Ekonom (%)</c:v>
                </c:pt>
              </c:strCache>
            </c:strRef>
          </c:tx>
          <c:spPr>
            <a:solidFill>
              <a:srgbClr val="EA9C86"/>
            </a:solidFill>
            <a:ln>
              <a:noFill/>
            </a:ln>
            <a:effectLst/>
          </c:spPr>
          <c:invertIfNegative val="0"/>
          <c:dLbls>
            <c:dLbl>
              <c:idx val="0"/>
              <c:layout>
                <c:manualLayout>
                  <c:x val="-2.3017865035020232E-3"/>
                  <c:y val="1.434107277640810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3E9-6E4C-A582-238A0385F5FC}"/>
                </c:ext>
              </c:extLst>
            </c:dLbl>
            <c:dLbl>
              <c:idx val="2"/>
              <c:layout>
                <c:manualLayout>
                  <c:x val="2.4748735988441042E-4"/>
                  <c:y val="4.9275550857119395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E397-7840-8619-4CAAF03E6270}"/>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(2022)'!$AE$18:$AI$18</c:f>
              <c:strCache>
                <c:ptCount val="5"/>
                <c:pt idx="0">
                  <c:v>Totalt</c:v>
                </c:pt>
                <c:pt idx="1">
                  <c:v>Teknikkonsultföretag</c:v>
                </c:pt>
                <c:pt idx="2">
                  <c:v>Industri- och techkonsultföretag</c:v>
                </c:pt>
                <c:pt idx="3">
                  <c:v>Arkitektföretag</c:v>
                </c:pt>
                <c:pt idx="4">
                  <c:v>Annan</c:v>
                </c:pt>
              </c:strCache>
            </c:strRef>
          </c:cat>
          <c:val>
            <c:numRef>
              <c:f>'Medarbetare(Q19-29) (2022)'!$AE$25:$AI$25</c:f>
              <c:numCache>
                <c:formatCode>0%</c:formatCode>
                <c:ptCount val="5"/>
                <c:pt idx="0">
                  <c:v>1.7500000000000002E-2</c:v>
                </c:pt>
                <c:pt idx="1">
                  <c:v>1.77E-2</c:v>
                </c:pt>
                <c:pt idx="2">
                  <c:v>1.4200000000000001E-2</c:v>
                </c:pt>
                <c:pt idx="3">
                  <c:v>1.4999999999999999E-2</c:v>
                </c:pt>
                <c:pt idx="4">
                  <c:v>2.8000000000000001E-2</c:v>
                </c:pt>
              </c:numCache>
            </c:numRef>
          </c:val>
          <c:extLst>
            <c:ext xmlns:c16="http://schemas.microsoft.com/office/drawing/2014/chart" uri="{C3380CC4-5D6E-409C-BE32-E72D297353CC}">
              <c16:uniqueId val="{00000006-E397-7840-8619-4CAAF03E6270}"/>
            </c:ext>
          </c:extLst>
        </c:ser>
        <c:ser>
          <c:idx val="7"/>
          <c:order val="7"/>
          <c:tx>
            <c:strRef>
              <c:f>'Medarbetare(Q19-29) (2022)'!$AC$26</c:f>
              <c:strCache>
                <c:ptCount val="1"/>
                <c:pt idx="0">
                  <c:v>Jurist (%)</c:v>
                </c:pt>
              </c:strCache>
            </c:strRef>
          </c:tx>
          <c:spPr>
            <a:solidFill>
              <a:srgbClr val="FEDDC1"/>
            </a:solidFill>
            <a:ln>
              <a:noFill/>
            </a:ln>
            <a:effectLst/>
          </c:spPr>
          <c:invertIfNegative val="0"/>
          <c:dLbls>
            <c:dLbl>
              <c:idx val="0"/>
              <c:layout>
                <c:manualLayout>
                  <c:x val="-1.6879572698083972E-16"/>
                  <c:y val="2.4637775425691485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3E9-6E4C-A582-238A0385F5FC}"/>
                </c:ext>
              </c:extLst>
            </c:dLbl>
            <c:dLbl>
              <c:idx val="1"/>
              <c:delete val="1"/>
              <c:extLst>
                <c:ext xmlns:c15="http://schemas.microsoft.com/office/drawing/2012/chart" uri="{CE6537A1-D6FC-4f65-9D91-7224C49458BB}"/>
                <c:ext xmlns:c16="http://schemas.microsoft.com/office/drawing/2014/chart" uri="{C3380CC4-5D6E-409C-BE32-E72D297353CC}">
                  <c16:uniqueId val="{0000001B-E397-7840-8619-4CAAF03E6270}"/>
                </c:ext>
              </c:extLst>
            </c:dLbl>
            <c:dLbl>
              <c:idx val="2"/>
              <c:delete val="1"/>
              <c:extLst>
                <c:ext xmlns:c15="http://schemas.microsoft.com/office/drawing/2012/chart" uri="{CE6537A1-D6FC-4f65-9D91-7224C49458BB}"/>
                <c:ext xmlns:c16="http://schemas.microsoft.com/office/drawing/2014/chart" uri="{C3380CC4-5D6E-409C-BE32-E72D297353CC}">
                  <c16:uniqueId val="{0000000E-E397-7840-8619-4CAAF03E6270}"/>
                </c:ext>
              </c:extLst>
            </c:dLbl>
            <c:dLbl>
              <c:idx val="3"/>
              <c:delete val="1"/>
              <c:extLst>
                <c:ext xmlns:c15="http://schemas.microsoft.com/office/drawing/2012/chart" uri="{CE6537A1-D6FC-4f65-9D91-7224C49458BB}"/>
                <c:ext xmlns:c16="http://schemas.microsoft.com/office/drawing/2014/chart" uri="{C3380CC4-5D6E-409C-BE32-E72D297353CC}">
                  <c16:uniqueId val="{00000012-E397-7840-8619-4CAAF03E6270}"/>
                </c:ext>
              </c:extLst>
            </c:dLbl>
            <c:dLbl>
              <c:idx val="4"/>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extLst>
                <c:ext xmlns:c16="http://schemas.microsoft.com/office/drawing/2014/chart" uri="{C3380CC4-5D6E-409C-BE32-E72D297353CC}">
                  <c16:uniqueId val="{00000006-33E9-6E4C-A582-238A0385F5FC}"/>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(2022)'!$AE$18:$AI$18</c:f>
              <c:strCache>
                <c:ptCount val="5"/>
                <c:pt idx="0">
                  <c:v>Totalt</c:v>
                </c:pt>
                <c:pt idx="1">
                  <c:v>Teknikkonsultföretag</c:v>
                </c:pt>
                <c:pt idx="2">
                  <c:v>Industri- och techkonsultföretag</c:v>
                </c:pt>
                <c:pt idx="3">
                  <c:v>Arkitektföretag</c:v>
                </c:pt>
                <c:pt idx="4">
                  <c:v>Annan</c:v>
                </c:pt>
              </c:strCache>
            </c:strRef>
          </c:cat>
          <c:val>
            <c:numRef>
              <c:f>'Medarbetare(Q19-29) (2022)'!$AE$26:$AI$26</c:f>
              <c:numCache>
                <c:formatCode>0%</c:formatCode>
                <c:ptCount val="5"/>
                <c:pt idx="0">
                  <c:v>6.1999999999999998E-3</c:v>
                </c:pt>
                <c:pt idx="1">
                  <c:v>0</c:v>
                </c:pt>
                <c:pt idx="2">
                  <c:v>0</c:v>
                </c:pt>
                <c:pt idx="3">
                  <c:v>0</c:v>
                </c:pt>
                <c:pt idx="4">
                  <c:v>0.05</c:v>
                </c:pt>
              </c:numCache>
            </c:numRef>
          </c:val>
          <c:extLst>
            <c:ext xmlns:c16="http://schemas.microsoft.com/office/drawing/2014/chart" uri="{C3380CC4-5D6E-409C-BE32-E72D297353CC}">
              <c16:uniqueId val="{00000007-E397-7840-8619-4CAAF03E6270}"/>
            </c:ext>
          </c:extLst>
        </c:ser>
        <c:ser>
          <c:idx val="8"/>
          <c:order val="8"/>
          <c:tx>
            <c:strRef>
              <c:f>'Medarbetare(Q19-29) (2022)'!$AC$27</c:f>
              <c:strCache>
                <c:ptCount val="1"/>
                <c:pt idx="0">
                  <c:v>Teknisk assistent (%)</c:v>
                </c:pt>
              </c:strCache>
            </c:strRef>
          </c:tx>
          <c:spPr>
            <a:solidFill>
              <a:srgbClr val="404040"/>
            </a:solidFill>
            <a:ln>
              <a:noFill/>
            </a:ln>
            <a:effectLst/>
          </c:spPr>
          <c:invertIfNegative val="0"/>
          <c:dLbls>
            <c:dLbl>
              <c:idx val="0"/>
              <c:layout>
                <c:manualLayout>
                  <c:x val="4.6035730070038772E-3"/>
                  <c:y val="1.434107277640810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3E9-6E4C-A582-238A0385F5FC}"/>
                </c:ext>
              </c:extLst>
            </c:dLbl>
            <c:dLbl>
              <c:idx val="2"/>
              <c:layout>
                <c:manualLayout>
                  <c:x val="4.6035730070040463E-3"/>
                  <c:y val="2.4637775431427915E-7"/>
                </c:manualLayout>
              </c:layout>
              <c:tx>
                <c:rich>
                  <a:bodyPr/>
                  <a:lstStyle/>
                  <a:p>
                    <a:r>
                      <a:rPr lang="en-US" dirty="0"/>
                      <a:t>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3E9-6E4C-A582-238A0385F5FC}"/>
                </c:ext>
              </c:extLst>
            </c:dLbl>
            <c:dLbl>
              <c:idx val="3"/>
              <c:delete val="1"/>
              <c:extLst>
                <c:ext xmlns:c15="http://schemas.microsoft.com/office/drawing/2012/chart" uri="{CE6537A1-D6FC-4f65-9D91-7224C49458BB}"/>
                <c:ext xmlns:c16="http://schemas.microsoft.com/office/drawing/2014/chart" uri="{C3380CC4-5D6E-409C-BE32-E72D297353CC}">
                  <c16:uniqueId val="{00000011-E397-7840-8619-4CAAF03E6270}"/>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(2022)'!$AE$18:$AI$18</c:f>
              <c:strCache>
                <c:ptCount val="5"/>
                <c:pt idx="0">
                  <c:v>Totalt</c:v>
                </c:pt>
                <c:pt idx="1">
                  <c:v>Teknikkonsultföretag</c:v>
                </c:pt>
                <c:pt idx="2">
                  <c:v>Industri- och techkonsultföretag</c:v>
                </c:pt>
                <c:pt idx="3">
                  <c:v>Arkitektföretag</c:v>
                </c:pt>
                <c:pt idx="4">
                  <c:v>Annan</c:v>
                </c:pt>
              </c:strCache>
            </c:strRef>
          </c:cat>
          <c:val>
            <c:numRef>
              <c:f>'Medarbetare(Q19-29) (2022)'!$AE$27:$AI$27</c:f>
              <c:numCache>
                <c:formatCode>0%</c:formatCode>
                <c:ptCount val="5"/>
                <c:pt idx="0">
                  <c:v>1.6899999999999998E-2</c:v>
                </c:pt>
                <c:pt idx="1">
                  <c:v>2.29E-2</c:v>
                </c:pt>
                <c:pt idx="2">
                  <c:v>2.1000000000000001E-2</c:v>
                </c:pt>
                <c:pt idx="3">
                  <c:v>0</c:v>
                </c:pt>
                <c:pt idx="4">
                  <c:v>0.01</c:v>
                </c:pt>
              </c:numCache>
            </c:numRef>
          </c:val>
          <c:extLst>
            <c:ext xmlns:c16="http://schemas.microsoft.com/office/drawing/2014/chart" uri="{C3380CC4-5D6E-409C-BE32-E72D297353CC}">
              <c16:uniqueId val="{00000008-E397-7840-8619-4CAAF03E6270}"/>
            </c:ext>
          </c:extLst>
        </c:ser>
        <c:ser>
          <c:idx val="9"/>
          <c:order val="9"/>
          <c:tx>
            <c:strRef>
              <c:f>'Medarbetare(Q19-29) (2022)'!$AC$28</c:f>
              <c:strCache>
                <c:ptCount val="1"/>
                <c:pt idx="0">
                  <c:v>Administrativ personal (%)</c:v>
                </c:pt>
              </c:strCache>
            </c:strRef>
          </c:tx>
          <c:spPr>
            <a:solidFill>
              <a:srgbClr val="7F7F7F"/>
            </a:solidFill>
            <a:ln>
              <a:noFill/>
            </a:ln>
            <a:effectLst/>
          </c:spPr>
          <c:invertIfNegative val="0"/>
          <c:dLbls>
            <c:dLbl>
              <c:idx val="0"/>
              <c:layout>
                <c:manualLayout>
                  <c:x val="4.6035730070040463E-3"/>
                  <c:y val="1.434107277640810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3E9-6E4C-A582-238A0385F5FC}"/>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(2022)'!$AE$18:$AI$18</c:f>
              <c:strCache>
                <c:ptCount val="5"/>
                <c:pt idx="0">
                  <c:v>Totalt</c:v>
                </c:pt>
                <c:pt idx="1">
                  <c:v>Teknikkonsultföretag</c:v>
                </c:pt>
                <c:pt idx="2">
                  <c:v>Industri- och techkonsultföretag</c:v>
                </c:pt>
                <c:pt idx="3">
                  <c:v>Arkitektföretag</c:v>
                </c:pt>
                <c:pt idx="4">
                  <c:v>Annan</c:v>
                </c:pt>
              </c:strCache>
            </c:strRef>
          </c:cat>
          <c:val>
            <c:numRef>
              <c:f>'Medarbetare(Q19-29) (2022)'!$AE$28:$AI$28</c:f>
              <c:numCache>
                <c:formatCode>0%</c:formatCode>
                <c:ptCount val="5"/>
                <c:pt idx="0">
                  <c:v>3.0499999999999999E-2</c:v>
                </c:pt>
                <c:pt idx="1">
                  <c:v>2.18E-2</c:v>
                </c:pt>
                <c:pt idx="2">
                  <c:v>0.03</c:v>
                </c:pt>
                <c:pt idx="3">
                  <c:v>3.9E-2</c:v>
                </c:pt>
                <c:pt idx="4">
                  <c:v>5.3999999999999999E-2</c:v>
                </c:pt>
              </c:numCache>
            </c:numRef>
          </c:val>
          <c:extLst>
            <c:ext xmlns:c16="http://schemas.microsoft.com/office/drawing/2014/chart" uri="{C3380CC4-5D6E-409C-BE32-E72D297353CC}">
              <c16:uniqueId val="{00000009-E397-7840-8619-4CAAF03E6270}"/>
            </c:ext>
          </c:extLst>
        </c:ser>
        <c:ser>
          <c:idx val="10"/>
          <c:order val="10"/>
          <c:tx>
            <c:strRef>
              <c:f>'Medarbetare(Q19-29) (2022)'!$AC$29</c:f>
              <c:strCache>
                <c:ptCount val="1"/>
                <c:pt idx="0">
                  <c:v>Annan (%)</c:v>
                </c:pt>
              </c:strCache>
            </c:strRef>
          </c:tx>
          <c:spPr>
            <a:solidFill>
              <a:srgbClr val="DADADA"/>
            </a:solidFill>
            <a:ln>
              <a:noFill/>
            </a:ln>
            <a:effectLst/>
          </c:spPr>
          <c:invertIfNegative val="0"/>
          <c:dLbls>
            <c:dLbl>
              <c:idx val="3"/>
              <c:layout>
                <c:manualLayout>
                  <c:x val="5.7544662587548888E-3"/>
                  <c:y val="-3.128997479062818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3E9-6E4C-A582-238A0385F5FC}"/>
                </c:ext>
              </c:extLst>
            </c:dLbl>
            <c:dLbl>
              <c:idx val="4"/>
              <c:tx>
                <c:rich>
                  <a:bodyPr/>
                  <a:lstStyle/>
                  <a:p>
                    <a:r>
                      <a:rPr lang="en-US"/>
                      <a:t>18%</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B0F1-9D48-B793-7818BFEC8D76}"/>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(2022)'!$AE$18:$AI$18</c:f>
              <c:strCache>
                <c:ptCount val="5"/>
                <c:pt idx="0">
                  <c:v>Totalt</c:v>
                </c:pt>
                <c:pt idx="1">
                  <c:v>Teknikkonsultföretag</c:v>
                </c:pt>
                <c:pt idx="2">
                  <c:v>Industri- och techkonsultföretag</c:v>
                </c:pt>
                <c:pt idx="3">
                  <c:v>Arkitektföretag</c:v>
                </c:pt>
                <c:pt idx="4">
                  <c:v>Annan</c:v>
                </c:pt>
              </c:strCache>
            </c:strRef>
          </c:cat>
          <c:val>
            <c:numRef>
              <c:f>'Medarbetare(Q19-29) (2022)'!$AE$29:$AI$29</c:f>
              <c:numCache>
                <c:formatCode>0%</c:formatCode>
                <c:ptCount val="5"/>
                <c:pt idx="0">
                  <c:v>0.1026</c:v>
                </c:pt>
                <c:pt idx="1">
                  <c:v>0.13750000000000001</c:v>
                </c:pt>
                <c:pt idx="2">
                  <c:v>7.6999999999999999E-2</c:v>
                </c:pt>
                <c:pt idx="3">
                  <c:v>1.0999999999999999E-2</c:v>
                </c:pt>
                <c:pt idx="4">
                  <c:v>0.185</c:v>
                </c:pt>
              </c:numCache>
            </c:numRef>
          </c:val>
          <c:extLst>
            <c:ext xmlns:c16="http://schemas.microsoft.com/office/drawing/2014/chart" uri="{C3380CC4-5D6E-409C-BE32-E72D297353CC}">
              <c16:uniqueId val="{0000000A-E397-7840-8619-4CAAF03E6270}"/>
            </c:ext>
          </c:extLst>
        </c:ser>
        <c:dLbls>
          <c:dLblPos val="ctr"/>
          <c:showLegendKey val="0"/>
          <c:showVal val="1"/>
          <c:showCatName val="0"/>
          <c:showSerName val="0"/>
          <c:showPercent val="0"/>
          <c:showBubbleSize val="0"/>
        </c:dLbls>
        <c:gapWidth val="89"/>
        <c:overlap val="100"/>
        <c:axId val="671862896"/>
        <c:axId val="671302912"/>
      </c:barChart>
      <c:catAx>
        <c:axId val="6718628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sv-SE"/>
          </a:p>
        </c:txPr>
        <c:crossAx val="671302912"/>
        <c:crosses val="autoZero"/>
        <c:auto val="1"/>
        <c:lblAlgn val="ctr"/>
        <c:lblOffset val="100"/>
        <c:noMultiLvlLbl val="0"/>
      </c:catAx>
      <c:valAx>
        <c:axId val="671302912"/>
        <c:scaling>
          <c:orientation val="minMax"/>
        </c:scaling>
        <c:delete val="1"/>
        <c:axPos val="t"/>
        <c:numFmt formatCode="0%" sourceLinked="1"/>
        <c:majorTickMark val="none"/>
        <c:minorTickMark val="none"/>
        <c:tickLblPos val="nextTo"/>
        <c:crossAx val="671862896"/>
        <c:crosses val="autoZero"/>
        <c:crossBetween val="between"/>
      </c:valAx>
      <c:spPr>
        <a:noFill/>
        <a:ln>
          <a:noFill/>
        </a:ln>
        <a:effectLst/>
      </c:spPr>
    </c:plotArea>
    <c:legend>
      <c:legendPos val="b"/>
      <c:layout>
        <c:manualLayout>
          <c:xMode val="edge"/>
          <c:yMode val="edge"/>
          <c:x val="0.18576232676904303"/>
          <c:y val="0.85497540164501484"/>
          <c:w val="0.80110552313175243"/>
          <c:h val="0.1450245983549850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sv-SE"/>
        </a:p>
      </c:txPr>
    </c:legend>
    <c:plotVisOnly val="1"/>
    <c:dispBlanksAs val="gap"/>
    <c:showDLblsOverMax val="0"/>
  </c:chart>
  <c:spPr>
    <a:noFill/>
    <a:ln w="9525" cap="flat" cmpd="sng" algn="ctr">
      <a:noFill/>
      <a:round/>
    </a:ln>
    <a:effectLst/>
  </c:spPr>
  <c:txPr>
    <a:bodyPr/>
    <a:lstStyle/>
    <a:p>
      <a:pPr>
        <a:defRPr sz="800"/>
      </a:pPr>
      <a:endParaRPr lang="sv-SE"/>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6982290578216772E-2"/>
          <c:y val="0"/>
          <c:w val="0.94603541884356646"/>
          <c:h val="0.8778817801219676"/>
        </c:manualLayout>
      </c:layout>
      <c:barChart>
        <c:barDir val="col"/>
        <c:grouping val="clustered"/>
        <c:varyColors val="0"/>
        <c:ser>
          <c:idx val="0"/>
          <c:order val="0"/>
          <c:tx>
            <c:strRef>
              <c:f>'Medarbetare(Q19-29) (2022)'!$AC$42</c:f>
              <c:strCache>
                <c:ptCount val="1"/>
                <c:pt idx="0">
                  <c:v>Totalt 2021</c:v>
                </c:pt>
              </c:strCache>
            </c:strRef>
          </c:tx>
          <c:spPr>
            <a:solidFill>
              <a:srgbClr val="E7E8E4"/>
            </a:solidFill>
            <a:ln>
              <a:solidFill>
                <a:schemeClr val="tx1"/>
              </a:solidFill>
              <a:prstDash val="dash"/>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2">
                        <a:lumMod val="10000"/>
                      </a:schemeClr>
                    </a:solidFill>
                    <a:latin typeface="+mn-lt"/>
                    <a:ea typeface="+mn-ea"/>
                    <a:cs typeface="+mn-cs"/>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(2022)'!$AB$43:$AB$46</c:f>
              <c:strCache>
                <c:ptCount val="4"/>
                <c:pt idx="0">
                  <c:v>Mindre än 5 år</c:v>
                </c:pt>
                <c:pt idx="1">
                  <c:v>5-14 år</c:v>
                </c:pt>
                <c:pt idx="2">
                  <c:v>15-25 år</c:v>
                </c:pt>
                <c:pt idx="3">
                  <c:v>Över 25 år</c:v>
                </c:pt>
              </c:strCache>
            </c:strRef>
          </c:cat>
          <c:val>
            <c:numRef>
              <c:f>'Medarbetare(Q19-29) (2022)'!$AC$43:$AC$46</c:f>
              <c:numCache>
                <c:formatCode>0%</c:formatCode>
                <c:ptCount val="4"/>
                <c:pt idx="0">
                  <c:v>0.3</c:v>
                </c:pt>
                <c:pt idx="1">
                  <c:v>0.56000000000000005</c:v>
                </c:pt>
                <c:pt idx="2">
                  <c:v>0.09</c:v>
                </c:pt>
                <c:pt idx="3">
                  <c:v>0.01</c:v>
                </c:pt>
              </c:numCache>
            </c:numRef>
          </c:val>
          <c:extLst>
            <c:ext xmlns:c16="http://schemas.microsoft.com/office/drawing/2014/chart" uri="{C3380CC4-5D6E-409C-BE32-E72D297353CC}">
              <c16:uniqueId val="{00000000-AE4B-C24D-AA21-2E1DB007E954}"/>
            </c:ext>
          </c:extLst>
        </c:ser>
        <c:ser>
          <c:idx val="1"/>
          <c:order val="1"/>
          <c:tx>
            <c:strRef>
              <c:f>'Medarbetare(Q19-29) (2022)'!$AD$42</c:f>
              <c:strCache>
                <c:ptCount val="1"/>
                <c:pt idx="0">
                  <c:v>Totalt 2022</c:v>
                </c:pt>
              </c:strCache>
            </c:strRef>
          </c:tx>
          <c:spPr>
            <a:solidFill>
              <a:schemeClr val="accent2"/>
            </a:solidFill>
            <a:ln>
              <a:noFill/>
            </a:ln>
            <a:effectLst/>
          </c:spPr>
          <c:invertIfNegative val="0"/>
          <c:dLbls>
            <c:dLbl>
              <c:idx val="2"/>
              <c:layout>
                <c:manualLayout>
                  <c:x val="0"/>
                  <c:y val="3.427414902153545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E4B-C24D-AA21-2E1DB007E954}"/>
                </c:ext>
              </c:extLst>
            </c:dLbl>
            <c:dLbl>
              <c:idx val="3"/>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inEnd"/>
              <c:showLegendKey val="0"/>
              <c:showVal val="1"/>
              <c:showCatName val="0"/>
              <c:showSerName val="0"/>
              <c:showPercent val="0"/>
              <c:showBubbleSize val="0"/>
              <c:extLst>
                <c:ext xmlns:c16="http://schemas.microsoft.com/office/drawing/2014/chart" uri="{C3380CC4-5D6E-409C-BE32-E72D297353CC}">
                  <c16:uniqueId val="{00000003-AE4B-C24D-AA21-2E1DB007E95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(2022)'!$AB$43:$AB$46</c:f>
              <c:strCache>
                <c:ptCount val="4"/>
                <c:pt idx="0">
                  <c:v>Mindre än 5 år</c:v>
                </c:pt>
                <c:pt idx="1">
                  <c:v>5-14 år</c:v>
                </c:pt>
                <c:pt idx="2">
                  <c:v>15-25 år</c:v>
                </c:pt>
                <c:pt idx="3">
                  <c:v>Över 25 år</c:v>
                </c:pt>
              </c:strCache>
            </c:strRef>
          </c:cat>
          <c:val>
            <c:numRef>
              <c:f>'Medarbetare(Q19-29) (2022)'!$AD$43:$AD$46</c:f>
              <c:numCache>
                <c:formatCode>0%</c:formatCode>
                <c:ptCount val="4"/>
                <c:pt idx="0">
                  <c:v>0.37390000000000001</c:v>
                </c:pt>
                <c:pt idx="1">
                  <c:v>0.49569999999999997</c:v>
                </c:pt>
                <c:pt idx="2">
                  <c:v>6.0900000000000003E-2</c:v>
                </c:pt>
                <c:pt idx="3">
                  <c:v>8.6999999999999994E-3</c:v>
                </c:pt>
              </c:numCache>
            </c:numRef>
          </c:val>
          <c:extLst>
            <c:ext xmlns:c16="http://schemas.microsoft.com/office/drawing/2014/chart" uri="{C3380CC4-5D6E-409C-BE32-E72D297353CC}">
              <c16:uniqueId val="{00000001-AE4B-C24D-AA21-2E1DB007E954}"/>
            </c:ext>
          </c:extLst>
        </c:ser>
        <c:dLbls>
          <c:dLblPos val="inEnd"/>
          <c:showLegendKey val="0"/>
          <c:showVal val="1"/>
          <c:showCatName val="0"/>
          <c:showSerName val="0"/>
          <c:showPercent val="0"/>
          <c:showBubbleSize val="0"/>
        </c:dLbls>
        <c:gapWidth val="219"/>
        <c:overlap val="-27"/>
        <c:axId val="690423856"/>
        <c:axId val="690424256"/>
      </c:barChart>
      <c:catAx>
        <c:axId val="69042385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690424256"/>
        <c:crosses val="autoZero"/>
        <c:auto val="1"/>
        <c:lblAlgn val="ctr"/>
        <c:lblOffset val="100"/>
        <c:noMultiLvlLbl val="0"/>
      </c:catAx>
      <c:valAx>
        <c:axId val="690424256"/>
        <c:scaling>
          <c:orientation val="minMax"/>
          <c:max val="0.60000000000000009"/>
        </c:scaling>
        <c:delete val="1"/>
        <c:axPos val="l"/>
        <c:numFmt formatCode="0%" sourceLinked="1"/>
        <c:majorTickMark val="none"/>
        <c:minorTickMark val="none"/>
        <c:tickLblPos val="nextTo"/>
        <c:crossAx val="6904238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346991651001128E-2"/>
          <c:y val="3.6642709451641983E-2"/>
          <c:w val="0.93130601669799773"/>
          <c:h val="0.82684654206396813"/>
        </c:manualLayout>
      </c:layout>
      <c:barChart>
        <c:barDir val="col"/>
        <c:grouping val="clustered"/>
        <c:varyColors val="0"/>
        <c:ser>
          <c:idx val="0"/>
          <c:order val="0"/>
          <c:tx>
            <c:strRef>
              <c:f>'Affärsmodeller(Q1-13) (2022)'!$S$26</c:f>
              <c:strCache>
                <c:ptCount val="1"/>
                <c:pt idx="0">
                  <c:v>2021</c:v>
                </c:pt>
              </c:strCache>
            </c:strRef>
          </c:tx>
          <c:spPr>
            <a:noFill/>
            <a:ln>
              <a:solidFill>
                <a:schemeClr val="tx1"/>
              </a:solidFill>
              <a:prstDash val="dash"/>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(2022)'!$R$27:$R$28</c:f>
              <c:strCache>
                <c:ptCount val="2"/>
                <c:pt idx="0">
                  <c:v>Ingen export</c:v>
                </c:pt>
                <c:pt idx="1">
                  <c:v>Exporterar</c:v>
                </c:pt>
              </c:strCache>
            </c:strRef>
          </c:cat>
          <c:val>
            <c:numRef>
              <c:f>'Affärsmodeller(Q1-13) (2022)'!$S$27:$S$28</c:f>
              <c:numCache>
                <c:formatCode>0%</c:formatCode>
                <c:ptCount val="2"/>
                <c:pt idx="0">
                  <c:v>0.64</c:v>
                </c:pt>
                <c:pt idx="1">
                  <c:v>0.36</c:v>
                </c:pt>
              </c:numCache>
            </c:numRef>
          </c:val>
          <c:extLst>
            <c:ext xmlns:c16="http://schemas.microsoft.com/office/drawing/2014/chart" uri="{C3380CC4-5D6E-409C-BE32-E72D297353CC}">
              <c16:uniqueId val="{00000000-9AE5-CE4C-94AD-EE5EAD1884AC}"/>
            </c:ext>
          </c:extLst>
        </c:ser>
        <c:ser>
          <c:idx val="1"/>
          <c:order val="1"/>
          <c:tx>
            <c:strRef>
              <c:f>'Affärsmodeller(Q1-13) (2022)'!$T$26</c:f>
              <c:strCache>
                <c:ptCount val="1"/>
                <c:pt idx="0">
                  <c:v>2022</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2-9AE5-CE4C-94AD-EE5EAD1884A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(2022)'!$R$27:$R$28</c:f>
              <c:strCache>
                <c:ptCount val="2"/>
                <c:pt idx="0">
                  <c:v>Ingen export</c:v>
                </c:pt>
                <c:pt idx="1">
                  <c:v>Exporterar</c:v>
                </c:pt>
              </c:strCache>
            </c:strRef>
          </c:cat>
          <c:val>
            <c:numRef>
              <c:f>'Affärsmodeller(Q1-13) (2022)'!$T$27:$T$28</c:f>
              <c:numCache>
                <c:formatCode>0%</c:formatCode>
                <c:ptCount val="2"/>
                <c:pt idx="0">
                  <c:v>0.60655737704918034</c:v>
                </c:pt>
                <c:pt idx="1">
                  <c:v>0.39344262295081966</c:v>
                </c:pt>
              </c:numCache>
            </c:numRef>
          </c:val>
          <c:extLst>
            <c:ext xmlns:c16="http://schemas.microsoft.com/office/drawing/2014/chart" uri="{C3380CC4-5D6E-409C-BE32-E72D297353CC}">
              <c16:uniqueId val="{00000001-9AE5-CE4C-94AD-EE5EAD1884AC}"/>
            </c:ext>
          </c:extLst>
        </c:ser>
        <c:dLbls>
          <c:showLegendKey val="0"/>
          <c:showVal val="1"/>
          <c:showCatName val="0"/>
          <c:showSerName val="0"/>
          <c:showPercent val="0"/>
          <c:showBubbleSize val="0"/>
        </c:dLbls>
        <c:gapWidth val="71"/>
        <c:overlap val="-4"/>
        <c:axId val="854536975"/>
        <c:axId val="934195695"/>
      </c:barChart>
      <c:catAx>
        <c:axId val="854536975"/>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934195695"/>
        <c:crosses val="autoZero"/>
        <c:auto val="1"/>
        <c:lblAlgn val="ctr"/>
        <c:lblOffset val="100"/>
        <c:noMultiLvlLbl val="0"/>
      </c:catAx>
      <c:valAx>
        <c:axId val="934195695"/>
        <c:scaling>
          <c:orientation val="minMax"/>
        </c:scaling>
        <c:delete val="1"/>
        <c:axPos val="l"/>
        <c:numFmt formatCode="0%" sourceLinked="1"/>
        <c:majorTickMark val="none"/>
        <c:minorTickMark val="none"/>
        <c:tickLblPos val="nextTo"/>
        <c:crossAx val="85453697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430822978284161E-2"/>
          <c:y val="5.8721386984869048E-2"/>
          <c:w val="0.9120136384319163"/>
          <c:h val="0.74094284605791194"/>
        </c:manualLayout>
      </c:layout>
      <c:barChart>
        <c:barDir val="col"/>
        <c:grouping val="stacked"/>
        <c:varyColors val="0"/>
        <c:ser>
          <c:idx val="0"/>
          <c:order val="0"/>
          <c:tx>
            <c:strRef>
              <c:f>'Medarbetare(Q19-29) (2022)'!$AB$43</c:f>
              <c:strCache>
                <c:ptCount val="1"/>
                <c:pt idx="0">
                  <c:v>Mindre än 5 år</c:v>
                </c:pt>
              </c:strCache>
            </c:strRef>
          </c:tx>
          <c:spPr>
            <a:solidFill>
              <a:srgbClr val="193C2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(2022)'!$AE$42:$AH$42</c:f>
              <c:strCache>
                <c:ptCount val="4"/>
                <c:pt idx="0">
                  <c:v>Teknikkonsultföretag</c:v>
                </c:pt>
                <c:pt idx="1">
                  <c:v>Industri- och 
techkonsultföretag</c:v>
                </c:pt>
                <c:pt idx="2">
                  <c:v>Arkitektföretag</c:v>
                </c:pt>
                <c:pt idx="3">
                  <c:v>Annan</c:v>
                </c:pt>
              </c:strCache>
            </c:strRef>
          </c:cat>
          <c:val>
            <c:numRef>
              <c:f>'Medarbetare(Q19-29) (2022)'!$AE$43:$AH$43</c:f>
              <c:numCache>
                <c:formatCode>0%</c:formatCode>
                <c:ptCount val="4"/>
                <c:pt idx="0">
                  <c:v>0.37040000000000001</c:v>
                </c:pt>
                <c:pt idx="1">
                  <c:v>0.57689999999999997</c:v>
                </c:pt>
                <c:pt idx="2">
                  <c:v>0.20830000000000001</c:v>
                </c:pt>
                <c:pt idx="3">
                  <c:v>0.27272727272727271</c:v>
                </c:pt>
              </c:numCache>
            </c:numRef>
          </c:val>
          <c:extLst>
            <c:ext xmlns:c16="http://schemas.microsoft.com/office/drawing/2014/chart" uri="{C3380CC4-5D6E-409C-BE32-E72D297353CC}">
              <c16:uniqueId val="{00000000-03FC-0A44-B04B-0E09F68502DF}"/>
            </c:ext>
          </c:extLst>
        </c:ser>
        <c:ser>
          <c:idx val="1"/>
          <c:order val="1"/>
          <c:tx>
            <c:strRef>
              <c:f>'Medarbetare(Q19-29) (2022)'!$AB$44</c:f>
              <c:strCache>
                <c:ptCount val="1"/>
                <c:pt idx="0">
                  <c:v>5-14 år</c:v>
                </c:pt>
              </c:strCache>
            </c:strRef>
          </c:tx>
          <c:spPr>
            <a:solidFill>
              <a:srgbClr val="1C65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(2022)'!$AE$42:$AH$42</c:f>
              <c:strCache>
                <c:ptCount val="4"/>
                <c:pt idx="0">
                  <c:v>Teknikkonsultföretag</c:v>
                </c:pt>
                <c:pt idx="1">
                  <c:v>Industri- och 
techkonsultföretag</c:v>
                </c:pt>
                <c:pt idx="2">
                  <c:v>Arkitektföretag</c:v>
                </c:pt>
                <c:pt idx="3">
                  <c:v>Annan</c:v>
                </c:pt>
              </c:strCache>
            </c:strRef>
          </c:cat>
          <c:val>
            <c:numRef>
              <c:f>'Medarbetare(Q19-29) (2022)'!$AE$44:$AH$44</c:f>
              <c:numCache>
                <c:formatCode>0%</c:formatCode>
                <c:ptCount val="4"/>
                <c:pt idx="0">
                  <c:v>0.46300000000000002</c:v>
                </c:pt>
                <c:pt idx="1">
                  <c:v>0.42309999999999998</c:v>
                </c:pt>
                <c:pt idx="2">
                  <c:v>0.625</c:v>
                </c:pt>
                <c:pt idx="3">
                  <c:v>0.54545454545454541</c:v>
                </c:pt>
              </c:numCache>
            </c:numRef>
          </c:val>
          <c:extLst>
            <c:ext xmlns:c16="http://schemas.microsoft.com/office/drawing/2014/chart" uri="{C3380CC4-5D6E-409C-BE32-E72D297353CC}">
              <c16:uniqueId val="{00000001-03FC-0A44-B04B-0E09F68502DF}"/>
            </c:ext>
          </c:extLst>
        </c:ser>
        <c:ser>
          <c:idx val="2"/>
          <c:order val="2"/>
          <c:tx>
            <c:strRef>
              <c:f>'Medarbetare(Q19-29) (2022)'!$AB$45</c:f>
              <c:strCache>
                <c:ptCount val="1"/>
                <c:pt idx="0">
                  <c:v>15-25 år</c:v>
                </c:pt>
              </c:strCache>
            </c:strRef>
          </c:tx>
          <c:spPr>
            <a:solidFill>
              <a:srgbClr val="2FA5B3"/>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7-03FC-0A44-B04B-0E09F68502DF}"/>
                </c:ext>
              </c:extLst>
            </c:dLbl>
            <c:dLbl>
              <c:idx val="2"/>
              <c:layout>
                <c:manualLayout>
                  <c:x val="-8.8878327404006334E-17"/>
                  <c:y val="1.68959969347734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EC5-4344-A328-D8B1D770B03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(2022)'!$AE$42:$AH$42</c:f>
              <c:strCache>
                <c:ptCount val="4"/>
                <c:pt idx="0">
                  <c:v>Teknikkonsultföretag</c:v>
                </c:pt>
                <c:pt idx="1">
                  <c:v>Industri- och 
techkonsultföretag</c:v>
                </c:pt>
                <c:pt idx="2">
                  <c:v>Arkitektföretag</c:v>
                </c:pt>
                <c:pt idx="3">
                  <c:v>Annan</c:v>
                </c:pt>
              </c:strCache>
            </c:strRef>
          </c:cat>
          <c:val>
            <c:numRef>
              <c:f>'Medarbetare(Q19-29) (2022)'!$AE$45:$AH$45</c:f>
              <c:numCache>
                <c:formatCode>0%</c:formatCode>
                <c:ptCount val="4"/>
                <c:pt idx="0">
                  <c:v>9.2600000000000002E-2</c:v>
                </c:pt>
                <c:pt idx="1">
                  <c:v>0</c:v>
                </c:pt>
                <c:pt idx="2">
                  <c:v>4.1700000000000001E-2</c:v>
                </c:pt>
                <c:pt idx="3">
                  <c:v>9.0909090909090912E-2</c:v>
                </c:pt>
              </c:numCache>
            </c:numRef>
          </c:val>
          <c:extLst>
            <c:ext xmlns:c16="http://schemas.microsoft.com/office/drawing/2014/chart" uri="{C3380CC4-5D6E-409C-BE32-E72D297353CC}">
              <c16:uniqueId val="{00000002-03FC-0A44-B04B-0E09F68502DF}"/>
            </c:ext>
          </c:extLst>
        </c:ser>
        <c:ser>
          <c:idx val="3"/>
          <c:order val="3"/>
          <c:tx>
            <c:strRef>
              <c:f>'Medarbetare(Q19-29) (2022)'!$AB$46</c:f>
              <c:strCache>
                <c:ptCount val="1"/>
                <c:pt idx="0">
                  <c:v>Över 25 år</c:v>
                </c:pt>
              </c:strCache>
            </c:strRef>
          </c:tx>
          <c:spPr>
            <a:solidFill>
              <a:schemeClr val="accent4"/>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8-03FC-0A44-B04B-0E09F68502DF}"/>
                </c:ext>
              </c:extLst>
            </c:dLbl>
            <c:dLbl>
              <c:idx val="1"/>
              <c:delete val="1"/>
              <c:extLst>
                <c:ext xmlns:c15="http://schemas.microsoft.com/office/drawing/2012/chart" uri="{CE6537A1-D6FC-4f65-9D91-7224C49458BB}"/>
                <c:ext xmlns:c16="http://schemas.microsoft.com/office/drawing/2014/chart" uri="{C3380CC4-5D6E-409C-BE32-E72D297353CC}">
                  <c16:uniqueId val="{00000006-03FC-0A44-B04B-0E09F68502DF}"/>
                </c:ext>
              </c:extLst>
            </c:dLbl>
            <c:dLbl>
              <c:idx val="3"/>
              <c:delete val="1"/>
              <c:extLst>
                <c:ext xmlns:c15="http://schemas.microsoft.com/office/drawing/2012/chart" uri="{CE6537A1-D6FC-4f65-9D91-7224C49458BB}"/>
                <c:ext xmlns:c16="http://schemas.microsoft.com/office/drawing/2014/chart" uri="{C3380CC4-5D6E-409C-BE32-E72D297353CC}">
                  <c16:uniqueId val="{00000009-03FC-0A44-B04B-0E09F68502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(2022)'!$AE$42:$AH$42</c:f>
              <c:strCache>
                <c:ptCount val="4"/>
                <c:pt idx="0">
                  <c:v>Teknikkonsultföretag</c:v>
                </c:pt>
                <c:pt idx="1">
                  <c:v>Industri- och 
techkonsultföretag</c:v>
                </c:pt>
                <c:pt idx="2">
                  <c:v>Arkitektföretag</c:v>
                </c:pt>
                <c:pt idx="3">
                  <c:v>Annan</c:v>
                </c:pt>
              </c:strCache>
            </c:strRef>
          </c:cat>
          <c:val>
            <c:numRef>
              <c:f>'Medarbetare(Q19-29) (2022)'!$AE$46:$AH$46</c:f>
              <c:numCache>
                <c:formatCode>0%</c:formatCode>
                <c:ptCount val="4"/>
                <c:pt idx="0">
                  <c:v>0</c:v>
                </c:pt>
                <c:pt idx="1">
                  <c:v>0</c:v>
                </c:pt>
                <c:pt idx="2">
                  <c:v>4.1700000000000001E-2</c:v>
                </c:pt>
                <c:pt idx="3">
                  <c:v>0</c:v>
                </c:pt>
              </c:numCache>
            </c:numRef>
          </c:val>
          <c:extLst>
            <c:ext xmlns:c16="http://schemas.microsoft.com/office/drawing/2014/chart" uri="{C3380CC4-5D6E-409C-BE32-E72D297353CC}">
              <c16:uniqueId val="{00000003-03FC-0A44-B04B-0E09F68502DF}"/>
            </c:ext>
          </c:extLst>
        </c:ser>
        <c:ser>
          <c:idx val="4"/>
          <c:order val="4"/>
          <c:tx>
            <c:strRef>
              <c:f>'Medarbetare(Q19-29) (2022)'!$AB$47</c:f>
              <c:strCache>
                <c:ptCount val="1"/>
                <c:pt idx="0">
                  <c:v>Vet ej</c:v>
                </c:pt>
              </c:strCache>
            </c:strRef>
          </c:tx>
          <c:spPr>
            <a:solidFill>
              <a:srgbClr val="88AAA0"/>
            </a:solidFill>
            <a:ln>
              <a:noFill/>
            </a:ln>
            <a:effectLst/>
          </c:spPr>
          <c:invertIfNegative val="0"/>
          <c:dLbls>
            <c:dLbl>
              <c:idx val="0"/>
              <c:tx>
                <c:rich>
                  <a:bodyPr/>
                  <a:lstStyle/>
                  <a:p>
                    <a:r>
                      <a:rPr lang="en-US"/>
                      <a:t>8%</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51FC-8A41-96C3-81D103041AAE}"/>
                </c:ext>
              </c:extLst>
            </c:dLbl>
            <c:dLbl>
              <c:idx val="1"/>
              <c:delete val="1"/>
              <c:extLst>
                <c:ext xmlns:c15="http://schemas.microsoft.com/office/drawing/2012/chart" uri="{CE6537A1-D6FC-4f65-9D91-7224C49458BB}"/>
                <c:ext xmlns:c16="http://schemas.microsoft.com/office/drawing/2014/chart" uri="{C3380CC4-5D6E-409C-BE32-E72D297353CC}">
                  <c16:uniqueId val="{00000005-03FC-0A44-B04B-0E09F68502DF}"/>
                </c:ext>
              </c:extLst>
            </c:dLbl>
            <c:dLbl>
              <c:idx val="2"/>
              <c:layout>
                <c:manualLayout>
                  <c:x val="-8.8878327404006334E-17"/>
                  <c:y val="-1.689599693477347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EC5-4344-A328-D8B1D770B03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2">
                        <a:lumMod val="10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(2022)'!$AE$42:$AH$42</c:f>
              <c:strCache>
                <c:ptCount val="4"/>
                <c:pt idx="0">
                  <c:v>Teknikkonsultföretag</c:v>
                </c:pt>
                <c:pt idx="1">
                  <c:v>Industri- och 
techkonsultföretag</c:v>
                </c:pt>
                <c:pt idx="2">
                  <c:v>Arkitektföretag</c:v>
                </c:pt>
                <c:pt idx="3">
                  <c:v>Annan</c:v>
                </c:pt>
              </c:strCache>
            </c:strRef>
          </c:cat>
          <c:val>
            <c:numRef>
              <c:f>'Medarbetare(Q19-29) (2022)'!$AE$47:$AH$47</c:f>
              <c:numCache>
                <c:formatCode>0%</c:formatCode>
                <c:ptCount val="4"/>
                <c:pt idx="0">
                  <c:v>7.4099999999999999E-2</c:v>
                </c:pt>
                <c:pt idx="1">
                  <c:v>0</c:v>
                </c:pt>
                <c:pt idx="2">
                  <c:v>8.3299999999999999E-2</c:v>
                </c:pt>
                <c:pt idx="3">
                  <c:v>9.0909090909090912E-2</c:v>
                </c:pt>
              </c:numCache>
            </c:numRef>
          </c:val>
          <c:extLst>
            <c:ext xmlns:c16="http://schemas.microsoft.com/office/drawing/2014/chart" uri="{C3380CC4-5D6E-409C-BE32-E72D297353CC}">
              <c16:uniqueId val="{00000004-03FC-0A44-B04B-0E09F68502DF}"/>
            </c:ext>
          </c:extLst>
        </c:ser>
        <c:dLbls>
          <c:dLblPos val="ctr"/>
          <c:showLegendKey val="0"/>
          <c:showVal val="1"/>
          <c:showCatName val="0"/>
          <c:showSerName val="0"/>
          <c:showPercent val="0"/>
          <c:showBubbleSize val="0"/>
        </c:dLbls>
        <c:gapWidth val="112"/>
        <c:overlap val="100"/>
        <c:axId val="1107769728"/>
        <c:axId val="1107788512"/>
      </c:barChart>
      <c:catAx>
        <c:axId val="110776972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0" spcFirstLastPara="1" vertOverflow="ellipsis" wrap="square" anchor="ctr" anchorCtr="1"/>
          <a:lstStyle/>
          <a:p>
            <a:pPr>
              <a:defRPr sz="700" b="0" i="0" u="none" strike="noStrike" kern="1200" baseline="0">
                <a:solidFill>
                  <a:schemeClr val="tx1"/>
                </a:solidFill>
                <a:latin typeface="+mn-lt"/>
                <a:ea typeface="+mn-ea"/>
                <a:cs typeface="+mn-cs"/>
              </a:defRPr>
            </a:pPr>
            <a:endParaRPr lang="sv-SE"/>
          </a:p>
        </c:txPr>
        <c:crossAx val="1107788512"/>
        <c:crosses val="autoZero"/>
        <c:auto val="1"/>
        <c:lblAlgn val="ctr"/>
        <c:lblOffset val="100"/>
        <c:noMultiLvlLbl val="0"/>
      </c:catAx>
      <c:valAx>
        <c:axId val="1107788512"/>
        <c:scaling>
          <c:orientation val="minMax"/>
          <c:max val="1"/>
        </c:scaling>
        <c:delete val="1"/>
        <c:axPos val="l"/>
        <c:numFmt formatCode="0%" sourceLinked="1"/>
        <c:majorTickMark val="none"/>
        <c:minorTickMark val="none"/>
        <c:tickLblPos val="nextTo"/>
        <c:crossAx val="1107769728"/>
        <c:crosses val="autoZero"/>
        <c:crossBetween val="between"/>
      </c:valAx>
      <c:spPr>
        <a:noFill/>
        <a:ln>
          <a:noFill/>
        </a:ln>
        <a:effectLst/>
      </c:spPr>
    </c:plotArea>
    <c:legend>
      <c:legendPos val="b"/>
      <c:layout>
        <c:manualLayout>
          <c:xMode val="edge"/>
          <c:yMode val="edge"/>
          <c:x val="0.2098745026064491"/>
          <c:y val="0.91638964918411414"/>
          <c:w val="0.5969638761730548"/>
          <c:h val="8.3610350815885956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555555555555555E-2"/>
          <c:y val="7.7510012218507439E-3"/>
          <c:w val="0.93888888888888888"/>
          <c:h val="0.84327902749957584"/>
        </c:manualLayout>
      </c:layout>
      <c:barChart>
        <c:barDir val="col"/>
        <c:grouping val="clustered"/>
        <c:varyColors val="0"/>
        <c:ser>
          <c:idx val="0"/>
          <c:order val="0"/>
          <c:tx>
            <c:strRef>
              <c:f>'Medarbetare(Q19-29) (2022)'!$AC$50</c:f>
              <c:strCache>
                <c:ptCount val="1"/>
                <c:pt idx="0">
                  <c:v>Totalt 2021</c:v>
                </c:pt>
              </c:strCache>
            </c:strRef>
          </c:tx>
          <c:spPr>
            <a:noFill/>
            <a:ln>
              <a:solidFill>
                <a:schemeClr val="tx1"/>
              </a:solidFill>
              <a:prstDash val="dash"/>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2">
                        <a:lumMod val="10000"/>
                      </a:schemeClr>
                    </a:solidFill>
                    <a:latin typeface="+mn-lt"/>
                    <a:ea typeface="+mn-ea"/>
                    <a:cs typeface="+mn-cs"/>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(2022)'!$AB$51:$AB$54</c:f>
              <c:strCache>
                <c:ptCount val="4"/>
                <c:pt idx="0">
                  <c:v>Mindre än 10 år</c:v>
                </c:pt>
                <c:pt idx="1">
                  <c:v>10 - 14 år</c:v>
                </c:pt>
                <c:pt idx="2">
                  <c:v>15 – 25 år</c:v>
                </c:pt>
                <c:pt idx="3">
                  <c:v>Över 25 år</c:v>
                </c:pt>
              </c:strCache>
            </c:strRef>
          </c:cat>
          <c:val>
            <c:numRef>
              <c:f>'Medarbetare(Q19-29) (2022)'!$AC$51:$AC$54</c:f>
              <c:numCache>
                <c:formatCode>0%</c:formatCode>
                <c:ptCount val="4"/>
                <c:pt idx="0">
                  <c:v>0.28000000000000003</c:v>
                </c:pt>
                <c:pt idx="1">
                  <c:v>0.37</c:v>
                </c:pt>
                <c:pt idx="2">
                  <c:v>0.23</c:v>
                </c:pt>
                <c:pt idx="3">
                  <c:v>0.06</c:v>
                </c:pt>
              </c:numCache>
            </c:numRef>
          </c:val>
          <c:extLst>
            <c:ext xmlns:c16="http://schemas.microsoft.com/office/drawing/2014/chart" uri="{C3380CC4-5D6E-409C-BE32-E72D297353CC}">
              <c16:uniqueId val="{00000000-A687-4748-9DC3-D5125832E827}"/>
            </c:ext>
          </c:extLst>
        </c:ser>
        <c:ser>
          <c:idx val="1"/>
          <c:order val="1"/>
          <c:tx>
            <c:strRef>
              <c:f>'Medarbetare(Q19-29) (2022)'!$AD$50</c:f>
              <c:strCache>
                <c:ptCount val="1"/>
                <c:pt idx="0">
                  <c:v>Totalt 2022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(2022)'!$AB$51:$AB$54</c:f>
              <c:strCache>
                <c:ptCount val="4"/>
                <c:pt idx="0">
                  <c:v>Mindre än 10 år</c:v>
                </c:pt>
                <c:pt idx="1">
                  <c:v>10 - 14 år</c:v>
                </c:pt>
                <c:pt idx="2">
                  <c:v>15 – 25 år</c:v>
                </c:pt>
                <c:pt idx="3">
                  <c:v>Över 25 år</c:v>
                </c:pt>
              </c:strCache>
            </c:strRef>
          </c:cat>
          <c:val>
            <c:numRef>
              <c:f>'Medarbetare(Q19-29) (2022)'!$AD$51:$AD$54</c:f>
              <c:numCache>
                <c:formatCode>0%</c:formatCode>
                <c:ptCount val="4"/>
                <c:pt idx="0">
                  <c:v>0.26960000000000001</c:v>
                </c:pt>
                <c:pt idx="1">
                  <c:v>0.3478</c:v>
                </c:pt>
                <c:pt idx="2">
                  <c:v>0.23480000000000001</c:v>
                </c:pt>
                <c:pt idx="3">
                  <c:v>0.1043</c:v>
                </c:pt>
              </c:numCache>
            </c:numRef>
          </c:val>
          <c:extLst>
            <c:ext xmlns:c16="http://schemas.microsoft.com/office/drawing/2014/chart" uri="{C3380CC4-5D6E-409C-BE32-E72D297353CC}">
              <c16:uniqueId val="{00000001-A687-4748-9DC3-D5125832E827}"/>
            </c:ext>
          </c:extLst>
        </c:ser>
        <c:dLbls>
          <c:dLblPos val="inEnd"/>
          <c:showLegendKey val="0"/>
          <c:showVal val="1"/>
          <c:showCatName val="0"/>
          <c:showSerName val="0"/>
          <c:showPercent val="0"/>
          <c:showBubbleSize val="0"/>
        </c:dLbls>
        <c:gapWidth val="219"/>
        <c:overlap val="-27"/>
        <c:axId val="1108286352"/>
        <c:axId val="610518512"/>
      </c:barChart>
      <c:catAx>
        <c:axId val="110828635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610518512"/>
        <c:crosses val="autoZero"/>
        <c:auto val="1"/>
        <c:lblAlgn val="ctr"/>
        <c:lblOffset val="100"/>
        <c:noMultiLvlLbl val="0"/>
      </c:catAx>
      <c:valAx>
        <c:axId val="610518512"/>
        <c:scaling>
          <c:orientation val="minMax"/>
        </c:scaling>
        <c:delete val="1"/>
        <c:axPos val="l"/>
        <c:numFmt formatCode="0%" sourceLinked="1"/>
        <c:majorTickMark val="none"/>
        <c:minorTickMark val="none"/>
        <c:tickLblPos val="nextTo"/>
        <c:crossAx val="11082863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39332549776457"/>
          <c:y val="5.0925925925925923E-2"/>
          <c:w val="0.86737387327630289"/>
          <c:h val="0.70493328958880141"/>
        </c:manualLayout>
      </c:layout>
      <c:barChart>
        <c:barDir val="col"/>
        <c:grouping val="stacked"/>
        <c:varyColors val="0"/>
        <c:ser>
          <c:idx val="0"/>
          <c:order val="0"/>
          <c:tx>
            <c:strRef>
              <c:f>'Medarbetare(Q19-29) (2022)'!$AB$51</c:f>
              <c:strCache>
                <c:ptCount val="1"/>
                <c:pt idx="0">
                  <c:v>Mindre än 10 år</c:v>
                </c:pt>
              </c:strCache>
            </c:strRef>
          </c:tx>
          <c:spPr>
            <a:solidFill>
              <a:srgbClr val="193C2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(2022)'!$AE$50:$AH$50</c:f>
              <c:strCache>
                <c:ptCount val="4"/>
                <c:pt idx="0">
                  <c:v>Teknikkonsultföretag</c:v>
                </c:pt>
                <c:pt idx="1">
                  <c:v>Industri- och 
techkonsultföretag</c:v>
                </c:pt>
                <c:pt idx="2">
                  <c:v>Arkitektföretag</c:v>
                </c:pt>
                <c:pt idx="3">
                  <c:v>Annan</c:v>
                </c:pt>
              </c:strCache>
            </c:strRef>
          </c:cat>
          <c:val>
            <c:numRef>
              <c:f>'Medarbetare(Q19-29) (2022)'!$AE$51:$AH$51</c:f>
              <c:numCache>
                <c:formatCode>0%</c:formatCode>
                <c:ptCount val="4"/>
                <c:pt idx="0">
                  <c:v>0.1852</c:v>
                </c:pt>
                <c:pt idx="1">
                  <c:v>0.46150000000000002</c:v>
                </c:pt>
                <c:pt idx="2">
                  <c:v>0.25</c:v>
                </c:pt>
                <c:pt idx="3">
                  <c:v>0.27272727272727271</c:v>
                </c:pt>
              </c:numCache>
            </c:numRef>
          </c:val>
          <c:extLst>
            <c:ext xmlns:c16="http://schemas.microsoft.com/office/drawing/2014/chart" uri="{C3380CC4-5D6E-409C-BE32-E72D297353CC}">
              <c16:uniqueId val="{00000000-8306-1541-B6FE-DD04E00A9813}"/>
            </c:ext>
          </c:extLst>
        </c:ser>
        <c:ser>
          <c:idx val="1"/>
          <c:order val="1"/>
          <c:tx>
            <c:strRef>
              <c:f>'Medarbetare(Q19-29) (2022)'!$AB$52</c:f>
              <c:strCache>
                <c:ptCount val="1"/>
                <c:pt idx="0">
                  <c:v>10 - 14 år</c:v>
                </c:pt>
              </c:strCache>
            </c:strRef>
          </c:tx>
          <c:spPr>
            <a:solidFill>
              <a:srgbClr val="1C65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(2022)'!$AE$50:$AH$50</c:f>
              <c:strCache>
                <c:ptCount val="4"/>
                <c:pt idx="0">
                  <c:v>Teknikkonsultföretag</c:v>
                </c:pt>
                <c:pt idx="1">
                  <c:v>Industri- och 
techkonsultföretag</c:v>
                </c:pt>
                <c:pt idx="2">
                  <c:v>Arkitektföretag</c:v>
                </c:pt>
                <c:pt idx="3">
                  <c:v>Annan</c:v>
                </c:pt>
              </c:strCache>
            </c:strRef>
          </c:cat>
          <c:val>
            <c:numRef>
              <c:f>'Medarbetare(Q19-29) (2022)'!$AE$52:$AH$52</c:f>
              <c:numCache>
                <c:formatCode>0%</c:formatCode>
                <c:ptCount val="4"/>
                <c:pt idx="0">
                  <c:v>0.40739999999999998</c:v>
                </c:pt>
                <c:pt idx="1">
                  <c:v>0.1923</c:v>
                </c:pt>
                <c:pt idx="2">
                  <c:v>0.375</c:v>
                </c:pt>
                <c:pt idx="3">
                  <c:v>0.36363636363636365</c:v>
                </c:pt>
              </c:numCache>
            </c:numRef>
          </c:val>
          <c:extLst>
            <c:ext xmlns:c16="http://schemas.microsoft.com/office/drawing/2014/chart" uri="{C3380CC4-5D6E-409C-BE32-E72D297353CC}">
              <c16:uniqueId val="{00000001-8306-1541-B6FE-DD04E00A9813}"/>
            </c:ext>
          </c:extLst>
        </c:ser>
        <c:ser>
          <c:idx val="2"/>
          <c:order val="2"/>
          <c:tx>
            <c:strRef>
              <c:f>'Medarbetare(Q19-29) (2022)'!$AB$53</c:f>
              <c:strCache>
                <c:ptCount val="1"/>
                <c:pt idx="0">
                  <c:v>15 – 25 år</c:v>
                </c:pt>
              </c:strCache>
            </c:strRef>
          </c:tx>
          <c:spPr>
            <a:solidFill>
              <a:srgbClr val="2FA5B3"/>
            </a:solidFill>
            <a:ln>
              <a:noFill/>
            </a:ln>
            <a:effectLst/>
          </c:spPr>
          <c:invertIfNegative val="0"/>
          <c:dLbls>
            <c:dLbl>
              <c:idx val="3"/>
              <c:tx>
                <c:rich>
                  <a:bodyPr/>
                  <a:lstStyle/>
                  <a:p>
                    <a:r>
                      <a:rPr lang="en-US"/>
                      <a:t>19%</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2D1-2D47-98BB-8924EBAADF4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(2022)'!$AE$50:$AH$50</c:f>
              <c:strCache>
                <c:ptCount val="4"/>
                <c:pt idx="0">
                  <c:v>Teknikkonsultföretag</c:v>
                </c:pt>
                <c:pt idx="1">
                  <c:v>Industri- och 
techkonsultföretag</c:v>
                </c:pt>
                <c:pt idx="2">
                  <c:v>Arkitektföretag</c:v>
                </c:pt>
                <c:pt idx="3">
                  <c:v>Annan</c:v>
                </c:pt>
              </c:strCache>
            </c:strRef>
          </c:cat>
          <c:val>
            <c:numRef>
              <c:f>'Medarbetare(Q19-29) (2022)'!$AE$53:$AH$53</c:f>
              <c:numCache>
                <c:formatCode>0%</c:formatCode>
                <c:ptCount val="4"/>
                <c:pt idx="0">
                  <c:v>0.29630000000000001</c:v>
                </c:pt>
                <c:pt idx="1">
                  <c:v>0.23080000000000001</c:v>
                </c:pt>
                <c:pt idx="2">
                  <c:v>0.125</c:v>
                </c:pt>
                <c:pt idx="3">
                  <c:v>0.18181818181818182</c:v>
                </c:pt>
              </c:numCache>
            </c:numRef>
          </c:val>
          <c:extLst>
            <c:ext xmlns:c16="http://schemas.microsoft.com/office/drawing/2014/chart" uri="{C3380CC4-5D6E-409C-BE32-E72D297353CC}">
              <c16:uniqueId val="{00000002-8306-1541-B6FE-DD04E00A9813}"/>
            </c:ext>
          </c:extLst>
        </c:ser>
        <c:ser>
          <c:idx val="3"/>
          <c:order val="3"/>
          <c:tx>
            <c:strRef>
              <c:f>'Medarbetare(Q19-29) (2022)'!$AB$54</c:f>
              <c:strCache>
                <c:ptCount val="1"/>
                <c:pt idx="0">
                  <c:v>Över 25 år</c:v>
                </c:pt>
              </c:strCache>
            </c:strRef>
          </c:tx>
          <c:spPr>
            <a:solidFill>
              <a:srgbClr val="C3D5CF"/>
            </a:solidFill>
            <a:ln>
              <a:noFill/>
            </a:ln>
            <a:effectLst/>
          </c:spPr>
          <c:invertIfNegative val="0"/>
          <c:dLbls>
            <c:dLbl>
              <c:idx val="2"/>
              <c:tx>
                <c:rich>
                  <a:bodyPr/>
                  <a:lstStyle/>
                  <a:p>
                    <a:r>
                      <a:rPr lang="en-US"/>
                      <a:t>12%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42D1-2D47-98BB-8924EBAADF4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2">
                        <a:lumMod val="10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(2022)'!$AE$50:$AH$50</c:f>
              <c:strCache>
                <c:ptCount val="4"/>
                <c:pt idx="0">
                  <c:v>Teknikkonsultföretag</c:v>
                </c:pt>
                <c:pt idx="1">
                  <c:v>Industri- och 
techkonsultföretag</c:v>
                </c:pt>
                <c:pt idx="2">
                  <c:v>Arkitektföretag</c:v>
                </c:pt>
                <c:pt idx="3">
                  <c:v>Annan</c:v>
                </c:pt>
              </c:strCache>
            </c:strRef>
          </c:cat>
          <c:val>
            <c:numRef>
              <c:f>'Medarbetare(Q19-29) (2022)'!$AE$54:$AH$54</c:f>
              <c:numCache>
                <c:formatCode>0%</c:formatCode>
                <c:ptCount val="4"/>
                <c:pt idx="0">
                  <c:v>9.2600000000000002E-2</c:v>
                </c:pt>
                <c:pt idx="1">
                  <c:v>7.6899999999999996E-2</c:v>
                </c:pt>
                <c:pt idx="2">
                  <c:v>0.125</c:v>
                </c:pt>
                <c:pt idx="3">
                  <c:v>0.18181818181818182</c:v>
                </c:pt>
              </c:numCache>
            </c:numRef>
          </c:val>
          <c:extLst>
            <c:ext xmlns:c16="http://schemas.microsoft.com/office/drawing/2014/chart" uri="{C3380CC4-5D6E-409C-BE32-E72D297353CC}">
              <c16:uniqueId val="{00000003-8306-1541-B6FE-DD04E00A9813}"/>
            </c:ext>
          </c:extLst>
        </c:ser>
        <c:ser>
          <c:idx val="4"/>
          <c:order val="4"/>
          <c:tx>
            <c:strRef>
              <c:f>'Medarbetare(Q19-29) (2022)'!$AB$55</c:f>
              <c:strCache>
                <c:ptCount val="1"/>
                <c:pt idx="0">
                  <c:v>Vet ej</c:v>
                </c:pt>
              </c:strCache>
            </c:strRef>
          </c:tx>
          <c:spPr>
            <a:solidFill>
              <a:srgbClr val="88AAA0"/>
            </a:solidFill>
            <a:ln>
              <a:noFill/>
            </a:ln>
            <a:effectLst/>
          </c:spPr>
          <c:invertIfNegative val="0"/>
          <c:dLbls>
            <c:dLbl>
              <c:idx val="0"/>
              <c:layout>
                <c:manualLayout>
                  <c:x val="0"/>
                  <c:y val="-1.610639521120092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r>
                      <a:rPr lang="en-US" dirty="0"/>
                      <a:t>1%</a:t>
                    </a:r>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8306-1541-B6FE-DD04E00A9813}"/>
                </c:ext>
              </c:extLst>
            </c:dLbl>
            <c:dLbl>
              <c:idx val="1"/>
              <c:layout>
                <c:manualLayout>
                  <c:x val="0"/>
                  <c:y val="-1.610639521120092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2">
                          <a:lumMod val="10000"/>
                        </a:schemeClr>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43B-B14B-847A-67657BA20D1F}"/>
                </c:ext>
              </c:extLst>
            </c:dLbl>
            <c:dLbl>
              <c:idx val="2"/>
              <c:tx>
                <c:rich>
                  <a:bodyPr rot="0" spcFirstLastPara="1" vertOverflow="ellipsis" vert="horz" wrap="square" lIns="38100" tIns="19050" rIns="38100" bIns="19050" anchor="ctr" anchorCtr="1">
                    <a:spAutoFit/>
                  </a:bodyPr>
                  <a:lstStyle/>
                  <a:p>
                    <a:pPr>
                      <a:defRPr sz="900" b="0" i="0" u="none" strike="noStrike" kern="1200" baseline="0">
                        <a:solidFill>
                          <a:schemeClr val="bg2">
                            <a:lumMod val="10000"/>
                          </a:schemeClr>
                        </a:solidFill>
                        <a:latin typeface="+mn-lt"/>
                        <a:ea typeface="+mn-ea"/>
                        <a:cs typeface="+mn-cs"/>
                      </a:defRPr>
                    </a:pPr>
                    <a:r>
                      <a:rPr lang="en-US" dirty="0"/>
                      <a:t>12%</a:t>
                    </a:r>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2">
                          <a:lumMod val="10000"/>
                        </a:schemeClr>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43B-B14B-847A-67657BA20D1F}"/>
                </c:ext>
              </c:extLst>
            </c:dLbl>
            <c:dLbl>
              <c:idx val="3"/>
              <c:delete val="1"/>
              <c:extLst>
                <c:ext xmlns:c15="http://schemas.microsoft.com/office/drawing/2012/chart" uri="{CE6537A1-D6FC-4f65-9D91-7224C49458BB}"/>
                <c:ext xmlns:c16="http://schemas.microsoft.com/office/drawing/2014/chart" uri="{C3380CC4-5D6E-409C-BE32-E72D297353CC}">
                  <c16:uniqueId val="{00000005-8306-1541-B6FE-DD04E00A981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(2022)'!$AE$50:$AH$50</c:f>
              <c:strCache>
                <c:ptCount val="4"/>
                <c:pt idx="0">
                  <c:v>Teknikkonsultföretag</c:v>
                </c:pt>
                <c:pt idx="1">
                  <c:v>Industri- och 
techkonsultföretag</c:v>
                </c:pt>
                <c:pt idx="2">
                  <c:v>Arkitektföretag</c:v>
                </c:pt>
                <c:pt idx="3">
                  <c:v>Annan</c:v>
                </c:pt>
              </c:strCache>
            </c:strRef>
          </c:cat>
          <c:val>
            <c:numRef>
              <c:f>'Medarbetare(Q19-29) (2022)'!$AE$55:$AH$55</c:f>
              <c:numCache>
                <c:formatCode>0%</c:formatCode>
                <c:ptCount val="4"/>
                <c:pt idx="0">
                  <c:v>1.8499999999999999E-2</c:v>
                </c:pt>
                <c:pt idx="1">
                  <c:v>3.85E-2</c:v>
                </c:pt>
                <c:pt idx="2">
                  <c:v>0.125</c:v>
                </c:pt>
                <c:pt idx="3">
                  <c:v>0</c:v>
                </c:pt>
              </c:numCache>
            </c:numRef>
          </c:val>
          <c:extLst>
            <c:ext xmlns:c16="http://schemas.microsoft.com/office/drawing/2014/chart" uri="{C3380CC4-5D6E-409C-BE32-E72D297353CC}">
              <c16:uniqueId val="{00000004-8306-1541-B6FE-DD04E00A9813}"/>
            </c:ext>
          </c:extLst>
        </c:ser>
        <c:dLbls>
          <c:dLblPos val="ctr"/>
          <c:showLegendKey val="0"/>
          <c:showVal val="1"/>
          <c:showCatName val="0"/>
          <c:showSerName val="0"/>
          <c:showPercent val="0"/>
          <c:showBubbleSize val="0"/>
        </c:dLbls>
        <c:gapWidth val="112"/>
        <c:overlap val="100"/>
        <c:axId val="603078512"/>
        <c:axId val="1944099168"/>
      </c:barChart>
      <c:catAx>
        <c:axId val="603078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700" b="0" i="0" u="none" strike="noStrike" kern="1200" baseline="0">
                <a:solidFill>
                  <a:schemeClr val="tx1"/>
                </a:solidFill>
                <a:latin typeface="+mn-lt"/>
                <a:ea typeface="+mn-ea"/>
                <a:cs typeface="+mn-cs"/>
              </a:defRPr>
            </a:pPr>
            <a:endParaRPr lang="sv-SE"/>
          </a:p>
        </c:txPr>
        <c:crossAx val="1944099168"/>
        <c:crosses val="autoZero"/>
        <c:auto val="1"/>
        <c:lblAlgn val="ctr"/>
        <c:lblOffset val="100"/>
        <c:noMultiLvlLbl val="0"/>
      </c:catAx>
      <c:valAx>
        <c:axId val="1944099168"/>
        <c:scaling>
          <c:orientation val="minMax"/>
          <c:max val="1"/>
        </c:scaling>
        <c:delete val="1"/>
        <c:axPos val="l"/>
        <c:numFmt formatCode="0%" sourceLinked="1"/>
        <c:majorTickMark val="none"/>
        <c:minorTickMark val="none"/>
        <c:tickLblPos val="nextTo"/>
        <c:crossAx val="603078512"/>
        <c:crosses val="autoZero"/>
        <c:crossBetween val="between"/>
      </c:valAx>
      <c:spPr>
        <a:noFill/>
        <a:ln>
          <a:noFill/>
        </a:ln>
        <a:effectLst/>
      </c:spPr>
    </c:plotArea>
    <c:legend>
      <c:legendPos val="b"/>
      <c:layout>
        <c:manualLayout>
          <c:xMode val="edge"/>
          <c:yMode val="edge"/>
          <c:x val="0.13201735886508184"/>
          <c:y val="0.90955942033886839"/>
          <c:w val="0.74146193880768496"/>
          <c:h val="7.9702982853664311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2">
                  <a:lumMod val="10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555555555555555E-2"/>
          <c:y val="6.4814814814814811E-2"/>
          <c:w val="0.93888888888888888"/>
          <c:h val="0.74569663167104117"/>
        </c:manualLayout>
      </c:layout>
      <c:barChart>
        <c:barDir val="col"/>
        <c:grouping val="clustered"/>
        <c:varyColors val="0"/>
        <c:ser>
          <c:idx val="0"/>
          <c:order val="0"/>
          <c:tx>
            <c:strRef>
              <c:f>'Medarbetare(Q19-29) (2022)'!$AD$63</c:f>
              <c:strCache>
                <c:ptCount val="1"/>
                <c:pt idx="0">
                  <c:v>Totalt 2021</c:v>
                </c:pt>
              </c:strCache>
            </c:strRef>
          </c:tx>
          <c:spPr>
            <a:noFill/>
            <a:ln>
              <a:solidFill>
                <a:schemeClr val="tx2"/>
              </a:solidFill>
              <a:prstDash val="dash"/>
            </a:ln>
            <a:effectLst/>
          </c:spPr>
          <c:invertIfNegative val="0"/>
          <c:dLbls>
            <c:dLbl>
              <c:idx val="5"/>
              <c:tx>
                <c:rich>
                  <a:bodyPr/>
                  <a:lstStyle/>
                  <a:p>
                    <a:r>
                      <a:rPr lang="en-US"/>
                      <a:t>7%</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0444-B145-8574-30448A556B1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(2022)'!$AC$64:$AC$69</c:f>
              <c:strCache>
                <c:ptCount val="6"/>
                <c:pt idx="0">
                  <c:v>0%</c:v>
                </c:pt>
                <c:pt idx="1">
                  <c:v>1-2%</c:v>
                </c:pt>
                <c:pt idx="2">
                  <c:v>3-5%</c:v>
                </c:pt>
                <c:pt idx="3">
                  <c:v>6-10%</c:v>
                </c:pt>
                <c:pt idx="4">
                  <c:v>Mer än 10%</c:v>
                </c:pt>
                <c:pt idx="5">
                  <c:v>Vet ej</c:v>
                </c:pt>
              </c:strCache>
            </c:strRef>
          </c:cat>
          <c:val>
            <c:numRef>
              <c:f>'Medarbetare(Q19-29) (2022)'!$AD$64:$AD$69</c:f>
              <c:numCache>
                <c:formatCode>0%</c:formatCode>
                <c:ptCount val="6"/>
                <c:pt idx="0">
                  <c:v>1.9E-2</c:v>
                </c:pt>
                <c:pt idx="1">
                  <c:v>0.3165</c:v>
                </c:pt>
                <c:pt idx="2">
                  <c:v>0.37969999999999998</c:v>
                </c:pt>
                <c:pt idx="3">
                  <c:v>0.15820000000000001</c:v>
                </c:pt>
                <c:pt idx="4">
                  <c:v>5.0599999999999999E-2</c:v>
                </c:pt>
                <c:pt idx="5">
                  <c:v>7.5899999999999995E-2</c:v>
                </c:pt>
              </c:numCache>
            </c:numRef>
          </c:val>
          <c:extLst>
            <c:ext xmlns:c16="http://schemas.microsoft.com/office/drawing/2014/chart" uri="{C3380CC4-5D6E-409C-BE32-E72D297353CC}">
              <c16:uniqueId val="{00000000-AD35-2745-B8EF-CE7D23EA75C8}"/>
            </c:ext>
          </c:extLst>
        </c:ser>
        <c:ser>
          <c:idx val="1"/>
          <c:order val="1"/>
          <c:tx>
            <c:strRef>
              <c:f>'Medarbetare(Q19-29) (2022)'!$AE$63</c:f>
              <c:strCache>
                <c:ptCount val="1"/>
                <c:pt idx="0">
                  <c:v>Totalt 2022</c:v>
                </c:pt>
              </c:strCache>
            </c:strRef>
          </c:tx>
          <c:spPr>
            <a:solidFill>
              <a:schemeClr val="accent2"/>
            </a:solidFill>
            <a:ln>
              <a:noFill/>
            </a:ln>
            <a:effectLst/>
          </c:spPr>
          <c:invertIfNegative val="0"/>
          <c:dPt>
            <c:idx val="0"/>
            <c:invertIfNegative val="0"/>
            <c:bubble3D val="0"/>
            <c:spPr>
              <a:solidFill>
                <a:srgbClr val="193C29"/>
              </a:solidFill>
              <a:ln>
                <a:noFill/>
              </a:ln>
              <a:effectLst/>
            </c:spPr>
            <c:extLst>
              <c:ext xmlns:c16="http://schemas.microsoft.com/office/drawing/2014/chart" uri="{C3380CC4-5D6E-409C-BE32-E72D297353CC}">
                <c16:uniqueId val="{00000002-AD35-2745-B8EF-CE7D23EA75C8}"/>
              </c:ext>
            </c:extLst>
          </c:dPt>
          <c:dPt>
            <c:idx val="1"/>
            <c:invertIfNegative val="0"/>
            <c:bubble3D val="0"/>
            <c:spPr>
              <a:solidFill>
                <a:srgbClr val="1D666E"/>
              </a:solidFill>
              <a:ln>
                <a:noFill/>
              </a:ln>
              <a:effectLst/>
            </c:spPr>
            <c:extLst>
              <c:ext xmlns:c16="http://schemas.microsoft.com/office/drawing/2014/chart" uri="{C3380CC4-5D6E-409C-BE32-E72D297353CC}">
                <c16:uniqueId val="{00000003-AD35-2745-B8EF-CE7D23EA75C8}"/>
              </c:ext>
            </c:extLst>
          </c:dPt>
          <c:dPt>
            <c:idx val="2"/>
            <c:invertIfNegative val="0"/>
            <c:bubble3D val="0"/>
            <c:spPr>
              <a:solidFill>
                <a:srgbClr val="2EA5B3"/>
              </a:solidFill>
              <a:ln>
                <a:noFill/>
              </a:ln>
              <a:effectLst/>
            </c:spPr>
            <c:extLst>
              <c:ext xmlns:c16="http://schemas.microsoft.com/office/drawing/2014/chart" uri="{C3380CC4-5D6E-409C-BE32-E72D297353CC}">
                <c16:uniqueId val="{00000004-AD35-2745-B8EF-CE7D23EA75C8}"/>
              </c:ext>
            </c:extLst>
          </c:dPt>
          <c:dPt>
            <c:idx val="3"/>
            <c:invertIfNegative val="0"/>
            <c:bubble3D val="0"/>
            <c:spPr>
              <a:solidFill>
                <a:srgbClr val="C3D4CF"/>
              </a:solidFill>
              <a:ln>
                <a:noFill/>
              </a:ln>
              <a:effectLst/>
            </c:spPr>
            <c:extLst>
              <c:ext xmlns:c16="http://schemas.microsoft.com/office/drawing/2014/chart" uri="{C3380CC4-5D6E-409C-BE32-E72D297353CC}">
                <c16:uniqueId val="{00000005-AD35-2745-B8EF-CE7D23EA75C8}"/>
              </c:ext>
            </c:extLst>
          </c:dPt>
          <c:dPt>
            <c:idx val="4"/>
            <c:invertIfNegative val="0"/>
            <c:bubble3D val="0"/>
            <c:spPr>
              <a:solidFill>
                <a:srgbClr val="88AAA0"/>
              </a:solidFill>
              <a:ln>
                <a:noFill/>
              </a:ln>
              <a:effectLst/>
            </c:spPr>
            <c:extLst>
              <c:ext xmlns:c16="http://schemas.microsoft.com/office/drawing/2014/chart" uri="{C3380CC4-5D6E-409C-BE32-E72D297353CC}">
                <c16:uniqueId val="{00000006-AD35-2745-B8EF-CE7D23EA75C8}"/>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7-AD35-2745-B8EF-CE7D23EA75C8}"/>
              </c:ext>
            </c:extLst>
          </c:dPt>
          <c:dLbls>
            <c:dLbl>
              <c:idx val="1"/>
              <c:layout>
                <c:manualLayout>
                  <c:x val="1.3888888888888888E-2"/>
                  <c:y val="1.388888888888886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D35-2745-B8EF-CE7D23EA75C8}"/>
                </c:ext>
              </c:extLst>
            </c:dLbl>
            <c:dLbl>
              <c:idx val="2"/>
              <c:layout>
                <c:manualLayout>
                  <c:x val="8.3333333333332829E-3"/>
                  <c:y val="1.388888888888888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D35-2745-B8EF-CE7D23EA75C8}"/>
                </c:ext>
              </c:extLst>
            </c:dLbl>
            <c:dLbl>
              <c:idx val="3"/>
              <c:layout>
                <c:manualLayout>
                  <c:x val="0"/>
                  <c:y val="9.259259259259258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D35-2745-B8EF-CE7D23EA75C8}"/>
                </c:ext>
              </c:extLst>
            </c:dLbl>
            <c:dLbl>
              <c:idx val="4"/>
              <c:layout>
                <c:manualLayout>
                  <c:x val="0"/>
                  <c:y val="1.851851851851851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D35-2745-B8EF-CE7D23EA75C8}"/>
                </c:ext>
              </c:extLst>
            </c:dLbl>
            <c:dLbl>
              <c:idx val="5"/>
              <c:layout>
                <c:manualLayout>
                  <c:x val="-2.0370135052831988E-16"/>
                  <c:y val="4.6296296296295444E-3"/>
                </c:manualLayout>
              </c:layout>
              <c:tx>
                <c:rich>
                  <a:bodyPr/>
                  <a:lstStyle/>
                  <a:p>
                    <a:r>
                      <a:rPr lang="en-US" dirty="0"/>
                      <a:t>9%</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AD35-2745-B8EF-CE7D23EA75C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(2022)'!$AC$64:$AC$69</c:f>
              <c:strCache>
                <c:ptCount val="6"/>
                <c:pt idx="0">
                  <c:v>0%</c:v>
                </c:pt>
                <c:pt idx="1">
                  <c:v>1-2%</c:v>
                </c:pt>
                <c:pt idx="2">
                  <c:v>3-5%</c:v>
                </c:pt>
                <c:pt idx="3">
                  <c:v>6-10%</c:v>
                </c:pt>
                <c:pt idx="4">
                  <c:v>Mer än 10%</c:v>
                </c:pt>
                <c:pt idx="5">
                  <c:v>Vet ej</c:v>
                </c:pt>
              </c:strCache>
            </c:strRef>
          </c:cat>
          <c:val>
            <c:numRef>
              <c:f>'Medarbetare(Q19-29) (2022)'!$AE$64:$AE$69</c:f>
              <c:numCache>
                <c:formatCode>0%</c:formatCode>
                <c:ptCount val="6"/>
                <c:pt idx="0">
                  <c:v>2.6100000000000002E-2</c:v>
                </c:pt>
                <c:pt idx="1">
                  <c:v>0.313</c:v>
                </c:pt>
                <c:pt idx="2">
                  <c:v>0.36520000000000002</c:v>
                </c:pt>
                <c:pt idx="3">
                  <c:v>0.14779999999999999</c:v>
                </c:pt>
                <c:pt idx="4">
                  <c:v>5.2200000000000003E-2</c:v>
                </c:pt>
                <c:pt idx="5">
                  <c:v>9.5700000000000007E-2</c:v>
                </c:pt>
              </c:numCache>
            </c:numRef>
          </c:val>
          <c:extLst>
            <c:ext xmlns:c16="http://schemas.microsoft.com/office/drawing/2014/chart" uri="{C3380CC4-5D6E-409C-BE32-E72D297353CC}">
              <c16:uniqueId val="{00000001-AD35-2745-B8EF-CE7D23EA75C8}"/>
            </c:ext>
          </c:extLst>
        </c:ser>
        <c:dLbls>
          <c:dLblPos val="outEnd"/>
          <c:showLegendKey val="0"/>
          <c:showVal val="1"/>
          <c:showCatName val="0"/>
          <c:showSerName val="0"/>
          <c:showPercent val="0"/>
          <c:showBubbleSize val="0"/>
        </c:dLbls>
        <c:gapWidth val="219"/>
        <c:overlap val="-27"/>
        <c:axId val="709116287"/>
        <c:axId val="1109068368"/>
      </c:barChart>
      <c:catAx>
        <c:axId val="709116287"/>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1109068368"/>
        <c:crosses val="autoZero"/>
        <c:auto val="1"/>
        <c:lblAlgn val="ctr"/>
        <c:lblOffset val="100"/>
        <c:noMultiLvlLbl val="0"/>
      </c:catAx>
      <c:valAx>
        <c:axId val="1109068368"/>
        <c:scaling>
          <c:orientation val="minMax"/>
        </c:scaling>
        <c:delete val="1"/>
        <c:axPos val="l"/>
        <c:numFmt formatCode="0%" sourceLinked="1"/>
        <c:majorTickMark val="none"/>
        <c:minorTickMark val="none"/>
        <c:tickLblPos val="nextTo"/>
        <c:crossAx val="70911628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'Medarbetare(Q19-29) (2022)'!$AC$64</c:f>
              <c:strCache>
                <c:ptCount val="1"/>
                <c:pt idx="0">
                  <c:v>0%</c:v>
                </c:pt>
              </c:strCache>
            </c:strRef>
          </c:tx>
          <c:spPr>
            <a:solidFill>
              <a:srgbClr val="193C29"/>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6-8C0A-1D4A-BD30-4BAEF02CA5EB}"/>
                </c:ext>
              </c:extLst>
            </c:dLbl>
            <c:dLbl>
              <c:idx val="2"/>
              <c:delete val="1"/>
              <c:extLst>
                <c:ext xmlns:c15="http://schemas.microsoft.com/office/drawing/2012/chart" uri="{CE6537A1-D6FC-4f65-9D91-7224C49458BB}"/>
                <c:ext xmlns:c16="http://schemas.microsoft.com/office/drawing/2014/chart" uri="{C3380CC4-5D6E-409C-BE32-E72D297353CC}">
                  <c16:uniqueId val="{00000007-8C0A-1D4A-BD30-4BAEF02CA5E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(2022)'!$AF$63:$AI$63</c:f>
              <c:strCache>
                <c:ptCount val="4"/>
                <c:pt idx="0">
                  <c:v>Teknikkonsultföretag</c:v>
                </c:pt>
                <c:pt idx="1">
                  <c:v>Industri- och 
techkonsultföretag</c:v>
                </c:pt>
                <c:pt idx="2">
                  <c:v>Arkitektföretag</c:v>
                </c:pt>
                <c:pt idx="3">
                  <c:v>Annan</c:v>
                </c:pt>
              </c:strCache>
            </c:strRef>
          </c:cat>
          <c:val>
            <c:numRef>
              <c:f>'Medarbetare(Q19-29) (2022)'!$AF$64:$AI$64</c:f>
              <c:numCache>
                <c:formatCode>0%</c:formatCode>
                <c:ptCount val="4"/>
                <c:pt idx="0">
                  <c:v>3.6999999999999998E-2</c:v>
                </c:pt>
                <c:pt idx="1">
                  <c:v>0</c:v>
                </c:pt>
                <c:pt idx="2">
                  <c:v>0</c:v>
                </c:pt>
                <c:pt idx="3">
                  <c:v>9.0909090909090912E-2</c:v>
                </c:pt>
              </c:numCache>
            </c:numRef>
          </c:val>
          <c:extLst>
            <c:ext xmlns:c16="http://schemas.microsoft.com/office/drawing/2014/chart" uri="{C3380CC4-5D6E-409C-BE32-E72D297353CC}">
              <c16:uniqueId val="{00000000-8C0A-1D4A-BD30-4BAEF02CA5EB}"/>
            </c:ext>
          </c:extLst>
        </c:ser>
        <c:ser>
          <c:idx val="1"/>
          <c:order val="1"/>
          <c:tx>
            <c:strRef>
              <c:f>'Medarbetare(Q19-29) (2022)'!$AC$65</c:f>
              <c:strCache>
                <c:ptCount val="1"/>
                <c:pt idx="0">
                  <c:v>1-2%</c:v>
                </c:pt>
              </c:strCache>
            </c:strRef>
          </c:tx>
          <c:spPr>
            <a:solidFill>
              <a:srgbClr val="1D66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(2022)'!$AF$63:$AI$63</c:f>
              <c:strCache>
                <c:ptCount val="4"/>
                <c:pt idx="0">
                  <c:v>Teknikkonsultföretag</c:v>
                </c:pt>
                <c:pt idx="1">
                  <c:v>Industri- och 
techkonsultföretag</c:v>
                </c:pt>
                <c:pt idx="2">
                  <c:v>Arkitektföretag</c:v>
                </c:pt>
                <c:pt idx="3">
                  <c:v>Annan</c:v>
                </c:pt>
              </c:strCache>
            </c:strRef>
          </c:cat>
          <c:val>
            <c:numRef>
              <c:f>'Medarbetare(Q19-29) (2022)'!$AF$65:$AI$65</c:f>
              <c:numCache>
                <c:formatCode>0%</c:formatCode>
                <c:ptCount val="4"/>
                <c:pt idx="0">
                  <c:v>0.27779999999999999</c:v>
                </c:pt>
                <c:pt idx="1">
                  <c:v>0.3846</c:v>
                </c:pt>
                <c:pt idx="2">
                  <c:v>0.29170000000000001</c:v>
                </c:pt>
                <c:pt idx="3">
                  <c:v>0.36363636363636365</c:v>
                </c:pt>
              </c:numCache>
            </c:numRef>
          </c:val>
          <c:extLst>
            <c:ext xmlns:c16="http://schemas.microsoft.com/office/drawing/2014/chart" uri="{C3380CC4-5D6E-409C-BE32-E72D297353CC}">
              <c16:uniqueId val="{00000001-8C0A-1D4A-BD30-4BAEF02CA5EB}"/>
            </c:ext>
          </c:extLst>
        </c:ser>
        <c:ser>
          <c:idx val="2"/>
          <c:order val="2"/>
          <c:tx>
            <c:strRef>
              <c:f>'Medarbetare(Q19-29) (2022)'!$AC$66</c:f>
              <c:strCache>
                <c:ptCount val="1"/>
                <c:pt idx="0">
                  <c:v>3-5%</c:v>
                </c:pt>
              </c:strCache>
            </c:strRef>
          </c:tx>
          <c:spPr>
            <a:solidFill>
              <a:srgbClr val="2EA5B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(2022)'!$AF$63:$AI$63</c:f>
              <c:strCache>
                <c:ptCount val="4"/>
                <c:pt idx="0">
                  <c:v>Teknikkonsultföretag</c:v>
                </c:pt>
                <c:pt idx="1">
                  <c:v>Industri- och 
techkonsultföretag</c:v>
                </c:pt>
                <c:pt idx="2">
                  <c:v>Arkitektföretag</c:v>
                </c:pt>
                <c:pt idx="3">
                  <c:v>Annan</c:v>
                </c:pt>
              </c:strCache>
            </c:strRef>
          </c:cat>
          <c:val>
            <c:numRef>
              <c:f>'Medarbetare(Q19-29) (2022)'!$AF$66:$AI$66</c:f>
              <c:numCache>
                <c:formatCode>0%</c:formatCode>
                <c:ptCount val="4"/>
                <c:pt idx="0">
                  <c:v>0.37040000000000001</c:v>
                </c:pt>
                <c:pt idx="1">
                  <c:v>0.42309999999999998</c:v>
                </c:pt>
                <c:pt idx="2">
                  <c:v>0.41670000000000001</c:v>
                </c:pt>
                <c:pt idx="3">
                  <c:v>9.0909090909090912E-2</c:v>
                </c:pt>
              </c:numCache>
            </c:numRef>
          </c:val>
          <c:extLst>
            <c:ext xmlns:c16="http://schemas.microsoft.com/office/drawing/2014/chart" uri="{C3380CC4-5D6E-409C-BE32-E72D297353CC}">
              <c16:uniqueId val="{00000002-8C0A-1D4A-BD30-4BAEF02CA5EB}"/>
            </c:ext>
          </c:extLst>
        </c:ser>
        <c:ser>
          <c:idx val="3"/>
          <c:order val="3"/>
          <c:tx>
            <c:strRef>
              <c:f>'Medarbetare(Q19-29) (2022)'!$AC$67</c:f>
              <c:strCache>
                <c:ptCount val="1"/>
                <c:pt idx="0">
                  <c:v>6-10%</c:v>
                </c:pt>
              </c:strCache>
            </c:strRef>
          </c:tx>
          <c:spPr>
            <a:solidFill>
              <a:srgbClr val="C3D4C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2">
                        <a:lumMod val="10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(2022)'!$AF$63:$AI$63</c:f>
              <c:strCache>
                <c:ptCount val="4"/>
                <c:pt idx="0">
                  <c:v>Teknikkonsultföretag</c:v>
                </c:pt>
                <c:pt idx="1">
                  <c:v>Industri- och 
techkonsultföretag</c:v>
                </c:pt>
                <c:pt idx="2">
                  <c:v>Arkitektföretag</c:v>
                </c:pt>
                <c:pt idx="3">
                  <c:v>Annan</c:v>
                </c:pt>
              </c:strCache>
            </c:strRef>
          </c:cat>
          <c:val>
            <c:numRef>
              <c:f>'Medarbetare(Q19-29) (2022)'!$AF$67:$AI$67</c:f>
              <c:numCache>
                <c:formatCode>0%</c:formatCode>
                <c:ptCount val="4"/>
                <c:pt idx="0">
                  <c:v>0.20369999999999999</c:v>
                </c:pt>
                <c:pt idx="1">
                  <c:v>3.85E-2</c:v>
                </c:pt>
                <c:pt idx="2">
                  <c:v>0.125</c:v>
                </c:pt>
                <c:pt idx="3">
                  <c:v>0.18181818181818182</c:v>
                </c:pt>
              </c:numCache>
            </c:numRef>
          </c:val>
          <c:extLst>
            <c:ext xmlns:c16="http://schemas.microsoft.com/office/drawing/2014/chart" uri="{C3380CC4-5D6E-409C-BE32-E72D297353CC}">
              <c16:uniqueId val="{00000003-8C0A-1D4A-BD30-4BAEF02CA5EB}"/>
            </c:ext>
          </c:extLst>
        </c:ser>
        <c:ser>
          <c:idx val="4"/>
          <c:order val="4"/>
          <c:tx>
            <c:strRef>
              <c:f>'Medarbetare(Q19-29) (2022)'!$AC$68</c:f>
              <c:strCache>
                <c:ptCount val="1"/>
                <c:pt idx="0">
                  <c:v>Mer än 10%</c:v>
                </c:pt>
              </c:strCache>
            </c:strRef>
          </c:tx>
          <c:spPr>
            <a:solidFill>
              <a:srgbClr val="88AAA0"/>
            </a:solidFill>
            <a:ln>
              <a:noFill/>
            </a:ln>
            <a:effectLst/>
          </c:spPr>
          <c:invertIfNegative val="0"/>
          <c:dLbls>
            <c:dLbl>
              <c:idx val="1"/>
              <c:layout>
                <c:manualLayout>
                  <c:x val="7.4817756904734549E-3"/>
                  <c:y val="4.299230503725701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0FD-DC44-A923-CFBBA60EB94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2">
                        <a:lumMod val="10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(2022)'!$AF$63:$AI$63</c:f>
              <c:strCache>
                <c:ptCount val="4"/>
                <c:pt idx="0">
                  <c:v>Teknikkonsultföretag</c:v>
                </c:pt>
                <c:pt idx="1">
                  <c:v>Industri- och 
techkonsultföretag</c:v>
                </c:pt>
                <c:pt idx="2">
                  <c:v>Arkitektföretag</c:v>
                </c:pt>
                <c:pt idx="3">
                  <c:v>Annan</c:v>
                </c:pt>
              </c:strCache>
            </c:strRef>
          </c:cat>
          <c:val>
            <c:numRef>
              <c:f>'Medarbetare(Q19-29) (2022)'!$AF$68:$AI$68</c:f>
              <c:numCache>
                <c:formatCode>0%</c:formatCode>
                <c:ptCount val="4"/>
                <c:pt idx="0">
                  <c:v>3.6999999999999998E-2</c:v>
                </c:pt>
                <c:pt idx="1">
                  <c:v>3.85E-2</c:v>
                </c:pt>
                <c:pt idx="2">
                  <c:v>4.1700000000000001E-2</c:v>
                </c:pt>
                <c:pt idx="3">
                  <c:v>0.18181818181818182</c:v>
                </c:pt>
              </c:numCache>
            </c:numRef>
          </c:val>
          <c:extLst>
            <c:ext xmlns:c16="http://schemas.microsoft.com/office/drawing/2014/chart" uri="{C3380CC4-5D6E-409C-BE32-E72D297353CC}">
              <c16:uniqueId val="{00000004-8C0A-1D4A-BD30-4BAEF02CA5EB}"/>
            </c:ext>
          </c:extLst>
        </c:ser>
        <c:ser>
          <c:idx val="5"/>
          <c:order val="5"/>
          <c:tx>
            <c:strRef>
              <c:f>'Medarbetare(Q19-29) (2022)'!$AC$69</c:f>
              <c:strCache>
                <c:ptCount val="1"/>
                <c:pt idx="0">
                  <c:v>Vet ej</c:v>
                </c:pt>
              </c:strCache>
            </c:strRef>
          </c:tx>
          <c:spPr>
            <a:solidFill>
              <a:srgbClr val="DADADA"/>
            </a:solidFill>
            <a:ln>
              <a:noFill/>
            </a:ln>
            <a:effectLst/>
          </c:spPr>
          <c:invertIfNegative val="0"/>
          <c:dLbls>
            <c:dLbl>
              <c:idx val="2"/>
              <c:tx>
                <c:rich>
                  <a:bodyPr/>
                  <a:lstStyle/>
                  <a:p>
                    <a:r>
                      <a:rPr lang="en-US"/>
                      <a:t>12%</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9EB-EB49-BD86-4391329D54BA}"/>
                </c:ext>
              </c:extLst>
            </c:dLbl>
            <c:dLbl>
              <c:idx val="3"/>
              <c:tx>
                <c:rich>
                  <a:bodyPr/>
                  <a:lstStyle/>
                  <a:p>
                    <a:r>
                      <a:rPr lang="en-US"/>
                      <a:t>10%</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9EB-EB49-BD86-4391329D54B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'Medarbetare(Q19-29) (2022)'!$AF$63:$AI$63</c:f>
              <c:strCache>
                <c:ptCount val="4"/>
                <c:pt idx="0">
                  <c:v>Teknikkonsultföretag</c:v>
                </c:pt>
                <c:pt idx="1">
                  <c:v>Industri- och 
techkonsultföretag</c:v>
                </c:pt>
                <c:pt idx="2">
                  <c:v>Arkitektföretag</c:v>
                </c:pt>
                <c:pt idx="3">
                  <c:v>Annan</c:v>
                </c:pt>
              </c:strCache>
            </c:strRef>
          </c:cat>
          <c:val>
            <c:numRef>
              <c:f>'Medarbetare(Q19-29) (2022)'!$AF$69:$AI$69</c:f>
              <c:numCache>
                <c:formatCode>0%</c:formatCode>
                <c:ptCount val="4"/>
                <c:pt idx="0">
                  <c:v>7.4099999999999999E-2</c:v>
                </c:pt>
                <c:pt idx="1">
                  <c:v>0.1154</c:v>
                </c:pt>
                <c:pt idx="2">
                  <c:v>0.125</c:v>
                </c:pt>
                <c:pt idx="3">
                  <c:v>9.0909090909090912E-2</c:v>
                </c:pt>
              </c:numCache>
            </c:numRef>
          </c:val>
          <c:extLst>
            <c:ext xmlns:c16="http://schemas.microsoft.com/office/drawing/2014/chart" uri="{C3380CC4-5D6E-409C-BE32-E72D297353CC}">
              <c16:uniqueId val="{00000005-8C0A-1D4A-BD30-4BAEF02CA5EB}"/>
            </c:ext>
          </c:extLst>
        </c:ser>
        <c:dLbls>
          <c:dLblPos val="ctr"/>
          <c:showLegendKey val="0"/>
          <c:showVal val="1"/>
          <c:showCatName val="0"/>
          <c:showSerName val="0"/>
          <c:showPercent val="0"/>
          <c:showBubbleSize val="0"/>
        </c:dLbls>
        <c:gapWidth val="150"/>
        <c:overlap val="100"/>
        <c:axId val="671507456"/>
        <c:axId val="671209488"/>
      </c:barChart>
      <c:catAx>
        <c:axId val="671507456"/>
        <c:scaling>
          <c:orientation val="maxMin"/>
        </c:scaling>
        <c:delete val="0"/>
        <c:axPos val="l"/>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671209488"/>
        <c:crosses val="autoZero"/>
        <c:auto val="1"/>
        <c:lblAlgn val="ctr"/>
        <c:lblOffset val="100"/>
        <c:noMultiLvlLbl val="0"/>
      </c:catAx>
      <c:valAx>
        <c:axId val="671209488"/>
        <c:scaling>
          <c:orientation val="minMax"/>
        </c:scaling>
        <c:delete val="1"/>
        <c:axPos val="t"/>
        <c:numFmt formatCode="0%" sourceLinked="1"/>
        <c:majorTickMark val="none"/>
        <c:minorTickMark val="none"/>
        <c:tickLblPos val="nextTo"/>
        <c:crossAx val="671507456"/>
        <c:crosses val="autoZero"/>
        <c:crossBetween val="between"/>
      </c:valAx>
      <c:spPr>
        <a:noFill/>
        <a:ln>
          <a:noFill/>
        </a:ln>
        <a:effectLst/>
      </c:spPr>
    </c:plotArea>
    <c:legend>
      <c:legendPos val="b"/>
      <c:layout>
        <c:manualLayout>
          <c:xMode val="edge"/>
          <c:yMode val="edge"/>
          <c:x val="0.26640091863517062"/>
          <c:y val="0.8891225575969669"/>
          <c:w val="0.61897044482592989"/>
          <c:h val="6.854370968942670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824384575268416E-2"/>
          <c:y val="4.022353574956717E-2"/>
          <c:w val="0.94635123084946315"/>
          <c:h val="0.81358219522609687"/>
        </c:manualLayout>
      </c:layout>
      <c:barChart>
        <c:barDir val="col"/>
        <c:grouping val="clustered"/>
        <c:varyColors val="0"/>
        <c:ser>
          <c:idx val="0"/>
          <c:order val="0"/>
          <c:tx>
            <c:strRef>
              <c:f>'Affärsmodeller(Q1-13) (2022)'!$V$41</c:f>
              <c:strCache>
                <c:ptCount val="1"/>
                <c:pt idx="0">
                  <c:v>2021</c:v>
                </c:pt>
              </c:strCache>
            </c:strRef>
          </c:tx>
          <c:spPr>
            <a:noFill/>
            <a:ln>
              <a:solidFill>
                <a:schemeClr val="tx1"/>
              </a:solidFill>
              <a:prstDash val="dash"/>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(2022)'!$U$42:$U$47</c:f>
              <c:strCache>
                <c:ptCount val="6"/>
                <c:pt idx="0">
                  <c:v>0%</c:v>
                </c:pt>
                <c:pt idx="1">
                  <c:v>1-4%</c:v>
                </c:pt>
                <c:pt idx="2">
                  <c:v>5-9%</c:v>
                </c:pt>
                <c:pt idx="3">
                  <c:v>10-25%</c:v>
                </c:pt>
                <c:pt idx="4">
                  <c:v>Mer än 25%</c:v>
                </c:pt>
                <c:pt idx="5">
                  <c:v>Vet ej</c:v>
                </c:pt>
              </c:strCache>
            </c:strRef>
          </c:cat>
          <c:val>
            <c:numRef>
              <c:f>'Affärsmodeller(Q1-13) (2022)'!$V$42:$V$47</c:f>
              <c:numCache>
                <c:formatCode>0%</c:formatCode>
                <c:ptCount val="6"/>
                <c:pt idx="0">
                  <c:v>0.22620000000000001</c:v>
                </c:pt>
                <c:pt idx="1">
                  <c:v>0.44049999999999989</c:v>
                </c:pt>
                <c:pt idx="2">
                  <c:v>0.2321</c:v>
                </c:pt>
                <c:pt idx="3">
                  <c:v>5.3600000000000002E-2</c:v>
                </c:pt>
                <c:pt idx="4">
                  <c:v>1.7899999999999999E-2</c:v>
                </c:pt>
                <c:pt idx="5">
                  <c:v>0.03</c:v>
                </c:pt>
              </c:numCache>
            </c:numRef>
          </c:val>
          <c:extLst>
            <c:ext xmlns:c16="http://schemas.microsoft.com/office/drawing/2014/chart" uri="{C3380CC4-5D6E-409C-BE32-E72D297353CC}">
              <c16:uniqueId val="{00000000-56A0-874A-B8BD-4D121578F15B}"/>
            </c:ext>
          </c:extLst>
        </c:ser>
        <c:ser>
          <c:idx val="1"/>
          <c:order val="1"/>
          <c:tx>
            <c:strRef>
              <c:f>'Affärsmodeller(Q1-13) (2022)'!$W$41</c:f>
              <c:strCache>
                <c:ptCount val="1"/>
                <c:pt idx="0">
                  <c:v>2022</c:v>
                </c:pt>
              </c:strCache>
            </c:strRef>
          </c:tx>
          <c:spPr>
            <a:solidFill>
              <a:schemeClr val="accent2">
                <a:lumMod val="90000"/>
                <a:lumOff val="1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(2022)'!$U$42:$U$47</c:f>
              <c:strCache>
                <c:ptCount val="6"/>
                <c:pt idx="0">
                  <c:v>0%</c:v>
                </c:pt>
                <c:pt idx="1">
                  <c:v>1-4%</c:v>
                </c:pt>
                <c:pt idx="2">
                  <c:v>5-9%</c:v>
                </c:pt>
                <c:pt idx="3">
                  <c:v>10-25%</c:v>
                </c:pt>
                <c:pt idx="4">
                  <c:v>Mer än 25%</c:v>
                </c:pt>
                <c:pt idx="5">
                  <c:v>Vet ej</c:v>
                </c:pt>
              </c:strCache>
            </c:strRef>
          </c:cat>
          <c:val>
            <c:numRef>
              <c:f>'Affärsmodeller(Q1-13) (2022)'!$W$42:$W$47</c:f>
              <c:numCache>
                <c:formatCode>0%</c:formatCode>
                <c:ptCount val="6"/>
                <c:pt idx="0">
                  <c:v>0.22950000000000001</c:v>
                </c:pt>
                <c:pt idx="1">
                  <c:v>0.40160000000000001</c:v>
                </c:pt>
                <c:pt idx="2">
                  <c:v>0.21310000000000001</c:v>
                </c:pt>
                <c:pt idx="3">
                  <c:v>4.0999999999999988E-2</c:v>
                </c:pt>
                <c:pt idx="4">
                  <c:v>5.74E-2</c:v>
                </c:pt>
                <c:pt idx="5">
                  <c:v>5.74E-2</c:v>
                </c:pt>
              </c:numCache>
            </c:numRef>
          </c:val>
          <c:extLst>
            <c:ext xmlns:c16="http://schemas.microsoft.com/office/drawing/2014/chart" uri="{C3380CC4-5D6E-409C-BE32-E72D297353CC}">
              <c16:uniqueId val="{00000001-56A0-874A-B8BD-4D121578F15B}"/>
            </c:ext>
          </c:extLst>
        </c:ser>
        <c:dLbls>
          <c:showLegendKey val="0"/>
          <c:showVal val="0"/>
          <c:showCatName val="0"/>
          <c:showSerName val="0"/>
          <c:showPercent val="0"/>
          <c:showBubbleSize val="0"/>
        </c:dLbls>
        <c:gapWidth val="219"/>
        <c:overlap val="-27"/>
        <c:axId val="1891526800"/>
        <c:axId val="1890628720"/>
      </c:barChart>
      <c:catAx>
        <c:axId val="189152680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bg2">
                    <a:lumMod val="10000"/>
                  </a:schemeClr>
                </a:solidFill>
                <a:latin typeface="+mn-lt"/>
                <a:ea typeface="+mn-ea"/>
                <a:cs typeface="+mn-cs"/>
              </a:defRPr>
            </a:pPr>
            <a:endParaRPr lang="sv-SE"/>
          </a:p>
        </c:txPr>
        <c:crossAx val="1890628720"/>
        <c:crosses val="autoZero"/>
        <c:auto val="1"/>
        <c:lblAlgn val="ctr"/>
        <c:lblOffset val="100"/>
        <c:noMultiLvlLbl val="0"/>
      </c:catAx>
      <c:valAx>
        <c:axId val="1890628720"/>
        <c:scaling>
          <c:orientation val="minMax"/>
        </c:scaling>
        <c:delete val="1"/>
        <c:axPos val="l"/>
        <c:numFmt formatCode="0%" sourceLinked="1"/>
        <c:majorTickMark val="none"/>
        <c:minorTickMark val="none"/>
        <c:tickLblPos val="nextTo"/>
        <c:crossAx val="1891526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'Affärsmodeller(Q1-13) (2022)'!$S$80</c:f>
              <c:strCache>
                <c:ptCount val="1"/>
                <c:pt idx="0">
                  <c:v>Ja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(2022)'!$T$79:$W$79</c:f>
              <c:strCache>
                <c:ptCount val="4"/>
                <c:pt idx="0">
                  <c:v>Teknikkonsultföretag</c:v>
                </c:pt>
                <c:pt idx="1">
                  <c:v>Industri- och 
techkonsultföretag</c:v>
                </c:pt>
                <c:pt idx="2">
                  <c:v>Arkitektföretag</c:v>
                </c:pt>
                <c:pt idx="3">
                  <c:v>Annan</c:v>
                </c:pt>
              </c:strCache>
            </c:strRef>
          </c:cat>
          <c:val>
            <c:numRef>
              <c:f>'Affärsmodeller(Q1-13) (2022)'!$T$80:$W$80</c:f>
              <c:numCache>
                <c:formatCode>0%</c:formatCode>
                <c:ptCount val="4"/>
                <c:pt idx="0">
                  <c:v>0.80700000000000005</c:v>
                </c:pt>
                <c:pt idx="1">
                  <c:v>0.80769999999999997</c:v>
                </c:pt>
                <c:pt idx="2">
                  <c:v>0.96150000000000002</c:v>
                </c:pt>
                <c:pt idx="3">
                  <c:v>0.69230769230769229</c:v>
                </c:pt>
              </c:numCache>
            </c:numRef>
          </c:val>
          <c:extLst>
            <c:ext xmlns:c16="http://schemas.microsoft.com/office/drawing/2014/chart" uri="{C3380CC4-5D6E-409C-BE32-E72D297353CC}">
              <c16:uniqueId val="{00000000-EE48-B143-867B-E0F41471C396}"/>
            </c:ext>
          </c:extLst>
        </c:ser>
        <c:ser>
          <c:idx val="1"/>
          <c:order val="1"/>
          <c:tx>
            <c:strRef>
              <c:f>'Affärsmodeller(Q1-13) (2022)'!$S$81</c:f>
              <c:strCache>
                <c:ptCount val="1"/>
                <c:pt idx="0">
                  <c:v>Nej</c:v>
                </c:pt>
              </c:strCache>
            </c:strRef>
          </c:tx>
          <c:spPr>
            <a:solidFill>
              <a:srgbClr val="1C656E"/>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4-EE48-B143-867B-E0F41471C39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(2022)'!$T$79:$W$79</c:f>
              <c:strCache>
                <c:ptCount val="4"/>
                <c:pt idx="0">
                  <c:v>Teknikkonsultföretag</c:v>
                </c:pt>
                <c:pt idx="1">
                  <c:v>Industri- och 
techkonsultföretag</c:v>
                </c:pt>
                <c:pt idx="2">
                  <c:v>Arkitektföretag</c:v>
                </c:pt>
                <c:pt idx="3">
                  <c:v>Annan</c:v>
                </c:pt>
              </c:strCache>
            </c:strRef>
          </c:cat>
          <c:val>
            <c:numRef>
              <c:f>'Affärsmodeller(Q1-13) (2022)'!$T$81:$W$81</c:f>
              <c:numCache>
                <c:formatCode>0%</c:formatCode>
                <c:ptCount val="4"/>
                <c:pt idx="0">
                  <c:v>0.193</c:v>
                </c:pt>
                <c:pt idx="1">
                  <c:v>0.1923</c:v>
                </c:pt>
                <c:pt idx="2">
                  <c:v>0</c:v>
                </c:pt>
                <c:pt idx="3">
                  <c:v>0.30769230769230771</c:v>
                </c:pt>
              </c:numCache>
            </c:numRef>
          </c:val>
          <c:extLst>
            <c:ext xmlns:c16="http://schemas.microsoft.com/office/drawing/2014/chart" uri="{C3380CC4-5D6E-409C-BE32-E72D297353CC}">
              <c16:uniqueId val="{00000001-EE48-B143-867B-E0F41471C396}"/>
            </c:ext>
          </c:extLst>
        </c:ser>
        <c:ser>
          <c:idx val="2"/>
          <c:order val="2"/>
          <c:tx>
            <c:strRef>
              <c:f>'Affärsmodeller(Q1-13) (2022)'!$S$82</c:f>
              <c:strCache>
                <c:ptCount val="1"/>
                <c:pt idx="0">
                  <c:v>Vet ej</c:v>
                </c:pt>
              </c:strCache>
            </c:strRef>
          </c:tx>
          <c:spPr>
            <a:solidFill>
              <a:schemeClr val="bg1">
                <a:lumMod val="85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3-EE48-B143-867B-E0F41471C396}"/>
                </c:ext>
              </c:extLst>
            </c:dLbl>
            <c:dLbl>
              <c:idx val="1"/>
              <c:delete val="1"/>
              <c:extLst>
                <c:ext xmlns:c15="http://schemas.microsoft.com/office/drawing/2012/chart" uri="{CE6537A1-D6FC-4f65-9D91-7224C49458BB}"/>
                <c:ext xmlns:c16="http://schemas.microsoft.com/office/drawing/2014/chart" uri="{C3380CC4-5D6E-409C-BE32-E72D297353CC}">
                  <c16:uniqueId val="{00000005-EE48-B143-867B-E0F41471C396}"/>
                </c:ext>
              </c:extLst>
            </c:dLbl>
            <c:dLbl>
              <c:idx val="2"/>
              <c:layout>
                <c:manualLayout>
                  <c:x val="1.1265545243015309E-2"/>
                  <c:y val="2.7065284171951165E-6"/>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E48-B143-867B-E0F41471C396}"/>
                </c:ext>
              </c:extLst>
            </c:dLbl>
            <c:dLbl>
              <c:idx val="3"/>
              <c:delete val="1"/>
              <c:extLst>
                <c:ext xmlns:c15="http://schemas.microsoft.com/office/drawing/2012/chart" uri="{CE6537A1-D6FC-4f65-9D91-7224C49458BB}"/>
                <c:ext xmlns:c16="http://schemas.microsoft.com/office/drawing/2014/chart" uri="{C3380CC4-5D6E-409C-BE32-E72D297353CC}">
                  <c16:uniqueId val="{00000006-EE48-B143-867B-E0F41471C39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(2022)'!$T$79:$W$79</c:f>
              <c:strCache>
                <c:ptCount val="4"/>
                <c:pt idx="0">
                  <c:v>Teknikkonsultföretag</c:v>
                </c:pt>
                <c:pt idx="1">
                  <c:v>Industri- och 
techkonsultföretag</c:v>
                </c:pt>
                <c:pt idx="2">
                  <c:v>Arkitektföretag</c:v>
                </c:pt>
                <c:pt idx="3">
                  <c:v>Annan</c:v>
                </c:pt>
              </c:strCache>
            </c:strRef>
          </c:cat>
          <c:val>
            <c:numRef>
              <c:f>'Affärsmodeller(Q1-13) (2022)'!$T$82:$W$82</c:f>
              <c:numCache>
                <c:formatCode>0%</c:formatCode>
                <c:ptCount val="4"/>
                <c:pt idx="0">
                  <c:v>0</c:v>
                </c:pt>
                <c:pt idx="1">
                  <c:v>0</c:v>
                </c:pt>
                <c:pt idx="2">
                  <c:v>3.85E-2</c:v>
                </c:pt>
                <c:pt idx="3">
                  <c:v>0</c:v>
                </c:pt>
              </c:numCache>
            </c:numRef>
          </c:val>
          <c:extLst>
            <c:ext xmlns:c16="http://schemas.microsoft.com/office/drawing/2014/chart" uri="{C3380CC4-5D6E-409C-BE32-E72D297353CC}">
              <c16:uniqueId val="{00000002-EE48-B143-867B-E0F41471C396}"/>
            </c:ext>
          </c:extLst>
        </c:ser>
        <c:dLbls>
          <c:dLblPos val="ctr"/>
          <c:showLegendKey val="0"/>
          <c:showVal val="1"/>
          <c:showCatName val="0"/>
          <c:showSerName val="0"/>
          <c:showPercent val="0"/>
          <c:showBubbleSize val="0"/>
        </c:dLbls>
        <c:gapWidth val="150"/>
        <c:overlap val="100"/>
        <c:axId val="1891304304"/>
        <c:axId val="1891026320"/>
      </c:barChart>
      <c:catAx>
        <c:axId val="1891304304"/>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1891026320"/>
        <c:crosses val="autoZero"/>
        <c:auto val="1"/>
        <c:lblAlgn val="ctr"/>
        <c:lblOffset val="100"/>
        <c:noMultiLvlLbl val="0"/>
      </c:catAx>
      <c:valAx>
        <c:axId val="1891026320"/>
        <c:scaling>
          <c:orientation val="minMax"/>
          <c:max val="1"/>
        </c:scaling>
        <c:delete val="1"/>
        <c:axPos val="t"/>
        <c:numFmt formatCode="0%" sourceLinked="0"/>
        <c:majorTickMark val="none"/>
        <c:minorTickMark val="none"/>
        <c:tickLblPos val="high"/>
        <c:crossAx val="1891304304"/>
        <c:crosses val="autoZero"/>
        <c:crossBetween val="between"/>
      </c:valAx>
      <c:spPr>
        <a:noFill/>
        <a:ln>
          <a:noFill/>
        </a:ln>
        <a:effectLst/>
      </c:spPr>
    </c:plotArea>
    <c:legend>
      <c:legendPos val="b"/>
      <c:layout>
        <c:manualLayout>
          <c:xMode val="edge"/>
          <c:yMode val="edge"/>
          <c:x val="0.4414614655046204"/>
          <c:y val="0.85706868537599545"/>
          <c:w val="0.21506516883754673"/>
          <c:h val="9.13719482764375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85000"/>
                  <a:lumOff val="1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ln>
              <a:noFill/>
            </a:ln>
            <a:effectLst>
              <a:outerShdw blurRad="50800" dist="38100" dir="2700000" algn="tl" rotWithShape="0">
                <a:prstClr val="black">
                  <a:alpha val="40000"/>
                </a:prstClr>
              </a:outerShdw>
            </a:effectLst>
          </c:spPr>
          <c:dPt>
            <c:idx val="0"/>
            <c:bubble3D val="0"/>
            <c:spPr>
              <a:solidFill>
                <a:schemeClr val="accent2"/>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744B-3443-9E7B-3B96516CA385}"/>
              </c:ext>
            </c:extLst>
          </c:dPt>
          <c:dPt>
            <c:idx val="1"/>
            <c:bubble3D val="0"/>
            <c:spPr>
              <a:solidFill>
                <a:srgbClr val="1C656E"/>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744B-3443-9E7B-3B96516CA385}"/>
              </c:ext>
            </c:extLst>
          </c:dPt>
          <c:dPt>
            <c:idx val="2"/>
            <c:bubble3D val="0"/>
            <c:spPr>
              <a:solidFill>
                <a:schemeClr val="bg2"/>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6-744B-3443-9E7B-3B96516CA385}"/>
              </c:ext>
            </c:extLst>
          </c:dPt>
          <c:cat>
            <c:strRef>
              <c:f>'Affärsmodeller(Q1-13) (2022)'!$A$80:$A$82</c:f>
              <c:strCache>
                <c:ptCount val="3"/>
                <c:pt idx="0">
                  <c:v>Ja</c:v>
                </c:pt>
                <c:pt idx="1">
                  <c:v>Nej</c:v>
                </c:pt>
                <c:pt idx="2">
                  <c:v>Vet ej</c:v>
                </c:pt>
              </c:strCache>
            </c:strRef>
          </c:cat>
          <c:val>
            <c:numRef>
              <c:f>'Affärsmodeller(Q1-13) (2022)'!$B$80:$B$82</c:f>
              <c:numCache>
                <c:formatCode>0%</c:formatCode>
                <c:ptCount val="3"/>
                <c:pt idx="0">
                  <c:v>0.82790000000000008</c:v>
                </c:pt>
                <c:pt idx="1">
                  <c:v>0.16389999999999999</c:v>
                </c:pt>
                <c:pt idx="2">
                  <c:v>8.199999999999999E-3</c:v>
                </c:pt>
              </c:numCache>
            </c:numRef>
          </c:val>
          <c:extLst>
            <c:ext xmlns:c16="http://schemas.microsoft.com/office/drawing/2014/chart" uri="{C3380CC4-5D6E-409C-BE32-E72D297353CC}">
              <c16:uniqueId val="{00000004-744B-3443-9E7B-3B96516CA385}"/>
            </c:ext>
          </c:extLst>
        </c:ser>
        <c:dLbls>
          <c:showLegendKey val="0"/>
          <c:showVal val="0"/>
          <c:showCatName val="0"/>
          <c:showSerName val="0"/>
          <c:showPercent val="0"/>
          <c:showBubbleSize val="0"/>
          <c:showLeaderLines val="1"/>
        </c:dLbls>
        <c:firstSliceAng val="0"/>
        <c:holeSize val="5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'Affärsmodeller(Q1-13) (2022)'!$R$92</c:f>
              <c:strCache>
                <c:ptCount val="1"/>
                <c:pt idx="0">
                  <c:v>Ja - i hög grad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(2022)'!$S$91:$W$91</c:f>
              <c:strCache>
                <c:ptCount val="5"/>
                <c:pt idx="0">
                  <c:v>Totalt</c:v>
                </c:pt>
                <c:pt idx="1">
                  <c:v>Teknikkonsultföretag</c:v>
                </c:pt>
                <c:pt idx="2">
                  <c:v>Industri- och 
techkonsultföretag</c:v>
                </c:pt>
                <c:pt idx="3">
                  <c:v>Arkitektföretag</c:v>
                </c:pt>
                <c:pt idx="4">
                  <c:v>Annan</c:v>
                </c:pt>
              </c:strCache>
            </c:strRef>
          </c:cat>
          <c:val>
            <c:numRef>
              <c:f>'Affärsmodeller(Q1-13) (2022)'!$S$92:$W$92</c:f>
              <c:numCache>
                <c:formatCode>0%</c:formatCode>
                <c:ptCount val="5"/>
                <c:pt idx="0">
                  <c:v>0.34429999999999999</c:v>
                </c:pt>
                <c:pt idx="1">
                  <c:v>0.42109999999999997</c:v>
                </c:pt>
                <c:pt idx="2">
                  <c:v>0.23080000000000001</c:v>
                </c:pt>
                <c:pt idx="3">
                  <c:v>0.30769999999999997</c:v>
                </c:pt>
                <c:pt idx="4">
                  <c:v>0.30769230769230771</c:v>
                </c:pt>
              </c:numCache>
            </c:numRef>
          </c:val>
          <c:extLst>
            <c:ext xmlns:c16="http://schemas.microsoft.com/office/drawing/2014/chart" uri="{C3380CC4-5D6E-409C-BE32-E72D297353CC}">
              <c16:uniqueId val="{00000000-AB3B-424F-A4BE-09AF863C7C69}"/>
            </c:ext>
          </c:extLst>
        </c:ser>
        <c:ser>
          <c:idx val="1"/>
          <c:order val="1"/>
          <c:tx>
            <c:strRef>
              <c:f>'Affärsmodeller(Q1-13) (2022)'!$R$93</c:f>
              <c:strCache>
                <c:ptCount val="1"/>
                <c:pt idx="0">
                  <c:v>Ja - i låg grad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(2022)'!$S$91:$W$91</c:f>
              <c:strCache>
                <c:ptCount val="5"/>
                <c:pt idx="0">
                  <c:v>Totalt</c:v>
                </c:pt>
                <c:pt idx="1">
                  <c:v>Teknikkonsultföretag</c:v>
                </c:pt>
                <c:pt idx="2">
                  <c:v>Industri- och 
techkonsultföretag</c:v>
                </c:pt>
                <c:pt idx="3">
                  <c:v>Arkitektföretag</c:v>
                </c:pt>
                <c:pt idx="4">
                  <c:v>Annan</c:v>
                </c:pt>
              </c:strCache>
            </c:strRef>
          </c:cat>
          <c:val>
            <c:numRef>
              <c:f>'Affärsmodeller(Q1-13) (2022)'!$S$93:$W$93</c:f>
              <c:numCache>
                <c:formatCode>0%</c:formatCode>
                <c:ptCount val="5"/>
                <c:pt idx="0">
                  <c:v>0.31969999999999998</c:v>
                </c:pt>
                <c:pt idx="1">
                  <c:v>0.26319999999999999</c:v>
                </c:pt>
                <c:pt idx="2">
                  <c:v>0.42309999999999998</c:v>
                </c:pt>
                <c:pt idx="3">
                  <c:v>0.3846</c:v>
                </c:pt>
                <c:pt idx="4">
                  <c:v>0.23076923076923078</c:v>
                </c:pt>
              </c:numCache>
            </c:numRef>
          </c:val>
          <c:extLst>
            <c:ext xmlns:c16="http://schemas.microsoft.com/office/drawing/2014/chart" uri="{C3380CC4-5D6E-409C-BE32-E72D297353CC}">
              <c16:uniqueId val="{00000001-AB3B-424F-A4BE-09AF863C7C69}"/>
            </c:ext>
          </c:extLst>
        </c:ser>
        <c:ser>
          <c:idx val="2"/>
          <c:order val="2"/>
          <c:tx>
            <c:strRef>
              <c:f>'Affärsmodeller(Q1-13) (2022)'!$R$94</c:f>
              <c:strCache>
                <c:ptCount val="1"/>
                <c:pt idx="0">
                  <c:v>Nej</c:v>
                </c:pt>
              </c:strCache>
            </c:strRef>
          </c:tx>
          <c:spPr>
            <a:solidFill>
              <a:srgbClr val="1D66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(2022)'!$S$91:$W$91</c:f>
              <c:strCache>
                <c:ptCount val="5"/>
                <c:pt idx="0">
                  <c:v>Totalt</c:v>
                </c:pt>
                <c:pt idx="1">
                  <c:v>Teknikkonsultföretag</c:v>
                </c:pt>
                <c:pt idx="2">
                  <c:v>Industri- och 
techkonsultföretag</c:v>
                </c:pt>
                <c:pt idx="3">
                  <c:v>Arkitektföretag</c:v>
                </c:pt>
                <c:pt idx="4">
                  <c:v>Annan</c:v>
                </c:pt>
              </c:strCache>
            </c:strRef>
          </c:cat>
          <c:val>
            <c:numRef>
              <c:f>'Affärsmodeller(Q1-13) (2022)'!$S$94:$W$94</c:f>
              <c:numCache>
                <c:formatCode>0%</c:formatCode>
                <c:ptCount val="5"/>
                <c:pt idx="0">
                  <c:v>0.33610000000000001</c:v>
                </c:pt>
                <c:pt idx="1">
                  <c:v>0.31580000000000003</c:v>
                </c:pt>
                <c:pt idx="2">
                  <c:v>0.34620000000000001</c:v>
                </c:pt>
                <c:pt idx="3">
                  <c:v>0.30769999999999997</c:v>
                </c:pt>
                <c:pt idx="4">
                  <c:v>0.46153846153846156</c:v>
                </c:pt>
              </c:numCache>
            </c:numRef>
          </c:val>
          <c:extLst>
            <c:ext xmlns:c16="http://schemas.microsoft.com/office/drawing/2014/chart" uri="{C3380CC4-5D6E-409C-BE32-E72D297353CC}">
              <c16:uniqueId val="{00000002-AB3B-424F-A4BE-09AF863C7C69}"/>
            </c:ext>
          </c:extLst>
        </c:ser>
        <c:dLbls>
          <c:dLblPos val="ctr"/>
          <c:showLegendKey val="0"/>
          <c:showVal val="1"/>
          <c:showCatName val="0"/>
          <c:showSerName val="0"/>
          <c:showPercent val="0"/>
          <c:showBubbleSize val="0"/>
        </c:dLbls>
        <c:gapWidth val="150"/>
        <c:overlap val="100"/>
        <c:axId val="1964738688"/>
        <c:axId val="1940726704"/>
      </c:barChart>
      <c:catAx>
        <c:axId val="1964738688"/>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1940726704"/>
        <c:crosses val="autoZero"/>
        <c:auto val="1"/>
        <c:lblAlgn val="ctr"/>
        <c:lblOffset val="100"/>
        <c:noMultiLvlLbl val="0"/>
      </c:catAx>
      <c:valAx>
        <c:axId val="1940726704"/>
        <c:scaling>
          <c:orientation val="minMax"/>
          <c:max val="1"/>
        </c:scaling>
        <c:delete val="1"/>
        <c:axPos val="t"/>
        <c:numFmt formatCode="0%" sourceLinked="1"/>
        <c:majorTickMark val="none"/>
        <c:minorTickMark val="none"/>
        <c:tickLblPos val="nextTo"/>
        <c:crossAx val="1964738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'Affärsmodeller(Q1-13) (2022)'!$R$86</c:f>
              <c:strCache>
                <c:ptCount val="1"/>
                <c:pt idx="0">
                  <c:v>Ja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(2022)'!$S$85:$W$85</c:f>
              <c:strCache>
                <c:ptCount val="5"/>
                <c:pt idx="0">
                  <c:v>Totalt</c:v>
                </c:pt>
                <c:pt idx="1">
                  <c:v>Teknikkonsultföretag</c:v>
                </c:pt>
                <c:pt idx="2">
                  <c:v>Industri- och 
techkonsultföretag</c:v>
                </c:pt>
                <c:pt idx="3">
                  <c:v>Arkitektföretag</c:v>
                </c:pt>
                <c:pt idx="4">
                  <c:v>Annan</c:v>
                </c:pt>
              </c:strCache>
            </c:strRef>
          </c:cat>
          <c:val>
            <c:numRef>
              <c:f>'Affärsmodeller(Q1-13) (2022)'!$S$86:$W$86</c:f>
              <c:numCache>
                <c:formatCode>0%</c:formatCode>
                <c:ptCount val="5"/>
                <c:pt idx="0">
                  <c:v>0.74590000000000001</c:v>
                </c:pt>
                <c:pt idx="1">
                  <c:v>0.73680000000000012</c:v>
                </c:pt>
                <c:pt idx="2">
                  <c:v>0.76919999999999999</c:v>
                </c:pt>
                <c:pt idx="3">
                  <c:v>0.80769999999999997</c:v>
                </c:pt>
                <c:pt idx="4">
                  <c:v>0.61538461538461542</c:v>
                </c:pt>
              </c:numCache>
            </c:numRef>
          </c:val>
          <c:extLst>
            <c:ext xmlns:c16="http://schemas.microsoft.com/office/drawing/2014/chart" uri="{C3380CC4-5D6E-409C-BE32-E72D297353CC}">
              <c16:uniqueId val="{00000000-39A8-2940-B43F-F2808CFFA209}"/>
            </c:ext>
          </c:extLst>
        </c:ser>
        <c:ser>
          <c:idx val="1"/>
          <c:order val="1"/>
          <c:tx>
            <c:strRef>
              <c:f>'Affärsmodeller(Q1-13) (2022)'!$R$87</c:f>
              <c:strCache>
                <c:ptCount val="1"/>
                <c:pt idx="0">
                  <c:v>Nej</c:v>
                </c:pt>
              </c:strCache>
            </c:strRef>
          </c:tx>
          <c:spPr>
            <a:solidFill>
              <a:srgbClr val="1D66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'Affärsmodeller(Q1-13) (2022)'!$S$85:$W$85</c:f>
              <c:strCache>
                <c:ptCount val="5"/>
                <c:pt idx="0">
                  <c:v>Totalt</c:v>
                </c:pt>
                <c:pt idx="1">
                  <c:v>Teknikkonsultföretag</c:v>
                </c:pt>
                <c:pt idx="2">
                  <c:v>Industri- och 
techkonsultföretag</c:v>
                </c:pt>
                <c:pt idx="3">
                  <c:v>Arkitektföretag</c:v>
                </c:pt>
                <c:pt idx="4">
                  <c:v>Annan</c:v>
                </c:pt>
              </c:strCache>
            </c:strRef>
          </c:cat>
          <c:val>
            <c:numRef>
              <c:f>'Affärsmodeller(Q1-13) (2022)'!$S$87:$W$87</c:f>
              <c:numCache>
                <c:formatCode>0%</c:formatCode>
                <c:ptCount val="5"/>
                <c:pt idx="0">
                  <c:v>0.25409999999999999</c:v>
                </c:pt>
                <c:pt idx="1">
                  <c:v>0.26319999999999999</c:v>
                </c:pt>
                <c:pt idx="2">
                  <c:v>0.23080000000000001</c:v>
                </c:pt>
                <c:pt idx="3">
                  <c:v>0.1923</c:v>
                </c:pt>
                <c:pt idx="4">
                  <c:v>0.38461538461538464</c:v>
                </c:pt>
              </c:numCache>
            </c:numRef>
          </c:val>
          <c:extLst>
            <c:ext xmlns:c16="http://schemas.microsoft.com/office/drawing/2014/chart" uri="{C3380CC4-5D6E-409C-BE32-E72D297353CC}">
              <c16:uniqueId val="{00000001-39A8-2940-B43F-F2808CFFA209}"/>
            </c:ext>
          </c:extLst>
        </c:ser>
        <c:dLbls>
          <c:showLegendKey val="0"/>
          <c:showVal val="0"/>
          <c:showCatName val="0"/>
          <c:showSerName val="0"/>
          <c:showPercent val="0"/>
          <c:showBubbleSize val="0"/>
        </c:dLbls>
        <c:gapWidth val="123"/>
        <c:overlap val="100"/>
        <c:axId val="1978960752"/>
        <c:axId val="1891343488"/>
      </c:barChart>
      <c:catAx>
        <c:axId val="1978960752"/>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1891343488"/>
        <c:crosses val="autoZero"/>
        <c:auto val="1"/>
        <c:lblAlgn val="ctr"/>
        <c:lblOffset val="100"/>
        <c:noMultiLvlLbl val="0"/>
      </c:catAx>
      <c:valAx>
        <c:axId val="1891343488"/>
        <c:scaling>
          <c:orientation val="minMax"/>
          <c:max val="1"/>
        </c:scaling>
        <c:delete val="1"/>
        <c:axPos val="t"/>
        <c:numFmt formatCode="0%" sourceLinked="1"/>
        <c:majorTickMark val="none"/>
        <c:minorTickMark val="none"/>
        <c:tickLblPos val="high"/>
        <c:crossAx val="19789607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 dir="row">'Affärsmodeller(Q1-13) (2022)'!$A$21:$A$27</cx:f>
        <cx:lvl ptCount="7">
          <cx:pt idx="0">Norden</cx:pt>
          <cx:pt idx="1">Övriga Europa (exkl norden)</cx:pt>
          <cx:pt idx="2">Nordamerika</cx:pt>
          <cx:pt idx="3">Sydamerika</cx:pt>
          <cx:pt idx="4">Afrika</cx:pt>
          <cx:pt idx="5">Mellanöstern</cx:pt>
          <cx:pt idx="6">Asien &amp; Oceanien</cx:pt>
        </cx:lvl>
      </cx:strDim>
      <cx:numDim type="size">
        <cx:f dir="row">'Affärsmodeller(Q1-13) (2022)'!$B$21:$B$27</cx:f>
        <cx:lvl ptCount="7" formatCode="General">
          <cx:pt idx="0">0.30330000000000001</cx:pt>
          <cx:pt idx="1">0.2049</cx:pt>
          <cx:pt idx="2">0.065599999999999992</cx:pt>
          <cx:pt idx="3">0.040999999999999988</cx:pt>
          <cx:pt idx="4">0.016400000000000001</cx:pt>
          <cx:pt idx="5">0.0246</cx:pt>
          <cx:pt idx="6">0.090200000000000002</cx:pt>
        </cx:lvl>
      </cx:numDim>
    </cx:data>
  </cx:chartData>
  <cx:chart>
    <cx:plotArea>
      <cx:plotAreaRegion>
        <cx:series layoutId="treemap" uniqueId="{26AC9480-A8C9-D44E-99F6-27B81A2E9C7A}">
          <cx:dataPt idx="0"/>
          <cx:dataPt idx="1"/>
          <cx:dataPt idx="6">
            <cx:spPr>
              <a:pattFill prst="pct5">
                <a:fgClr>
                  <a:srgbClr val="2A3B36"/>
                </a:fgClr>
                <a:bgClr>
                  <a:prstClr val="white">
                    <a:lumMod val="95000"/>
                  </a:prstClr>
                </a:bgClr>
              </a:pattFill>
            </cx:spPr>
          </cx:dataPt>
          <cx:dataLabels>
            <cx:numFmt formatCode="0%" sourceLinked="0"/>
            <cx:txPr>
              <a:bodyPr spcFirstLastPara="1" vertOverflow="ellipsis" horzOverflow="overflow" wrap="square" lIns="0" tIns="0" rIns="0" bIns="0" anchor="ctr" anchorCtr="1"/>
              <a:lstStyle/>
              <a:p>
                <a:pPr algn="ctr" rtl="0">
                  <a:defRPr>
                    <a:solidFill>
                      <a:schemeClr val="bg1"/>
                    </a:solidFill>
                  </a:defRPr>
                </a:pPr>
                <a:endParaRPr lang="sv-SE" sz="1197" b="0" i="0" u="none" strike="noStrike" kern="1200" baseline="0">
                  <a:solidFill>
                    <a:schemeClr val="bg1"/>
                  </a:solidFill>
                  <a:latin typeface="Arial" panose="020B0604020202020204"/>
                </a:endParaRPr>
              </a:p>
            </cx:txPr>
            <cx:visibility seriesName="0" categoryName="0" value="1"/>
            <cx:dataLabel idx="6">
              <cx:txPr>
                <a:bodyPr spcFirstLastPara="1" vertOverflow="ellipsis" horzOverflow="overflow" wrap="square" lIns="0" tIns="0" rIns="0" bIns="0" anchor="ctr" anchorCtr="1"/>
                <a:lstStyle/>
                <a:p>
                  <a:pPr algn="ctr" rtl="0">
                    <a:defRPr>
                      <a:solidFill>
                        <a:sysClr val="windowText" lastClr="000000"/>
                      </a:solidFill>
                    </a:defRPr>
                  </a:pPr>
                  <a:r>
                    <a:rPr lang="sv-SE" sz="1197" b="0" i="0" u="none" strike="noStrike" kern="1200" baseline="0">
                      <a:solidFill>
                        <a:sysClr val="windowText" lastClr="000000"/>
                      </a:solidFill>
                      <a:latin typeface="Arial" panose="020B0604020202020204"/>
                    </a:rPr>
                    <a:t>9%</a:t>
                  </a:r>
                </a:p>
              </cx:txPr>
            </cx:dataLabel>
          </cx:dataLabels>
          <cx:dataId val="0"/>
          <cx:layoutPr/>
        </cx:series>
      </cx:plotAreaRegion>
    </cx:plotArea>
    <cx:legend pos="r" align="ctr" overlay="0">
      <cx:txPr>
        <a:bodyPr spcFirstLastPara="1" vertOverflow="ellipsis" horzOverflow="overflow" wrap="square" lIns="0" tIns="0" rIns="0" bIns="0" anchor="ctr" anchorCtr="1"/>
        <a:lstStyle/>
        <a:p>
          <a:pPr algn="ctr" rtl="0">
            <a:defRPr sz="800">
              <a:solidFill>
                <a:schemeClr val="tx1"/>
              </a:solidFill>
            </a:defRPr>
          </a:pPr>
          <a:endParaRPr lang="sv-SE" sz="800" b="0" i="0" u="none" strike="noStrike" kern="1200" baseline="0">
            <a:solidFill>
              <a:schemeClr val="tx1"/>
            </a:solidFill>
            <a:latin typeface="Arial" panose="020B0604020202020204"/>
          </a:endParaRPr>
        </a:p>
      </cx:txPr>
    </cx:legend>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'Affärsmodeller(Q1-13) (2022)'!$A$33:$A$38</cx:f>
        <cx:lvl ptCount="6">
          <cx:pt idx="0">0%</cx:pt>
          <cx:pt idx="1">1-4%</cx:pt>
          <cx:pt idx="2">5-9%</cx:pt>
          <cx:pt idx="3">10-50%</cx:pt>
          <cx:pt idx="4">Mer än 50%</cx:pt>
          <cx:pt idx="5">Vet ej</cx:pt>
        </cx:lvl>
      </cx:strDim>
      <cx:numDim type="val">
        <cx:f>'Affärsmodeller(Q1-13) (2022)'!$B$33:$B$38</cx:f>
        <cx:lvl ptCount="6" formatCode="0,00%">
          <cx:pt idx="0">0.26229999999999998</cx:pt>
          <cx:pt idx="1">0.1885</cx:pt>
          <cx:pt idx="2">0.1885</cx:pt>
          <cx:pt idx="3">0.2213</cx:pt>
          <cx:pt idx="4">0.123</cx:pt>
          <cx:pt idx="5">0.016400000000000001</cx:pt>
        </cx:lvl>
      </cx:numDim>
    </cx:data>
  </cx:chartData>
  <cx:chart>
    <cx:plotArea>
      <cx:plotAreaRegion>
        <cx:series layoutId="waterfall" uniqueId="{F2038E23-655E-9A45-BB0B-25C8A09A95EA}">
          <cx:dataPt idx="1">
            <cx:spPr>
              <a:solidFill>
                <a:srgbClr val="E36932"/>
              </a:solidFill>
            </cx:spPr>
          </cx:dataPt>
          <cx:dataPt idx="2">
            <cx:spPr>
              <a:solidFill>
                <a:srgbClr val="99A09C"/>
              </a:solidFill>
            </cx:spPr>
          </cx:dataPt>
          <cx:dataPt idx="3">
            <cx:spPr>
              <a:solidFill>
                <a:srgbClr val="1D666E"/>
              </a:solidFill>
            </cx:spPr>
          </cx:dataPt>
          <cx:dataPt idx="4">
            <cx:spPr>
              <a:solidFill>
                <a:prstClr val="white"/>
              </a:solidFill>
            </cx:spPr>
          </cx:dataPt>
          <cx:dataPt idx="5">
            <cx:spPr>
              <a:solidFill>
                <a:srgbClr val="FEDDC1"/>
              </a:solidFill>
            </cx:spPr>
          </cx:dataPt>
          <cx:dataLabels pos="outEnd">
            <cx:numFmt formatCode="0%" sourceLinked="0"/>
            <cx:txPr>
              <a:bodyPr spcFirstLastPara="1" vertOverflow="ellipsis" horzOverflow="overflow" wrap="square" lIns="0" tIns="0" rIns="0" bIns="0" anchor="ctr" anchorCtr="1"/>
              <a:lstStyle/>
              <a:p>
                <a:pPr algn="ctr" rtl="0">
                  <a:defRPr>
                    <a:solidFill>
                      <a:schemeClr val="tx1"/>
                    </a:solidFill>
                  </a:defRPr>
                </a:pPr>
                <a:endParaRPr lang="sv-SE" sz="900" b="0" i="0" u="none" strike="noStrike" baseline="0">
                  <a:solidFill>
                    <a:schemeClr val="tx1"/>
                  </a:solidFill>
                  <a:latin typeface="Arial" panose="020B0604020202020204"/>
                </a:endParaRPr>
              </a:p>
            </cx:txPr>
            <cx:visibility seriesName="0" categoryName="0" value="1"/>
            <cx:dataLabel idx="4" pos="outEnd">
              <cx:numFmt formatCode="0%" sourceLinked="0"/>
              <cx:txPr>
                <a:bodyPr spcFirstLastPara="1" vertOverflow="ellipsis" horzOverflow="overflow" wrap="square" lIns="0" tIns="0" rIns="0" bIns="0" anchor="ctr" anchorCtr="1"/>
                <a:lstStyle/>
                <a:p>
                  <a:pPr algn="ctr" rtl="0">
                    <a:defRPr/>
                  </a:pPr>
                  <a:r>
                    <a:rPr lang="sv-SE" sz="900" b="0" i="0" u="none" strike="noStrike" baseline="0">
                      <a:solidFill>
                        <a:schemeClr val="tx1"/>
                      </a:solidFill>
                      <a:latin typeface="Arial" panose="020B0604020202020204"/>
                    </a:rPr>
                    <a:t>12%</a:t>
                  </a:r>
                </a:p>
              </cx:txPr>
              <cx:visibility seriesName="0" categoryName="0" value="1"/>
            </cx:dataLabel>
          </cx:dataLabels>
          <cx:dataId val="0"/>
          <cx:layoutPr>
            <cx:visibility connectorLines="1"/>
            <cx:subtotals/>
          </cx:layoutPr>
        </cx:series>
      </cx:plotAreaRegion>
      <cx:axis id="0">
        <cx:catScaling gapWidth="0.5"/>
        <cx:majorGridlines/>
        <cx:tickLabels/>
        <cx:spPr>
          <a:ln>
            <a:solidFill>
              <a:schemeClr val="tx1"/>
            </a:solidFill>
          </a:ln>
        </cx:spPr>
        <cx:txPr>
          <a:bodyPr spcFirstLastPara="1" vertOverflow="ellipsis" horzOverflow="overflow" wrap="square" lIns="0" tIns="0" rIns="0" bIns="0" anchor="ctr" anchorCtr="1"/>
          <a:lstStyle/>
          <a:p>
            <a:pPr algn="ctr" rtl="0">
              <a:defRPr>
                <a:solidFill>
                  <a:schemeClr val="tx1"/>
                </a:solidFill>
              </a:defRPr>
            </a:pPr>
            <a:endParaRPr lang="sv-SE" sz="900" b="0" i="0" u="none" strike="noStrike" baseline="0">
              <a:solidFill>
                <a:schemeClr val="tx1"/>
              </a:solidFill>
              <a:latin typeface="Arial" panose="020B0604020202020204"/>
            </a:endParaRPr>
          </a:p>
        </cx:txPr>
      </cx:axis>
      <cx:axis id="1">
        <cx:valScaling max="1"/>
        <cx:tickLabels/>
        <cx:numFmt formatCode="0%" sourceLinked="0"/>
        <cx:txPr>
          <a:bodyPr spcFirstLastPara="1" vertOverflow="ellipsis" horzOverflow="overflow" wrap="square" lIns="0" tIns="0" rIns="0" bIns="0" anchor="ctr" anchorCtr="1"/>
          <a:lstStyle/>
          <a:p>
            <a:pPr algn="ctr" rtl="0">
              <a:defRPr>
                <a:solidFill>
                  <a:schemeClr val="tx1">
                    <a:lumMod val="85000"/>
                    <a:lumOff val="15000"/>
                  </a:schemeClr>
                </a:solidFill>
              </a:defRPr>
            </a:pPr>
            <a:endParaRPr lang="sv-SE" sz="900" b="0" i="0" u="none" strike="noStrike" baseline="0">
              <a:solidFill>
                <a:schemeClr val="tx1">
                  <a:lumMod val="85000"/>
                  <a:lumOff val="15000"/>
                </a:schemeClr>
              </a:solidFill>
              <a:latin typeface="Arial" panose="020B0604020202020204"/>
            </a:endParaRPr>
          </a:p>
        </cx:txPr>
      </cx:axis>
    </cx:plotArea>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Sheet1!$A$2:$A$5</cx:f>
        <cx:lvl ptCount="4">
          <cx:pt idx="0">Industri- och 
techkonsultföretag</cx:pt>
          <cx:pt idx="1">Teknikkonsultföretag</cx:pt>
          <cx:pt idx="2">Annan</cx:pt>
          <cx:pt idx="3">Arkitektföretagen</cx:pt>
        </cx:lvl>
      </cx:strDim>
      <cx:numDim type="val">
        <cx:f>Sheet1!$B$2:$B$5</cx:f>
        <cx:lvl ptCount="4" formatCode="_-* # ##0_-;\-* # ##0_-;_-* &quot;-&quot;??_-;_-@_-">
          <cx:pt idx="0">1796</cx:pt>
          <cx:pt idx="1">1323</cx:pt>
          <cx:pt idx="2">925</cx:pt>
          <cx:pt idx="3">560</cx:pt>
        </cx:lvl>
      </cx:numDim>
    </cx:data>
  </cx:chartData>
  <cx:chart>
    <cx:plotArea>
      <cx:plotAreaRegion>
        <cx:series layoutId="funnel" uniqueId="{CD2F42B2-23BB-B246-84BD-1AC7AC57A4FC}">
          <cx:tx>
            <cx:txData>
              <cx:f>Sheet1!$B$1</cx:f>
              <cx:v/>
            </cx:txData>
          </cx:tx>
          <cx:dataPt idx="0">
            <cx:spPr>
              <a:solidFill>
                <a:srgbClr val="193D2A"/>
              </a:solidFill>
            </cx:spPr>
          </cx:dataPt>
          <cx:dataPt idx="1">
            <cx:spPr>
              <a:solidFill>
                <a:srgbClr val="2EA5B3"/>
              </a:solidFill>
            </cx:spPr>
          </cx:dataPt>
          <cx:dataPt idx="2">
            <cx:spPr>
              <a:solidFill>
                <a:srgbClr val="B1C2C2"/>
              </a:solidFill>
            </cx:spPr>
          </cx:dataPt>
          <cx:dataPt idx="3">
            <cx:spPr>
              <a:solidFill>
                <a:srgbClr val="1D666E"/>
              </a:solidFill>
            </cx:spPr>
          </cx:dataPt>
          <cx:dataLabels pos="ctr">
            <cx:txPr>
              <a:bodyPr spcFirstLastPara="1" vertOverflow="ellipsis" horzOverflow="overflow" wrap="square" lIns="0" tIns="0" rIns="0" bIns="0" anchor="ctr" anchorCtr="1"/>
              <a:lstStyle/>
              <a:p>
                <a:pPr algn="ctr" rtl="0">
                  <a:defRPr>
                    <a:solidFill>
                      <a:schemeClr val="bg1"/>
                    </a:solidFill>
                  </a:defRPr>
                </a:pPr>
                <a:endParaRPr lang="sv-SE" sz="1197" b="0" i="0" u="none" strike="noStrike" baseline="0">
                  <a:solidFill>
                    <a:schemeClr val="bg1"/>
                  </a:solidFill>
                  <a:latin typeface="Arial" panose="020B0604020202020204"/>
                </a:endParaRPr>
              </a:p>
            </cx:txPr>
            <cx:visibility seriesName="0" categoryName="0" value="1"/>
          </cx:dataLabels>
          <cx:dataId val="0"/>
        </cx:series>
      </cx:plotAreaRegion>
      <cx:axis id="0">
        <cx:catScaling gapWidth="0.0599999987"/>
        <cx:tickLabels/>
        <cx:txPr>
          <a:bodyPr spcFirstLastPara="1" vertOverflow="ellipsis" horzOverflow="overflow" wrap="square" lIns="0" tIns="0" rIns="0" bIns="0" anchor="ctr" anchorCtr="1"/>
          <a:lstStyle/>
          <a:p>
            <a:pPr algn="ctr" rtl="0">
              <a:defRPr sz="1200">
                <a:solidFill>
                  <a:schemeClr val="tx1"/>
                </a:solidFill>
              </a:defRPr>
            </a:pPr>
            <a:endParaRPr lang="sv-SE" sz="1200" b="0" i="0" u="none" strike="noStrike" baseline="0">
              <a:solidFill>
                <a:schemeClr val="tx1"/>
              </a:solidFill>
              <a:latin typeface="Arial" panose="020B0604020202020204"/>
            </a:endParaRPr>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0.30871</cdr:x>
      <cdr:y>0.57105</cdr:y>
    </cdr:from>
    <cdr:to>
      <cdr:x>0.40741</cdr:x>
      <cdr:y>0.65845</cdr:y>
    </cdr:to>
    <cdr:sp macro="" textlink="">
      <cdr:nvSpPr>
        <cdr:cNvPr id="2" name="Rektangel 1">
          <a:extLst xmlns:a="http://schemas.openxmlformats.org/drawingml/2006/main">
            <a:ext uri="{FF2B5EF4-FFF2-40B4-BE49-F238E27FC236}">
              <a16:creationId xmlns:a16="http://schemas.microsoft.com/office/drawing/2014/main" id="{BDB3D385-1799-2A49-B1D4-A34E3B32B890}"/>
            </a:ext>
          </a:extLst>
        </cdr:cNvPr>
        <cdr:cNvSpPr/>
      </cdr:nvSpPr>
      <cdr:spPr>
        <a:xfrm xmlns:a="http://schemas.openxmlformats.org/drawingml/2006/main">
          <a:off x="3406540" y="2317799"/>
          <a:ext cx="1089212" cy="354711"/>
        </a:xfrm>
        <a:prstGeom xmlns:a="http://schemas.openxmlformats.org/drawingml/2006/main" prst="rect">
          <a:avLst/>
        </a:prstGeom>
        <a:solidFill xmlns:a="http://schemas.openxmlformats.org/drawingml/2006/main">
          <a:srgbClr val="C3D4CF"/>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sv-SE"/>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005158-249F-4E2F-82A1-698BE377568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9E426BD-E849-4350-BE0E-788477359AE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D306B5-E3DA-44B9-8049-B6E9A83C83E2}" type="datetimeFigureOut">
              <a:rPr lang="en-GB" smtClean="0"/>
              <a:t>23/05/2022</a:t>
            </a:fld>
            <a:endParaRPr lang="en-GB"/>
          </a:p>
        </p:txBody>
      </p:sp>
      <p:sp>
        <p:nvSpPr>
          <p:cNvPr id="4" name="Footer Placeholder 3">
            <a:extLst>
              <a:ext uri="{FF2B5EF4-FFF2-40B4-BE49-F238E27FC236}">
                <a16:creationId xmlns:a16="http://schemas.microsoft.com/office/drawing/2014/main" id="{D9C58883-C1CF-45F4-AEDA-D677FC8266F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A7EB08B-E846-42F6-8B54-A9AE10E9C2C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1D0CED3-977C-4EBA-BAA6-B2C1241BA28C}" type="slidenum">
              <a:rPr lang="en-GB" smtClean="0"/>
              <a:t>‹#›</a:t>
            </a:fld>
            <a:endParaRPr lang="en-GB"/>
          </a:p>
        </p:txBody>
      </p:sp>
    </p:spTree>
    <p:extLst>
      <p:ext uri="{BB962C8B-B14F-4D97-AF65-F5344CB8AC3E}">
        <p14:creationId xmlns:p14="http://schemas.microsoft.com/office/powerpoint/2010/main" val="1983237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51FC60-CE85-431B-9EF3-A8AAB2CA2D23}" type="datetimeFigureOut">
              <a:rPr lang="en-GB" smtClean="0"/>
              <a:t>23/05/2022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B85065-868C-4A43-9EDC-ADC733B0FD94}" type="slidenum">
              <a:rPr lang="en-GB" smtClean="0"/>
              <a:t>‹#›</a:t>
            </a:fld>
            <a:endParaRPr lang="en-GB"/>
          </a:p>
        </p:txBody>
      </p:sp>
    </p:spTree>
    <p:extLst>
      <p:ext uri="{BB962C8B-B14F-4D97-AF65-F5344CB8AC3E}">
        <p14:creationId xmlns:p14="http://schemas.microsoft.com/office/powerpoint/2010/main" val="1487054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rtsida förbunds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764449" cy="2387600"/>
          </a:xfrm>
        </p:spPr>
        <p:txBody>
          <a:bodyPr anchor="ctr"/>
          <a:lstStyle>
            <a:lvl1pPr algn="l">
              <a:defRPr sz="6000"/>
            </a:lvl1pPr>
          </a:lstStyle>
          <a:p>
            <a:r>
              <a:rPr lang="sv-SE" dirty="0"/>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764449" cy="972067"/>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68017" y="7079769"/>
            <a:ext cx="2743200" cy="165400"/>
          </a:xfrm>
        </p:spPr>
        <p:txBody>
          <a:bodyPr/>
          <a:lstStyle/>
          <a:p>
            <a:fld id="{44127C1F-D3E8-7F4A-825D-CFFF502391CD}" type="datetime1">
              <a:rPr lang="sv-SE" smtClean="0"/>
              <a:t>2022-05-23</a:t>
            </a:fld>
            <a:endParaRPr lang="sv-SE" dirty="0"/>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68017" y="7277938"/>
            <a:ext cx="4114800" cy="165400"/>
          </a:xfrm>
        </p:spPr>
        <p:txBody>
          <a:bodyPr/>
          <a:lstStyle/>
          <a:p>
            <a:r>
              <a:rPr lang="sv-SE" dirty="0"/>
              <a:t>Insikt 2022 |</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40417" y="7277938"/>
            <a:ext cx="2743200" cy="165400"/>
          </a:xfrm>
        </p:spPr>
        <p:txBody>
          <a:bodyPr/>
          <a:lstStyle/>
          <a:p>
            <a:fld id="{AE086683-F536-42AB-ABBC-F4803DFE8DBC}" type="slidenum">
              <a:rPr lang="sv-SE" smtClean="0"/>
              <a:t>‹#›</a:t>
            </a:fld>
            <a:endParaRPr lang="sv-SE" dirty="0"/>
          </a:p>
        </p:txBody>
      </p:sp>
      <p:sp>
        <p:nvSpPr>
          <p:cNvPr id="18" name="Frihandsfigur: Form 17">
            <a:extLst>
              <a:ext uri="{FF2B5EF4-FFF2-40B4-BE49-F238E27FC236}">
                <a16:creationId xmlns:a16="http://schemas.microsoft.com/office/drawing/2014/main" id="{E0ADA2EB-068E-4AF9-BD94-838CEC9141E0}"/>
              </a:ext>
            </a:extLst>
          </p:cNvPr>
          <p:cNvSpPr/>
          <p:nvPr userDrawn="1"/>
        </p:nvSpPr>
        <p:spPr>
          <a:xfrm rot="10512305">
            <a:off x="8065503" y="2236024"/>
            <a:ext cx="3816990" cy="4615084"/>
          </a:xfrm>
          <a:custGeom>
            <a:avLst/>
            <a:gdLst>
              <a:gd name="connsiteX0" fmla="*/ 3807359 w 3807359"/>
              <a:gd name="connsiteY0" fmla="*/ 652140 h 3869685"/>
              <a:gd name="connsiteX1" fmla="*/ 3653054 w 3807359"/>
              <a:gd name="connsiteY1" fmla="*/ 1003613 h 3869685"/>
              <a:gd name="connsiteX2" fmla="*/ 3601619 w 3807359"/>
              <a:gd name="connsiteY2" fmla="*/ 1084575 h 3869685"/>
              <a:gd name="connsiteX3" fmla="*/ 3573997 w 3807359"/>
              <a:gd name="connsiteY3" fmla="*/ 1124580 h 3869685"/>
              <a:gd name="connsiteX4" fmla="*/ 3544469 w 3807359"/>
              <a:gd name="connsiteY4" fmla="*/ 1162680 h 3869685"/>
              <a:gd name="connsiteX5" fmla="*/ 3530182 w 3807359"/>
              <a:gd name="connsiteY5" fmla="*/ 1181730 h 3869685"/>
              <a:gd name="connsiteX6" fmla="*/ 3514942 w 3807359"/>
              <a:gd name="connsiteY6" fmla="*/ 1199828 h 3869685"/>
              <a:gd name="connsiteX7" fmla="*/ 3483509 w 3807359"/>
              <a:gd name="connsiteY7" fmla="*/ 1236975 h 3869685"/>
              <a:gd name="connsiteX8" fmla="*/ 3450172 w 3807359"/>
              <a:gd name="connsiteY8" fmla="*/ 1272218 h 3869685"/>
              <a:gd name="connsiteX9" fmla="*/ 3416834 w 3807359"/>
              <a:gd name="connsiteY9" fmla="*/ 1306508 h 3869685"/>
              <a:gd name="connsiteX10" fmla="*/ 3106319 w 3807359"/>
              <a:gd name="connsiteY10" fmla="*/ 1532250 h 3869685"/>
              <a:gd name="connsiteX11" fmla="*/ 3063457 w 3807359"/>
              <a:gd name="connsiteY11" fmla="*/ 1554158 h 3869685"/>
              <a:gd name="connsiteX12" fmla="*/ 3019642 w 3807359"/>
              <a:gd name="connsiteY12" fmla="*/ 1573208 h 3869685"/>
              <a:gd name="connsiteX13" fmla="*/ 2997734 w 3807359"/>
              <a:gd name="connsiteY13" fmla="*/ 1582733 h 3869685"/>
              <a:gd name="connsiteX14" fmla="*/ 2974874 w 3807359"/>
              <a:gd name="connsiteY14" fmla="*/ 1590353 h 3869685"/>
              <a:gd name="connsiteX15" fmla="*/ 2929154 w 3807359"/>
              <a:gd name="connsiteY15" fmla="*/ 1606545 h 3869685"/>
              <a:gd name="connsiteX16" fmla="*/ 2741512 w 3807359"/>
              <a:gd name="connsiteY16" fmla="*/ 1648455 h 3869685"/>
              <a:gd name="connsiteX17" fmla="*/ 2645309 w 3807359"/>
              <a:gd name="connsiteY17" fmla="*/ 1657980 h 3869685"/>
              <a:gd name="connsiteX18" fmla="*/ 2597684 w 3807359"/>
              <a:gd name="connsiteY18" fmla="*/ 1659885 h 3869685"/>
              <a:gd name="connsiteX19" fmla="*/ 2549107 w 3807359"/>
              <a:gd name="connsiteY19" fmla="*/ 1659885 h 3869685"/>
              <a:gd name="connsiteX20" fmla="*/ 2501482 w 3807359"/>
              <a:gd name="connsiteY20" fmla="*/ 1657028 h 3869685"/>
              <a:gd name="connsiteX21" fmla="*/ 2477669 w 3807359"/>
              <a:gd name="connsiteY21" fmla="*/ 1655123 h 3869685"/>
              <a:gd name="connsiteX22" fmla="*/ 2453857 w 3807359"/>
              <a:gd name="connsiteY22" fmla="*/ 1652265 h 3869685"/>
              <a:gd name="connsiteX23" fmla="*/ 2406232 w 3807359"/>
              <a:gd name="connsiteY23" fmla="*/ 1646550 h 3869685"/>
              <a:gd name="connsiteX24" fmla="*/ 2358607 w 3807359"/>
              <a:gd name="connsiteY24" fmla="*/ 1637978 h 3869685"/>
              <a:gd name="connsiteX25" fmla="*/ 2334794 w 3807359"/>
              <a:gd name="connsiteY25" fmla="*/ 1633215 h 3869685"/>
              <a:gd name="connsiteX26" fmla="*/ 2311934 w 3807359"/>
              <a:gd name="connsiteY26" fmla="*/ 1627500 h 3869685"/>
              <a:gd name="connsiteX27" fmla="*/ 2265262 w 3807359"/>
              <a:gd name="connsiteY27" fmla="*/ 1615118 h 3869685"/>
              <a:gd name="connsiteX28" fmla="*/ 2219542 w 3807359"/>
              <a:gd name="connsiteY28" fmla="*/ 1599878 h 3869685"/>
              <a:gd name="connsiteX29" fmla="*/ 2196682 w 3807359"/>
              <a:gd name="connsiteY29" fmla="*/ 1592258 h 3869685"/>
              <a:gd name="connsiteX30" fmla="*/ 2174774 w 3807359"/>
              <a:gd name="connsiteY30" fmla="*/ 1583685 h 3869685"/>
              <a:gd name="connsiteX31" fmla="*/ 2130007 w 3807359"/>
              <a:gd name="connsiteY31" fmla="*/ 1564635 h 3869685"/>
              <a:gd name="connsiteX32" fmla="*/ 2087144 w 3807359"/>
              <a:gd name="connsiteY32" fmla="*/ 1542728 h 3869685"/>
              <a:gd name="connsiteX33" fmla="*/ 2004277 w 3807359"/>
              <a:gd name="connsiteY33" fmla="*/ 1494150 h 3869685"/>
              <a:gd name="connsiteX34" fmla="*/ 1993799 w 3807359"/>
              <a:gd name="connsiteY34" fmla="*/ 1487483 h 3869685"/>
              <a:gd name="connsiteX35" fmla="*/ 1984274 w 3807359"/>
              <a:gd name="connsiteY35" fmla="*/ 1480815 h 3869685"/>
              <a:gd name="connsiteX36" fmla="*/ 1965224 w 3807359"/>
              <a:gd name="connsiteY36" fmla="*/ 1466528 h 3869685"/>
              <a:gd name="connsiteX37" fmla="*/ 1946174 w 3807359"/>
              <a:gd name="connsiteY37" fmla="*/ 1452240 h 3869685"/>
              <a:gd name="connsiteX38" fmla="*/ 1927124 w 3807359"/>
              <a:gd name="connsiteY38" fmla="*/ 1437000 h 3869685"/>
              <a:gd name="connsiteX39" fmla="*/ 1909027 w 3807359"/>
              <a:gd name="connsiteY39" fmla="*/ 1421760 h 3869685"/>
              <a:gd name="connsiteX40" fmla="*/ 1890929 w 3807359"/>
              <a:gd name="connsiteY40" fmla="*/ 1405568 h 3869685"/>
              <a:gd name="connsiteX41" fmla="*/ 1856639 w 3807359"/>
              <a:gd name="connsiteY41" fmla="*/ 1372230 h 3869685"/>
              <a:gd name="connsiteX42" fmla="*/ 1738529 w 3807359"/>
              <a:gd name="connsiteY42" fmla="*/ 1220783 h 3869685"/>
              <a:gd name="connsiteX43" fmla="*/ 1654709 w 3807359"/>
              <a:gd name="connsiteY43" fmla="*/ 1047428 h 3869685"/>
              <a:gd name="connsiteX44" fmla="*/ 1608037 w 3807359"/>
              <a:gd name="connsiteY44" fmla="*/ 860738 h 3869685"/>
              <a:gd name="connsiteX45" fmla="*/ 1601369 w 3807359"/>
              <a:gd name="connsiteY45" fmla="*/ 668333 h 3869685"/>
              <a:gd name="connsiteX46" fmla="*/ 1614704 w 3807359"/>
              <a:gd name="connsiteY46" fmla="*/ 573083 h 3869685"/>
              <a:gd name="connsiteX47" fmla="*/ 1626134 w 3807359"/>
              <a:gd name="connsiteY47" fmla="*/ 526410 h 3869685"/>
              <a:gd name="connsiteX48" fmla="*/ 1632802 w 3807359"/>
              <a:gd name="connsiteY48" fmla="*/ 503550 h 3869685"/>
              <a:gd name="connsiteX49" fmla="*/ 1640422 w 3807359"/>
              <a:gd name="connsiteY49" fmla="*/ 480690 h 3869685"/>
              <a:gd name="connsiteX50" fmla="*/ 1656614 w 3807359"/>
              <a:gd name="connsiteY50" fmla="*/ 435923 h 3869685"/>
              <a:gd name="connsiteX51" fmla="*/ 1676617 w 3807359"/>
              <a:gd name="connsiteY51" fmla="*/ 392108 h 3869685"/>
              <a:gd name="connsiteX52" fmla="*/ 1725194 w 3807359"/>
              <a:gd name="connsiteY52" fmla="*/ 309240 h 3869685"/>
              <a:gd name="connsiteX53" fmla="*/ 1785202 w 3807359"/>
              <a:gd name="connsiteY53" fmla="*/ 233993 h 3869685"/>
              <a:gd name="connsiteX54" fmla="*/ 1854734 w 3807359"/>
              <a:gd name="connsiteY54" fmla="*/ 167318 h 3869685"/>
              <a:gd name="connsiteX55" fmla="*/ 2199539 w 3807359"/>
              <a:gd name="connsiteY55" fmla="*/ 7298 h 3869685"/>
              <a:gd name="connsiteX56" fmla="*/ 2390992 w 3807359"/>
              <a:gd name="connsiteY56" fmla="*/ 9203 h 3869685"/>
              <a:gd name="connsiteX57" fmla="*/ 2483384 w 3807359"/>
              <a:gd name="connsiteY57" fmla="*/ 34920 h 3869685"/>
              <a:gd name="connsiteX58" fmla="*/ 2505292 w 3807359"/>
              <a:gd name="connsiteY58" fmla="*/ 44445 h 3869685"/>
              <a:gd name="connsiteX59" fmla="*/ 2527199 w 3807359"/>
              <a:gd name="connsiteY59" fmla="*/ 54923 h 3869685"/>
              <a:gd name="connsiteX60" fmla="*/ 2549107 w 3807359"/>
              <a:gd name="connsiteY60" fmla="*/ 65400 h 3869685"/>
              <a:gd name="connsiteX61" fmla="*/ 2570062 w 3807359"/>
              <a:gd name="connsiteY61" fmla="*/ 77783 h 3869685"/>
              <a:gd name="connsiteX62" fmla="*/ 2714842 w 3807359"/>
              <a:gd name="connsiteY62" fmla="*/ 203513 h 3869685"/>
              <a:gd name="connsiteX63" fmla="*/ 2816759 w 3807359"/>
              <a:gd name="connsiteY63" fmla="*/ 366390 h 3869685"/>
              <a:gd name="connsiteX64" fmla="*/ 2889149 w 3807359"/>
              <a:gd name="connsiteY64" fmla="*/ 740723 h 3869685"/>
              <a:gd name="connsiteX65" fmla="*/ 2810092 w 3807359"/>
              <a:gd name="connsiteY65" fmla="*/ 1116008 h 3869685"/>
              <a:gd name="connsiteX66" fmla="*/ 2641499 w 3807359"/>
              <a:gd name="connsiteY66" fmla="*/ 1461765 h 3869685"/>
              <a:gd name="connsiteX67" fmla="*/ 2171917 w 3807359"/>
              <a:gd name="connsiteY67" fmla="*/ 2069460 h 3869685"/>
              <a:gd name="connsiteX68" fmla="*/ 1872832 w 3807359"/>
              <a:gd name="connsiteY68" fmla="*/ 2311395 h 3869685"/>
              <a:gd name="connsiteX69" fmla="*/ 1531837 w 3807359"/>
              <a:gd name="connsiteY69" fmla="*/ 2488560 h 3869685"/>
              <a:gd name="connsiteX70" fmla="*/ 1508977 w 3807359"/>
              <a:gd name="connsiteY70" fmla="*/ 2497133 h 3869685"/>
              <a:gd name="connsiteX71" fmla="*/ 1486117 w 3807359"/>
              <a:gd name="connsiteY71" fmla="*/ 2504753 h 3869685"/>
              <a:gd name="connsiteX72" fmla="*/ 1440397 w 3807359"/>
              <a:gd name="connsiteY72" fmla="*/ 2519993 h 3869685"/>
              <a:gd name="connsiteX73" fmla="*/ 1348004 w 3807359"/>
              <a:gd name="connsiteY73" fmla="*/ 2546663 h 3869685"/>
              <a:gd name="connsiteX74" fmla="*/ 1253707 w 3807359"/>
              <a:gd name="connsiteY74" fmla="*/ 2566665 h 3869685"/>
              <a:gd name="connsiteX75" fmla="*/ 1206082 w 3807359"/>
              <a:gd name="connsiteY75" fmla="*/ 2574285 h 3869685"/>
              <a:gd name="connsiteX76" fmla="*/ 1158457 w 3807359"/>
              <a:gd name="connsiteY76" fmla="*/ 2580953 h 3869685"/>
              <a:gd name="connsiteX77" fmla="*/ 774599 w 3807359"/>
              <a:gd name="connsiteY77" fmla="*/ 2576190 h 3869685"/>
              <a:gd name="connsiteX78" fmla="*/ 750787 w 3807359"/>
              <a:gd name="connsiteY78" fmla="*/ 2573333 h 3869685"/>
              <a:gd name="connsiteX79" fmla="*/ 726974 w 3807359"/>
              <a:gd name="connsiteY79" fmla="*/ 2568570 h 3869685"/>
              <a:gd name="connsiteX80" fmla="*/ 679349 w 3807359"/>
              <a:gd name="connsiteY80" fmla="*/ 2559045 h 3869685"/>
              <a:gd name="connsiteX81" fmla="*/ 632677 w 3807359"/>
              <a:gd name="connsiteY81" fmla="*/ 2547615 h 3869685"/>
              <a:gd name="connsiteX82" fmla="*/ 586004 w 3807359"/>
              <a:gd name="connsiteY82" fmla="*/ 2535233 h 3869685"/>
              <a:gd name="connsiteX83" fmla="*/ 540284 w 3807359"/>
              <a:gd name="connsiteY83" fmla="*/ 2519040 h 3869685"/>
              <a:gd name="connsiteX84" fmla="*/ 495517 w 3807359"/>
              <a:gd name="connsiteY84" fmla="*/ 2502848 h 3869685"/>
              <a:gd name="connsiteX85" fmla="*/ 451702 w 3807359"/>
              <a:gd name="connsiteY85" fmla="*/ 2483798 h 3869685"/>
              <a:gd name="connsiteX86" fmla="*/ 407887 w 3807359"/>
              <a:gd name="connsiteY86" fmla="*/ 2462843 h 3869685"/>
              <a:gd name="connsiteX87" fmla="*/ 108802 w 3807359"/>
              <a:gd name="connsiteY87" fmla="*/ 2225670 h 3869685"/>
              <a:gd name="connsiteX88" fmla="*/ 81179 w 3807359"/>
              <a:gd name="connsiteY88" fmla="*/ 2186618 h 3869685"/>
              <a:gd name="connsiteX89" fmla="*/ 67844 w 3807359"/>
              <a:gd name="connsiteY89" fmla="*/ 2166615 h 3869685"/>
              <a:gd name="connsiteX90" fmla="*/ 56414 w 3807359"/>
              <a:gd name="connsiteY90" fmla="*/ 2145660 h 3869685"/>
              <a:gd name="connsiteX91" fmla="*/ 50699 w 3807359"/>
              <a:gd name="connsiteY91" fmla="*/ 2135183 h 3869685"/>
              <a:gd name="connsiteX92" fmla="*/ 45937 w 3807359"/>
              <a:gd name="connsiteY92" fmla="*/ 2124705 h 3869685"/>
              <a:gd name="connsiteX93" fmla="*/ 35459 w 3807359"/>
              <a:gd name="connsiteY93" fmla="*/ 2102798 h 3869685"/>
              <a:gd name="connsiteX94" fmla="*/ 26887 w 3807359"/>
              <a:gd name="connsiteY94" fmla="*/ 2079938 h 3869685"/>
              <a:gd name="connsiteX95" fmla="*/ 19267 w 3807359"/>
              <a:gd name="connsiteY95" fmla="*/ 2057078 h 3869685"/>
              <a:gd name="connsiteX96" fmla="*/ 4979 w 3807359"/>
              <a:gd name="connsiteY96" fmla="*/ 1866578 h 3869685"/>
              <a:gd name="connsiteX97" fmla="*/ 73559 w 3807359"/>
              <a:gd name="connsiteY97" fmla="*/ 1687508 h 3869685"/>
              <a:gd name="connsiteX98" fmla="*/ 201194 w 3807359"/>
              <a:gd name="connsiteY98" fmla="*/ 1543680 h 3869685"/>
              <a:gd name="connsiteX99" fmla="*/ 366929 w 3807359"/>
              <a:gd name="connsiteY99" fmla="*/ 1446525 h 3869685"/>
              <a:gd name="connsiteX100" fmla="*/ 553619 w 3807359"/>
              <a:gd name="connsiteY100" fmla="*/ 1400805 h 3869685"/>
              <a:gd name="connsiteX101" fmla="*/ 935572 w 3807359"/>
              <a:gd name="connsiteY101" fmla="*/ 1428428 h 3869685"/>
              <a:gd name="connsiteX102" fmla="*/ 1120357 w 3807359"/>
              <a:gd name="connsiteY102" fmla="*/ 1481768 h 3869685"/>
              <a:gd name="connsiteX103" fmla="*/ 1298474 w 3807359"/>
              <a:gd name="connsiteY103" fmla="*/ 1554158 h 3869685"/>
              <a:gd name="connsiteX104" fmla="*/ 1468019 w 3807359"/>
              <a:gd name="connsiteY104" fmla="*/ 1644645 h 3869685"/>
              <a:gd name="connsiteX105" fmla="*/ 1627087 w 3807359"/>
              <a:gd name="connsiteY105" fmla="*/ 1753230 h 3869685"/>
              <a:gd name="connsiteX106" fmla="*/ 1896644 w 3807359"/>
              <a:gd name="connsiteY106" fmla="*/ 2026598 h 3869685"/>
              <a:gd name="connsiteX107" fmla="*/ 2080477 w 3807359"/>
              <a:gd name="connsiteY107" fmla="*/ 2363783 h 3869685"/>
              <a:gd name="connsiteX108" fmla="*/ 2139532 w 3807359"/>
              <a:gd name="connsiteY108" fmla="*/ 2546663 h 3869685"/>
              <a:gd name="connsiteX109" fmla="*/ 2179537 w 3807359"/>
              <a:gd name="connsiteY109" fmla="*/ 2735258 h 3869685"/>
              <a:gd name="connsiteX110" fmla="*/ 2202397 w 3807359"/>
              <a:gd name="connsiteY110" fmla="*/ 2926710 h 3869685"/>
              <a:gd name="connsiteX111" fmla="*/ 2210969 w 3807359"/>
              <a:gd name="connsiteY111" fmla="*/ 3119115 h 3869685"/>
              <a:gd name="connsiteX112" fmla="*/ 2208112 w 3807359"/>
              <a:gd name="connsiteY112" fmla="*/ 3311520 h 3869685"/>
              <a:gd name="connsiteX113" fmla="*/ 2203349 w 3807359"/>
              <a:gd name="connsiteY113" fmla="*/ 3407723 h 3869685"/>
              <a:gd name="connsiteX114" fmla="*/ 2201444 w 3807359"/>
              <a:gd name="connsiteY114" fmla="*/ 3438203 h 3869685"/>
              <a:gd name="connsiteX115" fmla="*/ 2201444 w 3807359"/>
              <a:gd name="connsiteY115" fmla="*/ 3442965 h 3869685"/>
              <a:gd name="connsiteX116" fmla="*/ 2200492 w 3807359"/>
              <a:gd name="connsiteY116" fmla="*/ 3461063 h 3869685"/>
              <a:gd name="connsiteX117" fmla="*/ 2197634 w 3807359"/>
              <a:gd name="connsiteY117" fmla="*/ 3498210 h 3869685"/>
              <a:gd name="connsiteX118" fmla="*/ 2190967 w 3807359"/>
              <a:gd name="connsiteY118" fmla="*/ 3573458 h 3869685"/>
              <a:gd name="connsiteX119" fmla="*/ 2158582 w 3807359"/>
              <a:gd name="connsiteY119" fmla="*/ 3869685 h 3869685"/>
              <a:gd name="connsiteX0" fmla="*/ 4316523 w 4316523"/>
              <a:gd name="connsiteY0" fmla="*/ 0 h 4531303"/>
              <a:gd name="connsiteX1" fmla="*/ 3653054 w 4316523"/>
              <a:gd name="connsiteY1" fmla="*/ 1665231 h 4531303"/>
              <a:gd name="connsiteX2" fmla="*/ 3601619 w 4316523"/>
              <a:gd name="connsiteY2" fmla="*/ 1746193 h 4531303"/>
              <a:gd name="connsiteX3" fmla="*/ 3573997 w 4316523"/>
              <a:gd name="connsiteY3" fmla="*/ 1786198 h 4531303"/>
              <a:gd name="connsiteX4" fmla="*/ 3544469 w 4316523"/>
              <a:gd name="connsiteY4" fmla="*/ 1824298 h 4531303"/>
              <a:gd name="connsiteX5" fmla="*/ 3530182 w 4316523"/>
              <a:gd name="connsiteY5" fmla="*/ 1843348 h 4531303"/>
              <a:gd name="connsiteX6" fmla="*/ 3514942 w 4316523"/>
              <a:gd name="connsiteY6" fmla="*/ 1861446 h 4531303"/>
              <a:gd name="connsiteX7" fmla="*/ 3483509 w 4316523"/>
              <a:gd name="connsiteY7" fmla="*/ 1898593 h 4531303"/>
              <a:gd name="connsiteX8" fmla="*/ 3450172 w 4316523"/>
              <a:gd name="connsiteY8" fmla="*/ 1933836 h 4531303"/>
              <a:gd name="connsiteX9" fmla="*/ 3416834 w 4316523"/>
              <a:gd name="connsiteY9" fmla="*/ 1968126 h 4531303"/>
              <a:gd name="connsiteX10" fmla="*/ 3106319 w 4316523"/>
              <a:gd name="connsiteY10" fmla="*/ 2193868 h 4531303"/>
              <a:gd name="connsiteX11" fmla="*/ 3063457 w 4316523"/>
              <a:gd name="connsiteY11" fmla="*/ 2215776 h 4531303"/>
              <a:gd name="connsiteX12" fmla="*/ 3019642 w 4316523"/>
              <a:gd name="connsiteY12" fmla="*/ 2234826 h 4531303"/>
              <a:gd name="connsiteX13" fmla="*/ 2997734 w 4316523"/>
              <a:gd name="connsiteY13" fmla="*/ 2244351 h 4531303"/>
              <a:gd name="connsiteX14" fmla="*/ 2974874 w 4316523"/>
              <a:gd name="connsiteY14" fmla="*/ 2251971 h 4531303"/>
              <a:gd name="connsiteX15" fmla="*/ 2929154 w 4316523"/>
              <a:gd name="connsiteY15" fmla="*/ 2268163 h 4531303"/>
              <a:gd name="connsiteX16" fmla="*/ 2741512 w 4316523"/>
              <a:gd name="connsiteY16" fmla="*/ 2310073 h 4531303"/>
              <a:gd name="connsiteX17" fmla="*/ 2645309 w 4316523"/>
              <a:gd name="connsiteY17" fmla="*/ 2319598 h 4531303"/>
              <a:gd name="connsiteX18" fmla="*/ 2597684 w 4316523"/>
              <a:gd name="connsiteY18" fmla="*/ 2321503 h 4531303"/>
              <a:gd name="connsiteX19" fmla="*/ 2549107 w 4316523"/>
              <a:gd name="connsiteY19" fmla="*/ 2321503 h 4531303"/>
              <a:gd name="connsiteX20" fmla="*/ 2501482 w 4316523"/>
              <a:gd name="connsiteY20" fmla="*/ 2318646 h 4531303"/>
              <a:gd name="connsiteX21" fmla="*/ 2477669 w 4316523"/>
              <a:gd name="connsiteY21" fmla="*/ 2316741 h 4531303"/>
              <a:gd name="connsiteX22" fmla="*/ 2453857 w 4316523"/>
              <a:gd name="connsiteY22" fmla="*/ 2313883 h 4531303"/>
              <a:gd name="connsiteX23" fmla="*/ 2406232 w 4316523"/>
              <a:gd name="connsiteY23" fmla="*/ 2308168 h 4531303"/>
              <a:gd name="connsiteX24" fmla="*/ 2358607 w 4316523"/>
              <a:gd name="connsiteY24" fmla="*/ 2299596 h 4531303"/>
              <a:gd name="connsiteX25" fmla="*/ 2334794 w 4316523"/>
              <a:gd name="connsiteY25" fmla="*/ 2294833 h 4531303"/>
              <a:gd name="connsiteX26" fmla="*/ 2311934 w 4316523"/>
              <a:gd name="connsiteY26" fmla="*/ 2289118 h 4531303"/>
              <a:gd name="connsiteX27" fmla="*/ 2265262 w 4316523"/>
              <a:gd name="connsiteY27" fmla="*/ 2276736 h 4531303"/>
              <a:gd name="connsiteX28" fmla="*/ 2219542 w 4316523"/>
              <a:gd name="connsiteY28" fmla="*/ 2261496 h 4531303"/>
              <a:gd name="connsiteX29" fmla="*/ 2196682 w 4316523"/>
              <a:gd name="connsiteY29" fmla="*/ 2253876 h 4531303"/>
              <a:gd name="connsiteX30" fmla="*/ 2174774 w 4316523"/>
              <a:gd name="connsiteY30" fmla="*/ 2245303 h 4531303"/>
              <a:gd name="connsiteX31" fmla="*/ 2130007 w 4316523"/>
              <a:gd name="connsiteY31" fmla="*/ 2226253 h 4531303"/>
              <a:gd name="connsiteX32" fmla="*/ 2087144 w 4316523"/>
              <a:gd name="connsiteY32" fmla="*/ 2204346 h 4531303"/>
              <a:gd name="connsiteX33" fmla="*/ 2004277 w 4316523"/>
              <a:gd name="connsiteY33" fmla="*/ 2155768 h 4531303"/>
              <a:gd name="connsiteX34" fmla="*/ 1993799 w 4316523"/>
              <a:gd name="connsiteY34" fmla="*/ 2149101 h 4531303"/>
              <a:gd name="connsiteX35" fmla="*/ 1984274 w 4316523"/>
              <a:gd name="connsiteY35" fmla="*/ 2142433 h 4531303"/>
              <a:gd name="connsiteX36" fmla="*/ 1965224 w 4316523"/>
              <a:gd name="connsiteY36" fmla="*/ 2128146 h 4531303"/>
              <a:gd name="connsiteX37" fmla="*/ 1946174 w 4316523"/>
              <a:gd name="connsiteY37" fmla="*/ 2113858 h 4531303"/>
              <a:gd name="connsiteX38" fmla="*/ 1927124 w 4316523"/>
              <a:gd name="connsiteY38" fmla="*/ 2098618 h 4531303"/>
              <a:gd name="connsiteX39" fmla="*/ 1909027 w 4316523"/>
              <a:gd name="connsiteY39" fmla="*/ 2083378 h 4531303"/>
              <a:gd name="connsiteX40" fmla="*/ 1890929 w 4316523"/>
              <a:gd name="connsiteY40" fmla="*/ 2067186 h 4531303"/>
              <a:gd name="connsiteX41" fmla="*/ 1856639 w 4316523"/>
              <a:gd name="connsiteY41" fmla="*/ 2033848 h 4531303"/>
              <a:gd name="connsiteX42" fmla="*/ 1738529 w 4316523"/>
              <a:gd name="connsiteY42" fmla="*/ 1882401 h 4531303"/>
              <a:gd name="connsiteX43" fmla="*/ 1654709 w 4316523"/>
              <a:gd name="connsiteY43" fmla="*/ 1709046 h 4531303"/>
              <a:gd name="connsiteX44" fmla="*/ 1608037 w 4316523"/>
              <a:gd name="connsiteY44" fmla="*/ 1522356 h 4531303"/>
              <a:gd name="connsiteX45" fmla="*/ 1601369 w 4316523"/>
              <a:gd name="connsiteY45" fmla="*/ 1329951 h 4531303"/>
              <a:gd name="connsiteX46" fmla="*/ 1614704 w 4316523"/>
              <a:gd name="connsiteY46" fmla="*/ 1234701 h 4531303"/>
              <a:gd name="connsiteX47" fmla="*/ 1626134 w 4316523"/>
              <a:gd name="connsiteY47" fmla="*/ 1188028 h 4531303"/>
              <a:gd name="connsiteX48" fmla="*/ 1632802 w 4316523"/>
              <a:gd name="connsiteY48" fmla="*/ 1165168 h 4531303"/>
              <a:gd name="connsiteX49" fmla="*/ 1640422 w 4316523"/>
              <a:gd name="connsiteY49" fmla="*/ 1142308 h 4531303"/>
              <a:gd name="connsiteX50" fmla="*/ 1656614 w 4316523"/>
              <a:gd name="connsiteY50" fmla="*/ 1097541 h 4531303"/>
              <a:gd name="connsiteX51" fmla="*/ 1676617 w 4316523"/>
              <a:gd name="connsiteY51" fmla="*/ 1053726 h 4531303"/>
              <a:gd name="connsiteX52" fmla="*/ 1725194 w 4316523"/>
              <a:gd name="connsiteY52" fmla="*/ 970858 h 4531303"/>
              <a:gd name="connsiteX53" fmla="*/ 1785202 w 4316523"/>
              <a:gd name="connsiteY53" fmla="*/ 895611 h 4531303"/>
              <a:gd name="connsiteX54" fmla="*/ 1854734 w 4316523"/>
              <a:gd name="connsiteY54" fmla="*/ 828936 h 4531303"/>
              <a:gd name="connsiteX55" fmla="*/ 2199539 w 4316523"/>
              <a:gd name="connsiteY55" fmla="*/ 668916 h 4531303"/>
              <a:gd name="connsiteX56" fmla="*/ 2390992 w 4316523"/>
              <a:gd name="connsiteY56" fmla="*/ 670821 h 4531303"/>
              <a:gd name="connsiteX57" fmla="*/ 2483384 w 4316523"/>
              <a:gd name="connsiteY57" fmla="*/ 696538 h 4531303"/>
              <a:gd name="connsiteX58" fmla="*/ 2505292 w 4316523"/>
              <a:gd name="connsiteY58" fmla="*/ 706063 h 4531303"/>
              <a:gd name="connsiteX59" fmla="*/ 2527199 w 4316523"/>
              <a:gd name="connsiteY59" fmla="*/ 716541 h 4531303"/>
              <a:gd name="connsiteX60" fmla="*/ 2549107 w 4316523"/>
              <a:gd name="connsiteY60" fmla="*/ 727018 h 4531303"/>
              <a:gd name="connsiteX61" fmla="*/ 2570062 w 4316523"/>
              <a:gd name="connsiteY61" fmla="*/ 739401 h 4531303"/>
              <a:gd name="connsiteX62" fmla="*/ 2714842 w 4316523"/>
              <a:gd name="connsiteY62" fmla="*/ 865131 h 4531303"/>
              <a:gd name="connsiteX63" fmla="*/ 2816759 w 4316523"/>
              <a:gd name="connsiteY63" fmla="*/ 1028008 h 4531303"/>
              <a:gd name="connsiteX64" fmla="*/ 2889149 w 4316523"/>
              <a:gd name="connsiteY64" fmla="*/ 1402341 h 4531303"/>
              <a:gd name="connsiteX65" fmla="*/ 2810092 w 4316523"/>
              <a:gd name="connsiteY65" fmla="*/ 1777626 h 4531303"/>
              <a:gd name="connsiteX66" fmla="*/ 2641499 w 4316523"/>
              <a:gd name="connsiteY66" fmla="*/ 2123383 h 4531303"/>
              <a:gd name="connsiteX67" fmla="*/ 2171917 w 4316523"/>
              <a:gd name="connsiteY67" fmla="*/ 2731078 h 4531303"/>
              <a:gd name="connsiteX68" fmla="*/ 1872832 w 4316523"/>
              <a:gd name="connsiteY68" fmla="*/ 2973013 h 4531303"/>
              <a:gd name="connsiteX69" fmla="*/ 1531837 w 4316523"/>
              <a:gd name="connsiteY69" fmla="*/ 3150178 h 4531303"/>
              <a:gd name="connsiteX70" fmla="*/ 1508977 w 4316523"/>
              <a:gd name="connsiteY70" fmla="*/ 3158751 h 4531303"/>
              <a:gd name="connsiteX71" fmla="*/ 1486117 w 4316523"/>
              <a:gd name="connsiteY71" fmla="*/ 3166371 h 4531303"/>
              <a:gd name="connsiteX72" fmla="*/ 1440397 w 4316523"/>
              <a:gd name="connsiteY72" fmla="*/ 3181611 h 4531303"/>
              <a:gd name="connsiteX73" fmla="*/ 1348004 w 4316523"/>
              <a:gd name="connsiteY73" fmla="*/ 3208281 h 4531303"/>
              <a:gd name="connsiteX74" fmla="*/ 1253707 w 4316523"/>
              <a:gd name="connsiteY74" fmla="*/ 3228283 h 4531303"/>
              <a:gd name="connsiteX75" fmla="*/ 1206082 w 4316523"/>
              <a:gd name="connsiteY75" fmla="*/ 3235903 h 4531303"/>
              <a:gd name="connsiteX76" fmla="*/ 1158457 w 4316523"/>
              <a:gd name="connsiteY76" fmla="*/ 3242571 h 4531303"/>
              <a:gd name="connsiteX77" fmla="*/ 774599 w 4316523"/>
              <a:gd name="connsiteY77" fmla="*/ 3237808 h 4531303"/>
              <a:gd name="connsiteX78" fmla="*/ 750787 w 4316523"/>
              <a:gd name="connsiteY78" fmla="*/ 3234951 h 4531303"/>
              <a:gd name="connsiteX79" fmla="*/ 726974 w 4316523"/>
              <a:gd name="connsiteY79" fmla="*/ 3230188 h 4531303"/>
              <a:gd name="connsiteX80" fmla="*/ 679349 w 4316523"/>
              <a:gd name="connsiteY80" fmla="*/ 3220663 h 4531303"/>
              <a:gd name="connsiteX81" fmla="*/ 632677 w 4316523"/>
              <a:gd name="connsiteY81" fmla="*/ 3209233 h 4531303"/>
              <a:gd name="connsiteX82" fmla="*/ 586004 w 4316523"/>
              <a:gd name="connsiteY82" fmla="*/ 3196851 h 4531303"/>
              <a:gd name="connsiteX83" fmla="*/ 540284 w 4316523"/>
              <a:gd name="connsiteY83" fmla="*/ 3180658 h 4531303"/>
              <a:gd name="connsiteX84" fmla="*/ 495517 w 4316523"/>
              <a:gd name="connsiteY84" fmla="*/ 3164466 h 4531303"/>
              <a:gd name="connsiteX85" fmla="*/ 451702 w 4316523"/>
              <a:gd name="connsiteY85" fmla="*/ 3145416 h 4531303"/>
              <a:gd name="connsiteX86" fmla="*/ 407887 w 4316523"/>
              <a:gd name="connsiteY86" fmla="*/ 3124461 h 4531303"/>
              <a:gd name="connsiteX87" fmla="*/ 108802 w 4316523"/>
              <a:gd name="connsiteY87" fmla="*/ 2887288 h 4531303"/>
              <a:gd name="connsiteX88" fmla="*/ 81179 w 4316523"/>
              <a:gd name="connsiteY88" fmla="*/ 2848236 h 4531303"/>
              <a:gd name="connsiteX89" fmla="*/ 67844 w 4316523"/>
              <a:gd name="connsiteY89" fmla="*/ 2828233 h 4531303"/>
              <a:gd name="connsiteX90" fmla="*/ 56414 w 4316523"/>
              <a:gd name="connsiteY90" fmla="*/ 2807278 h 4531303"/>
              <a:gd name="connsiteX91" fmla="*/ 50699 w 4316523"/>
              <a:gd name="connsiteY91" fmla="*/ 2796801 h 4531303"/>
              <a:gd name="connsiteX92" fmla="*/ 45937 w 4316523"/>
              <a:gd name="connsiteY92" fmla="*/ 2786323 h 4531303"/>
              <a:gd name="connsiteX93" fmla="*/ 35459 w 4316523"/>
              <a:gd name="connsiteY93" fmla="*/ 2764416 h 4531303"/>
              <a:gd name="connsiteX94" fmla="*/ 26887 w 4316523"/>
              <a:gd name="connsiteY94" fmla="*/ 2741556 h 4531303"/>
              <a:gd name="connsiteX95" fmla="*/ 19267 w 4316523"/>
              <a:gd name="connsiteY95" fmla="*/ 2718696 h 4531303"/>
              <a:gd name="connsiteX96" fmla="*/ 4979 w 4316523"/>
              <a:gd name="connsiteY96" fmla="*/ 2528196 h 4531303"/>
              <a:gd name="connsiteX97" fmla="*/ 73559 w 4316523"/>
              <a:gd name="connsiteY97" fmla="*/ 2349126 h 4531303"/>
              <a:gd name="connsiteX98" fmla="*/ 201194 w 4316523"/>
              <a:gd name="connsiteY98" fmla="*/ 2205298 h 4531303"/>
              <a:gd name="connsiteX99" fmla="*/ 366929 w 4316523"/>
              <a:gd name="connsiteY99" fmla="*/ 2108143 h 4531303"/>
              <a:gd name="connsiteX100" fmla="*/ 553619 w 4316523"/>
              <a:gd name="connsiteY100" fmla="*/ 2062423 h 4531303"/>
              <a:gd name="connsiteX101" fmla="*/ 935572 w 4316523"/>
              <a:gd name="connsiteY101" fmla="*/ 2090046 h 4531303"/>
              <a:gd name="connsiteX102" fmla="*/ 1120357 w 4316523"/>
              <a:gd name="connsiteY102" fmla="*/ 2143386 h 4531303"/>
              <a:gd name="connsiteX103" fmla="*/ 1298474 w 4316523"/>
              <a:gd name="connsiteY103" fmla="*/ 2215776 h 4531303"/>
              <a:gd name="connsiteX104" fmla="*/ 1468019 w 4316523"/>
              <a:gd name="connsiteY104" fmla="*/ 2306263 h 4531303"/>
              <a:gd name="connsiteX105" fmla="*/ 1627087 w 4316523"/>
              <a:gd name="connsiteY105" fmla="*/ 2414848 h 4531303"/>
              <a:gd name="connsiteX106" fmla="*/ 1896644 w 4316523"/>
              <a:gd name="connsiteY106" fmla="*/ 2688216 h 4531303"/>
              <a:gd name="connsiteX107" fmla="*/ 2080477 w 4316523"/>
              <a:gd name="connsiteY107" fmla="*/ 3025401 h 4531303"/>
              <a:gd name="connsiteX108" fmla="*/ 2139532 w 4316523"/>
              <a:gd name="connsiteY108" fmla="*/ 3208281 h 4531303"/>
              <a:gd name="connsiteX109" fmla="*/ 2179537 w 4316523"/>
              <a:gd name="connsiteY109" fmla="*/ 3396876 h 4531303"/>
              <a:gd name="connsiteX110" fmla="*/ 2202397 w 4316523"/>
              <a:gd name="connsiteY110" fmla="*/ 3588328 h 4531303"/>
              <a:gd name="connsiteX111" fmla="*/ 2210969 w 4316523"/>
              <a:gd name="connsiteY111" fmla="*/ 3780733 h 4531303"/>
              <a:gd name="connsiteX112" fmla="*/ 2208112 w 4316523"/>
              <a:gd name="connsiteY112" fmla="*/ 3973138 h 4531303"/>
              <a:gd name="connsiteX113" fmla="*/ 2203349 w 4316523"/>
              <a:gd name="connsiteY113" fmla="*/ 4069341 h 4531303"/>
              <a:gd name="connsiteX114" fmla="*/ 2201444 w 4316523"/>
              <a:gd name="connsiteY114" fmla="*/ 4099821 h 4531303"/>
              <a:gd name="connsiteX115" fmla="*/ 2201444 w 4316523"/>
              <a:gd name="connsiteY115" fmla="*/ 4104583 h 4531303"/>
              <a:gd name="connsiteX116" fmla="*/ 2200492 w 4316523"/>
              <a:gd name="connsiteY116" fmla="*/ 4122681 h 4531303"/>
              <a:gd name="connsiteX117" fmla="*/ 2197634 w 4316523"/>
              <a:gd name="connsiteY117" fmla="*/ 4159828 h 4531303"/>
              <a:gd name="connsiteX118" fmla="*/ 2190967 w 4316523"/>
              <a:gd name="connsiteY118" fmla="*/ 4235076 h 4531303"/>
              <a:gd name="connsiteX119" fmla="*/ 2158582 w 4316523"/>
              <a:gd name="connsiteY119" fmla="*/ 4531303 h 4531303"/>
              <a:gd name="connsiteX0" fmla="*/ 3595933 w 3669016"/>
              <a:gd name="connsiteY0" fmla="*/ 0 h 4501982"/>
              <a:gd name="connsiteX1" fmla="*/ 3653054 w 3669016"/>
              <a:gd name="connsiteY1" fmla="*/ 1635910 h 4501982"/>
              <a:gd name="connsiteX2" fmla="*/ 3601619 w 3669016"/>
              <a:gd name="connsiteY2" fmla="*/ 1716872 h 4501982"/>
              <a:gd name="connsiteX3" fmla="*/ 3573997 w 3669016"/>
              <a:gd name="connsiteY3" fmla="*/ 1756877 h 4501982"/>
              <a:gd name="connsiteX4" fmla="*/ 3544469 w 3669016"/>
              <a:gd name="connsiteY4" fmla="*/ 1794977 h 4501982"/>
              <a:gd name="connsiteX5" fmla="*/ 3530182 w 3669016"/>
              <a:gd name="connsiteY5" fmla="*/ 1814027 h 4501982"/>
              <a:gd name="connsiteX6" fmla="*/ 3514942 w 3669016"/>
              <a:gd name="connsiteY6" fmla="*/ 1832125 h 4501982"/>
              <a:gd name="connsiteX7" fmla="*/ 3483509 w 3669016"/>
              <a:gd name="connsiteY7" fmla="*/ 1869272 h 4501982"/>
              <a:gd name="connsiteX8" fmla="*/ 3450172 w 3669016"/>
              <a:gd name="connsiteY8" fmla="*/ 1904515 h 4501982"/>
              <a:gd name="connsiteX9" fmla="*/ 3416834 w 3669016"/>
              <a:gd name="connsiteY9" fmla="*/ 1938805 h 4501982"/>
              <a:gd name="connsiteX10" fmla="*/ 3106319 w 3669016"/>
              <a:gd name="connsiteY10" fmla="*/ 2164547 h 4501982"/>
              <a:gd name="connsiteX11" fmla="*/ 3063457 w 3669016"/>
              <a:gd name="connsiteY11" fmla="*/ 2186455 h 4501982"/>
              <a:gd name="connsiteX12" fmla="*/ 3019642 w 3669016"/>
              <a:gd name="connsiteY12" fmla="*/ 2205505 h 4501982"/>
              <a:gd name="connsiteX13" fmla="*/ 2997734 w 3669016"/>
              <a:gd name="connsiteY13" fmla="*/ 2215030 h 4501982"/>
              <a:gd name="connsiteX14" fmla="*/ 2974874 w 3669016"/>
              <a:gd name="connsiteY14" fmla="*/ 2222650 h 4501982"/>
              <a:gd name="connsiteX15" fmla="*/ 2929154 w 3669016"/>
              <a:gd name="connsiteY15" fmla="*/ 2238842 h 4501982"/>
              <a:gd name="connsiteX16" fmla="*/ 2741512 w 3669016"/>
              <a:gd name="connsiteY16" fmla="*/ 2280752 h 4501982"/>
              <a:gd name="connsiteX17" fmla="*/ 2645309 w 3669016"/>
              <a:gd name="connsiteY17" fmla="*/ 2290277 h 4501982"/>
              <a:gd name="connsiteX18" fmla="*/ 2597684 w 3669016"/>
              <a:gd name="connsiteY18" fmla="*/ 2292182 h 4501982"/>
              <a:gd name="connsiteX19" fmla="*/ 2549107 w 3669016"/>
              <a:gd name="connsiteY19" fmla="*/ 2292182 h 4501982"/>
              <a:gd name="connsiteX20" fmla="*/ 2501482 w 3669016"/>
              <a:gd name="connsiteY20" fmla="*/ 2289325 h 4501982"/>
              <a:gd name="connsiteX21" fmla="*/ 2477669 w 3669016"/>
              <a:gd name="connsiteY21" fmla="*/ 2287420 h 4501982"/>
              <a:gd name="connsiteX22" fmla="*/ 2453857 w 3669016"/>
              <a:gd name="connsiteY22" fmla="*/ 2284562 h 4501982"/>
              <a:gd name="connsiteX23" fmla="*/ 2406232 w 3669016"/>
              <a:gd name="connsiteY23" fmla="*/ 2278847 h 4501982"/>
              <a:gd name="connsiteX24" fmla="*/ 2358607 w 3669016"/>
              <a:gd name="connsiteY24" fmla="*/ 2270275 h 4501982"/>
              <a:gd name="connsiteX25" fmla="*/ 2334794 w 3669016"/>
              <a:gd name="connsiteY25" fmla="*/ 2265512 h 4501982"/>
              <a:gd name="connsiteX26" fmla="*/ 2311934 w 3669016"/>
              <a:gd name="connsiteY26" fmla="*/ 2259797 h 4501982"/>
              <a:gd name="connsiteX27" fmla="*/ 2265262 w 3669016"/>
              <a:gd name="connsiteY27" fmla="*/ 2247415 h 4501982"/>
              <a:gd name="connsiteX28" fmla="*/ 2219542 w 3669016"/>
              <a:gd name="connsiteY28" fmla="*/ 2232175 h 4501982"/>
              <a:gd name="connsiteX29" fmla="*/ 2196682 w 3669016"/>
              <a:gd name="connsiteY29" fmla="*/ 2224555 h 4501982"/>
              <a:gd name="connsiteX30" fmla="*/ 2174774 w 3669016"/>
              <a:gd name="connsiteY30" fmla="*/ 2215982 h 4501982"/>
              <a:gd name="connsiteX31" fmla="*/ 2130007 w 3669016"/>
              <a:gd name="connsiteY31" fmla="*/ 2196932 h 4501982"/>
              <a:gd name="connsiteX32" fmla="*/ 2087144 w 3669016"/>
              <a:gd name="connsiteY32" fmla="*/ 2175025 h 4501982"/>
              <a:gd name="connsiteX33" fmla="*/ 2004277 w 3669016"/>
              <a:gd name="connsiteY33" fmla="*/ 2126447 h 4501982"/>
              <a:gd name="connsiteX34" fmla="*/ 1993799 w 3669016"/>
              <a:gd name="connsiteY34" fmla="*/ 2119780 h 4501982"/>
              <a:gd name="connsiteX35" fmla="*/ 1984274 w 3669016"/>
              <a:gd name="connsiteY35" fmla="*/ 2113112 h 4501982"/>
              <a:gd name="connsiteX36" fmla="*/ 1965224 w 3669016"/>
              <a:gd name="connsiteY36" fmla="*/ 2098825 h 4501982"/>
              <a:gd name="connsiteX37" fmla="*/ 1946174 w 3669016"/>
              <a:gd name="connsiteY37" fmla="*/ 2084537 h 4501982"/>
              <a:gd name="connsiteX38" fmla="*/ 1927124 w 3669016"/>
              <a:gd name="connsiteY38" fmla="*/ 2069297 h 4501982"/>
              <a:gd name="connsiteX39" fmla="*/ 1909027 w 3669016"/>
              <a:gd name="connsiteY39" fmla="*/ 2054057 h 4501982"/>
              <a:gd name="connsiteX40" fmla="*/ 1890929 w 3669016"/>
              <a:gd name="connsiteY40" fmla="*/ 2037865 h 4501982"/>
              <a:gd name="connsiteX41" fmla="*/ 1856639 w 3669016"/>
              <a:gd name="connsiteY41" fmla="*/ 2004527 h 4501982"/>
              <a:gd name="connsiteX42" fmla="*/ 1738529 w 3669016"/>
              <a:gd name="connsiteY42" fmla="*/ 1853080 h 4501982"/>
              <a:gd name="connsiteX43" fmla="*/ 1654709 w 3669016"/>
              <a:gd name="connsiteY43" fmla="*/ 1679725 h 4501982"/>
              <a:gd name="connsiteX44" fmla="*/ 1608037 w 3669016"/>
              <a:gd name="connsiteY44" fmla="*/ 1493035 h 4501982"/>
              <a:gd name="connsiteX45" fmla="*/ 1601369 w 3669016"/>
              <a:gd name="connsiteY45" fmla="*/ 1300630 h 4501982"/>
              <a:gd name="connsiteX46" fmla="*/ 1614704 w 3669016"/>
              <a:gd name="connsiteY46" fmla="*/ 1205380 h 4501982"/>
              <a:gd name="connsiteX47" fmla="*/ 1626134 w 3669016"/>
              <a:gd name="connsiteY47" fmla="*/ 1158707 h 4501982"/>
              <a:gd name="connsiteX48" fmla="*/ 1632802 w 3669016"/>
              <a:gd name="connsiteY48" fmla="*/ 1135847 h 4501982"/>
              <a:gd name="connsiteX49" fmla="*/ 1640422 w 3669016"/>
              <a:gd name="connsiteY49" fmla="*/ 1112987 h 4501982"/>
              <a:gd name="connsiteX50" fmla="*/ 1656614 w 3669016"/>
              <a:gd name="connsiteY50" fmla="*/ 1068220 h 4501982"/>
              <a:gd name="connsiteX51" fmla="*/ 1676617 w 3669016"/>
              <a:gd name="connsiteY51" fmla="*/ 1024405 h 4501982"/>
              <a:gd name="connsiteX52" fmla="*/ 1725194 w 3669016"/>
              <a:gd name="connsiteY52" fmla="*/ 941537 h 4501982"/>
              <a:gd name="connsiteX53" fmla="*/ 1785202 w 3669016"/>
              <a:gd name="connsiteY53" fmla="*/ 866290 h 4501982"/>
              <a:gd name="connsiteX54" fmla="*/ 1854734 w 3669016"/>
              <a:gd name="connsiteY54" fmla="*/ 799615 h 4501982"/>
              <a:gd name="connsiteX55" fmla="*/ 2199539 w 3669016"/>
              <a:gd name="connsiteY55" fmla="*/ 639595 h 4501982"/>
              <a:gd name="connsiteX56" fmla="*/ 2390992 w 3669016"/>
              <a:gd name="connsiteY56" fmla="*/ 641500 h 4501982"/>
              <a:gd name="connsiteX57" fmla="*/ 2483384 w 3669016"/>
              <a:gd name="connsiteY57" fmla="*/ 667217 h 4501982"/>
              <a:gd name="connsiteX58" fmla="*/ 2505292 w 3669016"/>
              <a:gd name="connsiteY58" fmla="*/ 676742 h 4501982"/>
              <a:gd name="connsiteX59" fmla="*/ 2527199 w 3669016"/>
              <a:gd name="connsiteY59" fmla="*/ 687220 h 4501982"/>
              <a:gd name="connsiteX60" fmla="*/ 2549107 w 3669016"/>
              <a:gd name="connsiteY60" fmla="*/ 697697 h 4501982"/>
              <a:gd name="connsiteX61" fmla="*/ 2570062 w 3669016"/>
              <a:gd name="connsiteY61" fmla="*/ 710080 h 4501982"/>
              <a:gd name="connsiteX62" fmla="*/ 2714842 w 3669016"/>
              <a:gd name="connsiteY62" fmla="*/ 835810 h 4501982"/>
              <a:gd name="connsiteX63" fmla="*/ 2816759 w 3669016"/>
              <a:gd name="connsiteY63" fmla="*/ 998687 h 4501982"/>
              <a:gd name="connsiteX64" fmla="*/ 2889149 w 3669016"/>
              <a:gd name="connsiteY64" fmla="*/ 1373020 h 4501982"/>
              <a:gd name="connsiteX65" fmla="*/ 2810092 w 3669016"/>
              <a:gd name="connsiteY65" fmla="*/ 1748305 h 4501982"/>
              <a:gd name="connsiteX66" fmla="*/ 2641499 w 3669016"/>
              <a:gd name="connsiteY66" fmla="*/ 2094062 h 4501982"/>
              <a:gd name="connsiteX67" fmla="*/ 2171917 w 3669016"/>
              <a:gd name="connsiteY67" fmla="*/ 2701757 h 4501982"/>
              <a:gd name="connsiteX68" fmla="*/ 1872832 w 3669016"/>
              <a:gd name="connsiteY68" fmla="*/ 2943692 h 4501982"/>
              <a:gd name="connsiteX69" fmla="*/ 1531837 w 3669016"/>
              <a:gd name="connsiteY69" fmla="*/ 3120857 h 4501982"/>
              <a:gd name="connsiteX70" fmla="*/ 1508977 w 3669016"/>
              <a:gd name="connsiteY70" fmla="*/ 3129430 h 4501982"/>
              <a:gd name="connsiteX71" fmla="*/ 1486117 w 3669016"/>
              <a:gd name="connsiteY71" fmla="*/ 3137050 h 4501982"/>
              <a:gd name="connsiteX72" fmla="*/ 1440397 w 3669016"/>
              <a:gd name="connsiteY72" fmla="*/ 3152290 h 4501982"/>
              <a:gd name="connsiteX73" fmla="*/ 1348004 w 3669016"/>
              <a:gd name="connsiteY73" fmla="*/ 3178960 h 4501982"/>
              <a:gd name="connsiteX74" fmla="*/ 1253707 w 3669016"/>
              <a:gd name="connsiteY74" fmla="*/ 3198962 h 4501982"/>
              <a:gd name="connsiteX75" fmla="*/ 1206082 w 3669016"/>
              <a:gd name="connsiteY75" fmla="*/ 3206582 h 4501982"/>
              <a:gd name="connsiteX76" fmla="*/ 1158457 w 3669016"/>
              <a:gd name="connsiteY76" fmla="*/ 3213250 h 4501982"/>
              <a:gd name="connsiteX77" fmla="*/ 774599 w 3669016"/>
              <a:gd name="connsiteY77" fmla="*/ 3208487 h 4501982"/>
              <a:gd name="connsiteX78" fmla="*/ 750787 w 3669016"/>
              <a:gd name="connsiteY78" fmla="*/ 3205630 h 4501982"/>
              <a:gd name="connsiteX79" fmla="*/ 726974 w 3669016"/>
              <a:gd name="connsiteY79" fmla="*/ 3200867 h 4501982"/>
              <a:gd name="connsiteX80" fmla="*/ 679349 w 3669016"/>
              <a:gd name="connsiteY80" fmla="*/ 3191342 h 4501982"/>
              <a:gd name="connsiteX81" fmla="*/ 632677 w 3669016"/>
              <a:gd name="connsiteY81" fmla="*/ 3179912 h 4501982"/>
              <a:gd name="connsiteX82" fmla="*/ 586004 w 3669016"/>
              <a:gd name="connsiteY82" fmla="*/ 3167530 h 4501982"/>
              <a:gd name="connsiteX83" fmla="*/ 540284 w 3669016"/>
              <a:gd name="connsiteY83" fmla="*/ 3151337 h 4501982"/>
              <a:gd name="connsiteX84" fmla="*/ 495517 w 3669016"/>
              <a:gd name="connsiteY84" fmla="*/ 3135145 h 4501982"/>
              <a:gd name="connsiteX85" fmla="*/ 451702 w 3669016"/>
              <a:gd name="connsiteY85" fmla="*/ 3116095 h 4501982"/>
              <a:gd name="connsiteX86" fmla="*/ 407887 w 3669016"/>
              <a:gd name="connsiteY86" fmla="*/ 3095140 h 4501982"/>
              <a:gd name="connsiteX87" fmla="*/ 108802 w 3669016"/>
              <a:gd name="connsiteY87" fmla="*/ 2857967 h 4501982"/>
              <a:gd name="connsiteX88" fmla="*/ 81179 w 3669016"/>
              <a:gd name="connsiteY88" fmla="*/ 2818915 h 4501982"/>
              <a:gd name="connsiteX89" fmla="*/ 67844 w 3669016"/>
              <a:gd name="connsiteY89" fmla="*/ 2798912 h 4501982"/>
              <a:gd name="connsiteX90" fmla="*/ 56414 w 3669016"/>
              <a:gd name="connsiteY90" fmla="*/ 2777957 h 4501982"/>
              <a:gd name="connsiteX91" fmla="*/ 50699 w 3669016"/>
              <a:gd name="connsiteY91" fmla="*/ 2767480 h 4501982"/>
              <a:gd name="connsiteX92" fmla="*/ 45937 w 3669016"/>
              <a:gd name="connsiteY92" fmla="*/ 2757002 h 4501982"/>
              <a:gd name="connsiteX93" fmla="*/ 35459 w 3669016"/>
              <a:gd name="connsiteY93" fmla="*/ 2735095 h 4501982"/>
              <a:gd name="connsiteX94" fmla="*/ 26887 w 3669016"/>
              <a:gd name="connsiteY94" fmla="*/ 2712235 h 4501982"/>
              <a:gd name="connsiteX95" fmla="*/ 19267 w 3669016"/>
              <a:gd name="connsiteY95" fmla="*/ 2689375 h 4501982"/>
              <a:gd name="connsiteX96" fmla="*/ 4979 w 3669016"/>
              <a:gd name="connsiteY96" fmla="*/ 2498875 h 4501982"/>
              <a:gd name="connsiteX97" fmla="*/ 73559 w 3669016"/>
              <a:gd name="connsiteY97" fmla="*/ 2319805 h 4501982"/>
              <a:gd name="connsiteX98" fmla="*/ 201194 w 3669016"/>
              <a:gd name="connsiteY98" fmla="*/ 2175977 h 4501982"/>
              <a:gd name="connsiteX99" fmla="*/ 366929 w 3669016"/>
              <a:gd name="connsiteY99" fmla="*/ 2078822 h 4501982"/>
              <a:gd name="connsiteX100" fmla="*/ 553619 w 3669016"/>
              <a:gd name="connsiteY100" fmla="*/ 2033102 h 4501982"/>
              <a:gd name="connsiteX101" fmla="*/ 935572 w 3669016"/>
              <a:gd name="connsiteY101" fmla="*/ 2060725 h 4501982"/>
              <a:gd name="connsiteX102" fmla="*/ 1120357 w 3669016"/>
              <a:gd name="connsiteY102" fmla="*/ 2114065 h 4501982"/>
              <a:gd name="connsiteX103" fmla="*/ 1298474 w 3669016"/>
              <a:gd name="connsiteY103" fmla="*/ 2186455 h 4501982"/>
              <a:gd name="connsiteX104" fmla="*/ 1468019 w 3669016"/>
              <a:gd name="connsiteY104" fmla="*/ 2276942 h 4501982"/>
              <a:gd name="connsiteX105" fmla="*/ 1627087 w 3669016"/>
              <a:gd name="connsiteY105" fmla="*/ 2385527 h 4501982"/>
              <a:gd name="connsiteX106" fmla="*/ 1896644 w 3669016"/>
              <a:gd name="connsiteY106" fmla="*/ 2658895 h 4501982"/>
              <a:gd name="connsiteX107" fmla="*/ 2080477 w 3669016"/>
              <a:gd name="connsiteY107" fmla="*/ 2996080 h 4501982"/>
              <a:gd name="connsiteX108" fmla="*/ 2139532 w 3669016"/>
              <a:gd name="connsiteY108" fmla="*/ 3178960 h 4501982"/>
              <a:gd name="connsiteX109" fmla="*/ 2179537 w 3669016"/>
              <a:gd name="connsiteY109" fmla="*/ 3367555 h 4501982"/>
              <a:gd name="connsiteX110" fmla="*/ 2202397 w 3669016"/>
              <a:gd name="connsiteY110" fmla="*/ 3559007 h 4501982"/>
              <a:gd name="connsiteX111" fmla="*/ 2210969 w 3669016"/>
              <a:gd name="connsiteY111" fmla="*/ 3751412 h 4501982"/>
              <a:gd name="connsiteX112" fmla="*/ 2208112 w 3669016"/>
              <a:gd name="connsiteY112" fmla="*/ 3943817 h 4501982"/>
              <a:gd name="connsiteX113" fmla="*/ 2203349 w 3669016"/>
              <a:gd name="connsiteY113" fmla="*/ 4040020 h 4501982"/>
              <a:gd name="connsiteX114" fmla="*/ 2201444 w 3669016"/>
              <a:gd name="connsiteY114" fmla="*/ 4070500 h 4501982"/>
              <a:gd name="connsiteX115" fmla="*/ 2201444 w 3669016"/>
              <a:gd name="connsiteY115" fmla="*/ 4075262 h 4501982"/>
              <a:gd name="connsiteX116" fmla="*/ 2200492 w 3669016"/>
              <a:gd name="connsiteY116" fmla="*/ 4093360 h 4501982"/>
              <a:gd name="connsiteX117" fmla="*/ 2197634 w 3669016"/>
              <a:gd name="connsiteY117" fmla="*/ 4130507 h 4501982"/>
              <a:gd name="connsiteX118" fmla="*/ 2190967 w 3669016"/>
              <a:gd name="connsiteY118" fmla="*/ 4205755 h 4501982"/>
              <a:gd name="connsiteX119" fmla="*/ 2158582 w 3669016"/>
              <a:gd name="connsiteY119" fmla="*/ 4501982 h 4501982"/>
              <a:gd name="connsiteX0" fmla="*/ 3595933 w 3843122"/>
              <a:gd name="connsiteY0" fmla="*/ 0 h 4501982"/>
              <a:gd name="connsiteX1" fmla="*/ 3653054 w 3843122"/>
              <a:gd name="connsiteY1" fmla="*/ 1635910 h 4501982"/>
              <a:gd name="connsiteX2" fmla="*/ 3601619 w 3843122"/>
              <a:gd name="connsiteY2" fmla="*/ 1716872 h 4501982"/>
              <a:gd name="connsiteX3" fmla="*/ 3573997 w 3843122"/>
              <a:gd name="connsiteY3" fmla="*/ 1756877 h 4501982"/>
              <a:gd name="connsiteX4" fmla="*/ 3544469 w 3843122"/>
              <a:gd name="connsiteY4" fmla="*/ 1794977 h 4501982"/>
              <a:gd name="connsiteX5" fmla="*/ 3530182 w 3843122"/>
              <a:gd name="connsiteY5" fmla="*/ 1814027 h 4501982"/>
              <a:gd name="connsiteX6" fmla="*/ 3514942 w 3843122"/>
              <a:gd name="connsiteY6" fmla="*/ 1832125 h 4501982"/>
              <a:gd name="connsiteX7" fmla="*/ 3483509 w 3843122"/>
              <a:gd name="connsiteY7" fmla="*/ 1869272 h 4501982"/>
              <a:gd name="connsiteX8" fmla="*/ 3450172 w 3843122"/>
              <a:gd name="connsiteY8" fmla="*/ 1904515 h 4501982"/>
              <a:gd name="connsiteX9" fmla="*/ 3416834 w 3843122"/>
              <a:gd name="connsiteY9" fmla="*/ 1938805 h 4501982"/>
              <a:gd name="connsiteX10" fmla="*/ 3106319 w 3843122"/>
              <a:gd name="connsiteY10" fmla="*/ 2164547 h 4501982"/>
              <a:gd name="connsiteX11" fmla="*/ 3063457 w 3843122"/>
              <a:gd name="connsiteY11" fmla="*/ 2186455 h 4501982"/>
              <a:gd name="connsiteX12" fmla="*/ 3019642 w 3843122"/>
              <a:gd name="connsiteY12" fmla="*/ 2205505 h 4501982"/>
              <a:gd name="connsiteX13" fmla="*/ 2997734 w 3843122"/>
              <a:gd name="connsiteY13" fmla="*/ 2215030 h 4501982"/>
              <a:gd name="connsiteX14" fmla="*/ 2974874 w 3843122"/>
              <a:gd name="connsiteY14" fmla="*/ 2222650 h 4501982"/>
              <a:gd name="connsiteX15" fmla="*/ 2929154 w 3843122"/>
              <a:gd name="connsiteY15" fmla="*/ 2238842 h 4501982"/>
              <a:gd name="connsiteX16" fmla="*/ 2741512 w 3843122"/>
              <a:gd name="connsiteY16" fmla="*/ 2280752 h 4501982"/>
              <a:gd name="connsiteX17" fmla="*/ 2645309 w 3843122"/>
              <a:gd name="connsiteY17" fmla="*/ 2290277 h 4501982"/>
              <a:gd name="connsiteX18" fmla="*/ 2597684 w 3843122"/>
              <a:gd name="connsiteY18" fmla="*/ 2292182 h 4501982"/>
              <a:gd name="connsiteX19" fmla="*/ 2549107 w 3843122"/>
              <a:gd name="connsiteY19" fmla="*/ 2292182 h 4501982"/>
              <a:gd name="connsiteX20" fmla="*/ 2501482 w 3843122"/>
              <a:gd name="connsiteY20" fmla="*/ 2289325 h 4501982"/>
              <a:gd name="connsiteX21" fmla="*/ 2477669 w 3843122"/>
              <a:gd name="connsiteY21" fmla="*/ 2287420 h 4501982"/>
              <a:gd name="connsiteX22" fmla="*/ 2453857 w 3843122"/>
              <a:gd name="connsiteY22" fmla="*/ 2284562 h 4501982"/>
              <a:gd name="connsiteX23" fmla="*/ 2406232 w 3843122"/>
              <a:gd name="connsiteY23" fmla="*/ 2278847 h 4501982"/>
              <a:gd name="connsiteX24" fmla="*/ 2358607 w 3843122"/>
              <a:gd name="connsiteY24" fmla="*/ 2270275 h 4501982"/>
              <a:gd name="connsiteX25" fmla="*/ 2334794 w 3843122"/>
              <a:gd name="connsiteY25" fmla="*/ 2265512 h 4501982"/>
              <a:gd name="connsiteX26" fmla="*/ 2311934 w 3843122"/>
              <a:gd name="connsiteY26" fmla="*/ 2259797 h 4501982"/>
              <a:gd name="connsiteX27" fmla="*/ 2265262 w 3843122"/>
              <a:gd name="connsiteY27" fmla="*/ 2247415 h 4501982"/>
              <a:gd name="connsiteX28" fmla="*/ 2219542 w 3843122"/>
              <a:gd name="connsiteY28" fmla="*/ 2232175 h 4501982"/>
              <a:gd name="connsiteX29" fmla="*/ 2196682 w 3843122"/>
              <a:gd name="connsiteY29" fmla="*/ 2224555 h 4501982"/>
              <a:gd name="connsiteX30" fmla="*/ 2174774 w 3843122"/>
              <a:gd name="connsiteY30" fmla="*/ 2215982 h 4501982"/>
              <a:gd name="connsiteX31" fmla="*/ 2130007 w 3843122"/>
              <a:gd name="connsiteY31" fmla="*/ 2196932 h 4501982"/>
              <a:gd name="connsiteX32" fmla="*/ 2087144 w 3843122"/>
              <a:gd name="connsiteY32" fmla="*/ 2175025 h 4501982"/>
              <a:gd name="connsiteX33" fmla="*/ 2004277 w 3843122"/>
              <a:gd name="connsiteY33" fmla="*/ 2126447 h 4501982"/>
              <a:gd name="connsiteX34" fmla="*/ 1993799 w 3843122"/>
              <a:gd name="connsiteY34" fmla="*/ 2119780 h 4501982"/>
              <a:gd name="connsiteX35" fmla="*/ 1984274 w 3843122"/>
              <a:gd name="connsiteY35" fmla="*/ 2113112 h 4501982"/>
              <a:gd name="connsiteX36" fmla="*/ 1965224 w 3843122"/>
              <a:gd name="connsiteY36" fmla="*/ 2098825 h 4501982"/>
              <a:gd name="connsiteX37" fmla="*/ 1946174 w 3843122"/>
              <a:gd name="connsiteY37" fmla="*/ 2084537 h 4501982"/>
              <a:gd name="connsiteX38" fmla="*/ 1927124 w 3843122"/>
              <a:gd name="connsiteY38" fmla="*/ 2069297 h 4501982"/>
              <a:gd name="connsiteX39" fmla="*/ 1909027 w 3843122"/>
              <a:gd name="connsiteY39" fmla="*/ 2054057 h 4501982"/>
              <a:gd name="connsiteX40" fmla="*/ 1890929 w 3843122"/>
              <a:gd name="connsiteY40" fmla="*/ 2037865 h 4501982"/>
              <a:gd name="connsiteX41" fmla="*/ 1856639 w 3843122"/>
              <a:gd name="connsiteY41" fmla="*/ 2004527 h 4501982"/>
              <a:gd name="connsiteX42" fmla="*/ 1738529 w 3843122"/>
              <a:gd name="connsiteY42" fmla="*/ 1853080 h 4501982"/>
              <a:gd name="connsiteX43" fmla="*/ 1654709 w 3843122"/>
              <a:gd name="connsiteY43" fmla="*/ 1679725 h 4501982"/>
              <a:gd name="connsiteX44" fmla="*/ 1608037 w 3843122"/>
              <a:gd name="connsiteY44" fmla="*/ 1493035 h 4501982"/>
              <a:gd name="connsiteX45" fmla="*/ 1601369 w 3843122"/>
              <a:gd name="connsiteY45" fmla="*/ 1300630 h 4501982"/>
              <a:gd name="connsiteX46" fmla="*/ 1614704 w 3843122"/>
              <a:gd name="connsiteY46" fmla="*/ 1205380 h 4501982"/>
              <a:gd name="connsiteX47" fmla="*/ 1626134 w 3843122"/>
              <a:gd name="connsiteY47" fmla="*/ 1158707 h 4501982"/>
              <a:gd name="connsiteX48" fmla="*/ 1632802 w 3843122"/>
              <a:gd name="connsiteY48" fmla="*/ 1135847 h 4501982"/>
              <a:gd name="connsiteX49" fmla="*/ 1640422 w 3843122"/>
              <a:gd name="connsiteY49" fmla="*/ 1112987 h 4501982"/>
              <a:gd name="connsiteX50" fmla="*/ 1656614 w 3843122"/>
              <a:gd name="connsiteY50" fmla="*/ 1068220 h 4501982"/>
              <a:gd name="connsiteX51" fmla="*/ 1676617 w 3843122"/>
              <a:gd name="connsiteY51" fmla="*/ 1024405 h 4501982"/>
              <a:gd name="connsiteX52" fmla="*/ 1725194 w 3843122"/>
              <a:gd name="connsiteY52" fmla="*/ 941537 h 4501982"/>
              <a:gd name="connsiteX53" fmla="*/ 1785202 w 3843122"/>
              <a:gd name="connsiteY53" fmla="*/ 866290 h 4501982"/>
              <a:gd name="connsiteX54" fmla="*/ 1854734 w 3843122"/>
              <a:gd name="connsiteY54" fmla="*/ 799615 h 4501982"/>
              <a:gd name="connsiteX55" fmla="*/ 2199539 w 3843122"/>
              <a:gd name="connsiteY55" fmla="*/ 639595 h 4501982"/>
              <a:gd name="connsiteX56" fmla="*/ 2390992 w 3843122"/>
              <a:gd name="connsiteY56" fmla="*/ 641500 h 4501982"/>
              <a:gd name="connsiteX57" fmla="*/ 2483384 w 3843122"/>
              <a:gd name="connsiteY57" fmla="*/ 667217 h 4501982"/>
              <a:gd name="connsiteX58" fmla="*/ 2505292 w 3843122"/>
              <a:gd name="connsiteY58" fmla="*/ 676742 h 4501982"/>
              <a:gd name="connsiteX59" fmla="*/ 2527199 w 3843122"/>
              <a:gd name="connsiteY59" fmla="*/ 687220 h 4501982"/>
              <a:gd name="connsiteX60" fmla="*/ 2549107 w 3843122"/>
              <a:gd name="connsiteY60" fmla="*/ 697697 h 4501982"/>
              <a:gd name="connsiteX61" fmla="*/ 2570062 w 3843122"/>
              <a:gd name="connsiteY61" fmla="*/ 710080 h 4501982"/>
              <a:gd name="connsiteX62" fmla="*/ 2714842 w 3843122"/>
              <a:gd name="connsiteY62" fmla="*/ 835810 h 4501982"/>
              <a:gd name="connsiteX63" fmla="*/ 2816759 w 3843122"/>
              <a:gd name="connsiteY63" fmla="*/ 998687 h 4501982"/>
              <a:gd name="connsiteX64" fmla="*/ 2889149 w 3843122"/>
              <a:gd name="connsiteY64" fmla="*/ 1373020 h 4501982"/>
              <a:gd name="connsiteX65" fmla="*/ 2810092 w 3843122"/>
              <a:gd name="connsiteY65" fmla="*/ 1748305 h 4501982"/>
              <a:gd name="connsiteX66" fmla="*/ 2641499 w 3843122"/>
              <a:gd name="connsiteY66" fmla="*/ 2094062 h 4501982"/>
              <a:gd name="connsiteX67" fmla="*/ 2171917 w 3843122"/>
              <a:gd name="connsiteY67" fmla="*/ 2701757 h 4501982"/>
              <a:gd name="connsiteX68" fmla="*/ 1872832 w 3843122"/>
              <a:gd name="connsiteY68" fmla="*/ 2943692 h 4501982"/>
              <a:gd name="connsiteX69" fmla="*/ 1531837 w 3843122"/>
              <a:gd name="connsiteY69" fmla="*/ 3120857 h 4501982"/>
              <a:gd name="connsiteX70" fmla="*/ 1508977 w 3843122"/>
              <a:gd name="connsiteY70" fmla="*/ 3129430 h 4501982"/>
              <a:gd name="connsiteX71" fmla="*/ 1486117 w 3843122"/>
              <a:gd name="connsiteY71" fmla="*/ 3137050 h 4501982"/>
              <a:gd name="connsiteX72" fmla="*/ 1440397 w 3843122"/>
              <a:gd name="connsiteY72" fmla="*/ 3152290 h 4501982"/>
              <a:gd name="connsiteX73" fmla="*/ 1348004 w 3843122"/>
              <a:gd name="connsiteY73" fmla="*/ 3178960 h 4501982"/>
              <a:gd name="connsiteX74" fmla="*/ 1253707 w 3843122"/>
              <a:gd name="connsiteY74" fmla="*/ 3198962 h 4501982"/>
              <a:gd name="connsiteX75" fmla="*/ 1206082 w 3843122"/>
              <a:gd name="connsiteY75" fmla="*/ 3206582 h 4501982"/>
              <a:gd name="connsiteX76" fmla="*/ 1158457 w 3843122"/>
              <a:gd name="connsiteY76" fmla="*/ 3213250 h 4501982"/>
              <a:gd name="connsiteX77" fmla="*/ 774599 w 3843122"/>
              <a:gd name="connsiteY77" fmla="*/ 3208487 h 4501982"/>
              <a:gd name="connsiteX78" fmla="*/ 750787 w 3843122"/>
              <a:gd name="connsiteY78" fmla="*/ 3205630 h 4501982"/>
              <a:gd name="connsiteX79" fmla="*/ 726974 w 3843122"/>
              <a:gd name="connsiteY79" fmla="*/ 3200867 h 4501982"/>
              <a:gd name="connsiteX80" fmla="*/ 679349 w 3843122"/>
              <a:gd name="connsiteY80" fmla="*/ 3191342 h 4501982"/>
              <a:gd name="connsiteX81" fmla="*/ 632677 w 3843122"/>
              <a:gd name="connsiteY81" fmla="*/ 3179912 h 4501982"/>
              <a:gd name="connsiteX82" fmla="*/ 586004 w 3843122"/>
              <a:gd name="connsiteY82" fmla="*/ 3167530 h 4501982"/>
              <a:gd name="connsiteX83" fmla="*/ 540284 w 3843122"/>
              <a:gd name="connsiteY83" fmla="*/ 3151337 h 4501982"/>
              <a:gd name="connsiteX84" fmla="*/ 495517 w 3843122"/>
              <a:gd name="connsiteY84" fmla="*/ 3135145 h 4501982"/>
              <a:gd name="connsiteX85" fmla="*/ 451702 w 3843122"/>
              <a:gd name="connsiteY85" fmla="*/ 3116095 h 4501982"/>
              <a:gd name="connsiteX86" fmla="*/ 407887 w 3843122"/>
              <a:gd name="connsiteY86" fmla="*/ 3095140 h 4501982"/>
              <a:gd name="connsiteX87" fmla="*/ 108802 w 3843122"/>
              <a:gd name="connsiteY87" fmla="*/ 2857967 h 4501982"/>
              <a:gd name="connsiteX88" fmla="*/ 81179 w 3843122"/>
              <a:gd name="connsiteY88" fmla="*/ 2818915 h 4501982"/>
              <a:gd name="connsiteX89" fmla="*/ 67844 w 3843122"/>
              <a:gd name="connsiteY89" fmla="*/ 2798912 h 4501982"/>
              <a:gd name="connsiteX90" fmla="*/ 56414 w 3843122"/>
              <a:gd name="connsiteY90" fmla="*/ 2777957 h 4501982"/>
              <a:gd name="connsiteX91" fmla="*/ 50699 w 3843122"/>
              <a:gd name="connsiteY91" fmla="*/ 2767480 h 4501982"/>
              <a:gd name="connsiteX92" fmla="*/ 45937 w 3843122"/>
              <a:gd name="connsiteY92" fmla="*/ 2757002 h 4501982"/>
              <a:gd name="connsiteX93" fmla="*/ 35459 w 3843122"/>
              <a:gd name="connsiteY93" fmla="*/ 2735095 h 4501982"/>
              <a:gd name="connsiteX94" fmla="*/ 26887 w 3843122"/>
              <a:gd name="connsiteY94" fmla="*/ 2712235 h 4501982"/>
              <a:gd name="connsiteX95" fmla="*/ 19267 w 3843122"/>
              <a:gd name="connsiteY95" fmla="*/ 2689375 h 4501982"/>
              <a:gd name="connsiteX96" fmla="*/ 4979 w 3843122"/>
              <a:gd name="connsiteY96" fmla="*/ 2498875 h 4501982"/>
              <a:gd name="connsiteX97" fmla="*/ 73559 w 3843122"/>
              <a:gd name="connsiteY97" fmla="*/ 2319805 h 4501982"/>
              <a:gd name="connsiteX98" fmla="*/ 201194 w 3843122"/>
              <a:gd name="connsiteY98" fmla="*/ 2175977 h 4501982"/>
              <a:gd name="connsiteX99" fmla="*/ 366929 w 3843122"/>
              <a:gd name="connsiteY99" fmla="*/ 2078822 h 4501982"/>
              <a:gd name="connsiteX100" fmla="*/ 553619 w 3843122"/>
              <a:gd name="connsiteY100" fmla="*/ 2033102 h 4501982"/>
              <a:gd name="connsiteX101" fmla="*/ 935572 w 3843122"/>
              <a:gd name="connsiteY101" fmla="*/ 2060725 h 4501982"/>
              <a:gd name="connsiteX102" fmla="*/ 1120357 w 3843122"/>
              <a:gd name="connsiteY102" fmla="*/ 2114065 h 4501982"/>
              <a:gd name="connsiteX103" fmla="*/ 1298474 w 3843122"/>
              <a:gd name="connsiteY103" fmla="*/ 2186455 h 4501982"/>
              <a:gd name="connsiteX104" fmla="*/ 1468019 w 3843122"/>
              <a:gd name="connsiteY104" fmla="*/ 2276942 h 4501982"/>
              <a:gd name="connsiteX105" fmla="*/ 1627087 w 3843122"/>
              <a:gd name="connsiteY105" fmla="*/ 2385527 h 4501982"/>
              <a:gd name="connsiteX106" fmla="*/ 1896644 w 3843122"/>
              <a:gd name="connsiteY106" fmla="*/ 2658895 h 4501982"/>
              <a:gd name="connsiteX107" fmla="*/ 2080477 w 3843122"/>
              <a:gd name="connsiteY107" fmla="*/ 2996080 h 4501982"/>
              <a:gd name="connsiteX108" fmla="*/ 2139532 w 3843122"/>
              <a:gd name="connsiteY108" fmla="*/ 3178960 h 4501982"/>
              <a:gd name="connsiteX109" fmla="*/ 2179537 w 3843122"/>
              <a:gd name="connsiteY109" fmla="*/ 3367555 h 4501982"/>
              <a:gd name="connsiteX110" fmla="*/ 2202397 w 3843122"/>
              <a:gd name="connsiteY110" fmla="*/ 3559007 h 4501982"/>
              <a:gd name="connsiteX111" fmla="*/ 2210969 w 3843122"/>
              <a:gd name="connsiteY111" fmla="*/ 3751412 h 4501982"/>
              <a:gd name="connsiteX112" fmla="*/ 2208112 w 3843122"/>
              <a:gd name="connsiteY112" fmla="*/ 3943817 h 4501982"/>
              <a:gd name="connsiteX113" fmla="*/ 2203349 w 3843122"/>
              <a:gd name="connsiteY113" fmla="*/ 4040020 h 4501982"/>
              <a:gd name="connsiteX114" fmla="*/ 2201444 w 3843122"/>
              <a:gd name="connsiteY114" fmla="*/ 4070500 h 4501982"/>
              <a:gd name="connsiteX115" fmla="*/ 2201444 w 3843122"/>
              <a:gd name="connsiteY115" fmla="*/ 4075262 h 4501982"/>
              <a:gd name="connsiteX116" fmla="*/ 2200492 w 3843122"/>
              <a:gd name="connsiteY116" fmla="*/ 4093360 h 4501982"/>
              <a:gd name="connsiteX117" fmla="*/ 2197634 w 3843122"/>
              <a:gd name="connsiteY117" fmla="*/ 4130507 h 4501982"/>
              <a:gd name="connsiteX118" fmla="*/ 2190967 w 3843122"/>
              <a:gd name="connsiteY118" fmla="*/ 4205755 h 4501982"/>
              <a:gd name="connsiteX119" fmla="*/ 2158582 w 3843122"/>
              <a:gd name="connsiteY119" fmla="*/ 4501982 h 4501982"/>
              <a:gd name="connsiteX0" fmla="*/ 3555550 w 3816990"/>
              <a:gd name="connsiteY0" fmla="*/ 0 h 4615084"/>
              <a:gd name="connsiteX1" fmla="*/ 3653054 w 3816990"/>
              <a:gd name="connsiteY1" fmla="*/ 1749012 h 4615084"/>
              <a:gd name="connsiteX2" fmla="*/ 3601619 w 3816990"/>
              <a:gd name="connsiteY2" fmla="*/ 1829974 h 4615084"/>
              <a:gd name="connsiteX3" fmla="*/ 3573997 w 3816990"/>
              <a:gd name="connsiteY3" fmla="*/ 1869979 h 4615084"/>
              <a:gd name="connsiteX4" fmla="*/ 3544469 w 3816990"/>
              <a:gd name="connsiteY4" fmla="*/ 1908079 h 4615084"/>
              <a:gd name="connsiteX5" fmla="*/ 3530182 w 3816990"/>
              <a:gd name="connsiteY5" fmla="*/ 1927129 h 4615084"/>
              <a:gd name="connsiteX6" fmla="*/ 3514942 w 3816990"/>
              <a:gd name="connsiteY6" fmla="*/ 1945227 h 4615084"/>
              <a:gd name="connsiteX7" fmla="*/ 3483509 w 3816990"/>
              <a:gd name="connsiteY7" fmla="*/ 1982374 h 4615084"/>
              <a:gd name="connsiteX8" fmla="*/ 3450172 w 3816990"/>
              <a:gd name="connsiteY8" fmla="*/ 2017617 h 4615084"/>
              <a:gd name="connsiteX9" fmla="*/ 3416834 w 3816990"/>
              <a:gd name="connsiteY9" fmla="*/ 2051907 h 4615084"/>
              <a:gd name="connsiteX10" fmla="*/ 3106319 w 3816990"/>
              <a:gd name="connsiteY10" fmla="*/ 2277649 h 4615084"/>
              <a:gd name="connsiteX11" fmla="*/ 3063457 w 3816990"/>
              <a:gd name="connsiteY11" fmla="*/ 2299557 h 4615084"/>
              <a:gd name="connsiteX12" fmla="*/ 3019642 w 3816990"/>
              <a:gd name="connsiteY12" fmla="*/ 2318607 h 4615084"/>
              <a:gd name="connsiteX13" fmla="*/ 2997734 w 3816990"/>
              <a:gd name="connsiteY13" fmla="*/ 2328132 h 4615084"/>
              <a:gd name="connsiteX14" fmla="*/ 2974874 w 3816990"/>
              <a:gd name="connsiteY14" fmla="*/ 2335752 h 4615084"/>
              <a:gd name="connsiteX15" fmla="*/ 2929154 w 3816990"/>
              <a:gd name="connsiteY15" fmla="*/ 2351944 h 4615084"/>
              <a:gd name="connsiteX16" fmla="*/ 2741512 w 3816990"/>
              <a:gd name="connsiteY16" fmla="*/ 2393854 h 4615084"/>
              <a:gd name="connsiteX17" fmla="*/ 2645309 w 3816990"/>
              <a:gd name="connsiteY17" fmla="*/ 2403379 h 4615084"/>
              <a:gd name="connsiteX18" fmla="*/ 2597684 w 3816990"/>
              <a:gd name="connsiteY18" fmla="*/ 2405284 h 4615084"/>
              <a:gd name="connsiteX19" fmla="*/ 2549107 w 3816990"/>
              <a:gd name="connsiteY19" fmla="*/ 2405284 h 4615084"/>
              <a:gd name="connsiteX20" fmla="*/ 2501482 w 3816990"/>
              <a:gd name="connsiteY20" fmla="*/ 2402427 h 4615084"/>
              <a:gd name="connsiteX21" fmla="*/ 2477669 w 3816990"/>
              <a:gd name="connsiteY21" fmla="*/ 2400522 h 4615084"/>
              <a:gd name="connsiteX22" fmla="*/ 2453857 w 3816990"/>
              <a:gd name="connsiteY22" fmla="*/ 2397664 h 4615084"/>
              <a:gd name="connsiteX23" fmla="*/ 2406232 w 3816990"/>
              <a:gd name="connsiteY23" fmla="*/ 2391949 h 4615084"/>
              <a:gd name="connsiteX24" fmla="*/ 2358607 w 3816990"/>
              <a:gd name="connsiteY24" fmla="*/ 2383377 h 4615084"/>
              <a:gd name="connsiteX25" fmla="*/ 2334794 w 3816990"/>
              <a:gd name="connsiteY25" fmla="*/ 2378614 h 4615084"/>
              <a:gd name="connsiteX26" fmla="*/ 2311934 w 3816990"/>
              <a:gd name="connsiteY26" fmla="*/ 2372899 h 4615084"/>
              <a:gd name="connsiteX27" fmla="*/ 2265262 w 3816990"/>
              <a:gd name="connsiteY27" fmla="*/ 2360517 h 4615084"/>
              <a:gd name="connsiteX28" fmla="*/ 2219542 w 3816990"/>
              <a:gd name="connsiteY28" fmla="*/ 2345277 h 4615084"/>
              <a:gd name="connsiteX29" fmla="*/ 2196682 w 3816990"/>
              <a:gd name="connsiteY29" fmla="*/ 2337657 h 4615084"/>
              <a:gd name="connsiteX30" fmla="*/ 2174774 w 3816990"/>
              <a:gd name="connsiteY30" fmla="*/ 2329084 h 4615084"/>
              <a:gd name="connsiteX31" fmla="*/ 2130007 w 3816990"/>
              <a:gd name="connsiteY31" fmla="*/ 2310034 h 4615084"/>
              <a:gd name="connsiteX32" fmla="*/ 2087144 w 3816990"/>
              <a:gd name="connsiteY32" fmla="*/ 2288127 h 4615084"/>
              <a:gd name="connsiteX33" fmla="*/ 2004277 w 3816990"/>
              <a:gd name="connsiteY33" fmla="*/ 2239549 h 4615084"/>
              <a:gd name="connsiteX34" fmla="*/ 1993799 w 3816990"/>
              <a:gd name="connsiteY34" fmla="*/ 2232882 h 4615084"/>
              <a:gd name="connsiteX35" fmla="*/ 1984274 w 3816990"/>
              <a:gd name="connsiteY35" fmla="*/ 2226214 h 4615084"/>
              <a:gd name="connsiteX36" fmla="*/ 1965224 w 3816990"/>
              <a:gd name="connsiteY36" fmla="*/ 2211927 h 4615084"/>
              <a:gd name="connsiteX37" fmla="*/ 1946174 w 3816990"/>
              <a:gd name="connsiteY37" fmla="*/ 2197639 h 4615084"/>
              <a:gd name="connsiteX38" fmla="*/ 1927124 w 3816990"/>
              <a:gd name="connsiteY38" fmla="*/ 2182399 h 4615084"/>
              <a:gd name="connsiteX39" fmla="*/ 1909027 w 3816990"/>
              <a:gd name="connsiteY39" fmla="*/ 2167159 h 4615084"/>
              <a:gd name="connsiteX40" fmla="*/ 1890929 w 3816990"/>
              <a:gd name="connsiteY40" fmla="*/ 2150967 h 4615084"/>
              <a:gd name="connsiteX41" fmla="*/ 1856639 w 3816990"/>
              <a:gd name="connsiteY41" fmla="*/ 2117629 h 4615084"/>
              <a:gd name="connsiteX42" fmla="*/ 1738529 w 3816990"/>
              <a:gd name="connsiteY42" fmla="*/ 1966182 h 4615084"/>
              <a:gd name="connsiteX43" fmla="*/ 1654709 w 3816990"/>
              <a:gd name="connsiteY43" fmla="*/ 1792827 h 4615084"/>
              <a:gd name="connsiteX44" fmla="*/ 1608037 w 3816990"/>
              <a:gd name="connsiteY44" fmla="*/ 1606137 h 4615084"/>
              <a:gd name="connsiteX45" fmla="*/ 1601369 w 3816990"/>
              <a:gd name="connsiteY45" fmla="*/ 1413732 h 4615084"/>
              <a:gd name="connsiteX46" fmla="*/ 1614704 w 3816990"/>
              <a:gd name="connsiteY46" fmla="*/ 1318482 h 4615084"/>
              <a:gd name="connsiteX47" fmla="*/ 1626134 w 3816990"/>
              <a:gd name="connsiteY47" fmla="*/ 1271809 h 4615084"/>
              <a:gd name="connsiteX48" fmla="*/ 1632802 w 3816990"/>
              <a:gd name="connsiteY48" fmla="*/ 1248949 h 4615084"/>
              <a:gd name="connsiteX49" fmla="*/ 1640422 w 3816990"/>
              <a:gd name="connsiteY49" fmla="*/ 1226089 h 4615084"/>
              <a:gd name="connsiteX50" fmla="*/ 1656614 w 3816990"/>
              <a:gd name="connsiteY50" fmla="*/ 1181322 h 4615084"/>
              <a:gd name="connsiteX51" fmla="*/ 1676617 w 3816990"/>
              <a:gd name="connsiteY51" fmla="*/ 1137507 h 4615084"/>
              <a:gd name="connsiteX52" fmla="*/ 1725194 w 3816990"/>
              <a:gd name="connsiteY52" fmla="*/ 1054639 h 4615084"/>
              <a:gd name="connsiteX53" fmla="*/ 1785202 w 3816990"/>
              <a:gd name="connsiteY53" fmla="*/ 979392 h 4615084"/>
              <a:gd name="connsiteX54" fmla="*/ 1854734 w 3816990"/>
              <a:gd name="connsiteY54" fmla="*/ 912717 h 4615084"/>
              <a:gd name="connsiteX55" fmla="*/ 2199539 w 3816990"/>
              <a:gd name="connsiteY55" fmla="*/ 752697 h 4615084"/>
              <a:gd name="connsiteX56" fmla="*/ 2390992 w 3816990"/>
              <a:gd name="connsiteY56" fmla="*/ 754602 h 4615084"/>
              <a:gd name="connsiteX57" fmla="*/ 2483384 w 3816990"/>
              <a:gd name="connsiteY57" fmla="*/ 780319 h 4615084"/>
              <a:gd name="connsiteX58" fmla="*/ 2505292 w 3816990"/>
              <a:gd name="connsiteY58" fmla="*/ 789844 h 4615084"/>
              <a:gd name="connsiteX59" fmla="*/ 2527199 w 3816990"/>
              <a:gd name="connsiteY59" fmla="*/ 800322 h 4615084"/>
              <a:gd name="connsiteX60" fmla="*/ 2549107 w 3816990"/>
              <a:gd name="connsiteY60" fmla="*/ 810799 h 4615084"/>
              <a:gd name="connsiteX61" fmla="*/ 2570062 w 3816990"/>
              <a:gd name="connsiteY61" fmla="*/ 823182 h 4615084"/>
              <a:gd name="connsiteX62" fmla="*/ 2714842 w 3816990"/>
              <a:gd name="connsiteY62" fmla="*/ 948912 h 4615084"/>
              <a:gd name="connsiteX63" fmla="*/ 2816759 w 3816990"/>
              <a:gd name="connsiteY63" fmla="*/ 1111789 h 4615084"/>
              <a:gd name="connsiteX64" fmla="*/ 2889149 w 3816990"/>
              <a:gd name="connsiteY64" fmla="*/ 1486122 h 4615084"/>
              <a:gd name="connsiteX65" fmla="*/ 2810092 w 3816990"/>
              <a:gd name="connsiteY65" fmla="*/ 1861407 h 4615084"/>
              <a:gd name="connsiteX66" fmla="*/ 2641499 w 3816990"/>
              <a:gd name="connsiteY66" fmla="*/ 2207164 h 4615084"/>
              <a:gd name="connsiteX67" fmla="*/ 2171917 w 3816990"/>
              <a:gd name="connsiteY67" fmla="*/ 2814859 h 4615084"/>
              <a:gd name="connsiteX68" fmla="*/ 1872832 w 3816990"/>
              <a:gd name="connsiteY68" fmla="*/ 3056794 h 4615084"/>
              <a:gd name="connsiteX69" fmla="*/ 1531837 w 3816990"/>
              <a:gd name="connsiteY69" fmla="*/ 3233959 h 4615084"/>
              <a:gd name="connsiteX70" fmla="*/ 1508977 w 3816990"/>
              <a:gd name="connsiteY70" fmla="*/ 3242532 h 4615084"/>
              <a:gd name="connsiteX71" fmla="*/ 1486117 w 3816990"/>
              <a:gd name="connsiteY71" fmla="*/ 3250152 h 4615084"/>
              <a:gd name="connsiteX72" fmla="*/ 1440397 w 3816990"/>
              <a:gd name="connsiteY72" fmla="*/ 3265392 h 4615084"/>
              <a:gd name="connsiteX73" fmla="*/ 1348004 w 3816990"/>
              <a:gd name="connsiteY73" fmla="*/ 3292062 h 4615084"/>
              <a:gd name="connsiteX74" fmla="*/ 1253707 w 3816990"/>
              <a:gd name="connsiteY74" fmla="*/ 3312064 h 4615084"/>
              <a:gd name="connsiteX75" fmla="*/ 1206082 w 3816990"/>
              <a:gd name="connsiteY75" fmla="*/ 3319684 h 4615084"/>
              <a:gd name="connsiteX76" fmla="*/ 1158457 w 3816990"/>
              <a:gd name="connsiteY76" fmla="*/ 3326352 h 4615084"/>
              <a:gd name="connsiteX77" fmla="*/ 774599 w 3816990"/>
              <a:gd name="connsiteY77" fmla="*/ 3321589 h 4615084"/>
              <a:gd name="connsiteX78" fmla="*/ 750787 w 3816990"/>
              <a:gd name="connsiteY78" fmla="*/ 3318732 h 4615084"/>
              <a:gd name="connsiteX79" fmla="*/ 726974 w 3816990"/>
              <a:gd name="connsiteY79" fmla="*/ 3313969 h 4615084"/>
              <a:gd name="connsiteX80" fmla="*/ 679349 w 3816990"/>
              <a:gd name="connsiteY80" fmla="*/ 3304444 h 4615084"/>
              <a:gd name="connsiteX81" fmla="*/ 632677 w 3816990"/>
              <a:gd name="connsiteY81" fmla="*/ 3293014 h 4615084"/>
              <a:gd name="connsiteX82" fmla="*/ 586004 w 3816990"/>
              <a:gd name="connsiteY82" fmla="*/ 3280632 h 4615084"/>
              <a:gd name="connsiteX83" fmla="*/ 540284 w 3816990"/>
              <a:gd name="connsiteY83" fmla="*/ 3264439 h 4615084"/>
              <a:gd name="connsiteX84" fmla="*/ 495517 w 3816990"/>
              <a:gd name="connsiteY84" fmla="*/ 3248247 h 4615084"/>
              <a:gd name="connsiteX85" fmla="*/ 451702 w 3816990"/>
              <a:gd name="connsiteY85" fmla="*/ 3229197 h 4615084"/>
              <a:gd name="connsiteX86" fmla="*/ 407887 w 3816990"/>
              <a:gd name="connsiteY86" fmla="*/ 3208242 h 4615084"/>
              <a:gd name="connsiteX87" fmla="*/ 108802 w 3816990"/>
              <a:gd name="connsiteY87" fmla="*/ 2971069 h 4615084"/>
              <a:gd name="connsiteX88" fmla="*/ 81179 w 3816990"/>
              <a:gd name="connsiteY88" fmla="*/ 2932017 h 4615084"/>
              <a:gd name="connsiteX89" fmla="*/ 67844 w 3816990"/>
              <a:gd name="connsiteY89" fmla="*/ 2912014 h 4615084"/>
              <a:gd name="connsiteX90" fmla="*/ 56414 w 3816990"/>
              <a:gd name="connsiteY90" fmla="*/ 2891059 h 4615084"/>
              <a:gd name="connsiteX91" fmla="*/ 50699 w 3816990"/>
              <a:gd name="connsiteY91" fmla="*/ 2880582 h 4615084"/>
              <a:gd name="connsiteX92" fmla="*/ 45937 w 3816990"/>
              <a:gd name="connsiteY92" fmla="*/ 2870104 h 4615084"/>
              <a:gd name="connsiteX93" fmla="*/ 35459 w 3816990"/>
              <a:gd name="connsiteY93" fmla="*/ 2848197 h 4615084"/>
              <a:gd name="connsiteX94" fmla="*/ 26887 w 3816990"/>
              <a:gd name="connsiteY94" fmla="*/ 2825337 h 4615084"/>
              <a:gd name="connsiteX95" fmla="*/ 19267 w 3816990"/>
              <a:gd name="connsiteY95" fmla="*/ 2802477 h 4615084"/>
              <a:gd name="connsiteX96" fmla="*/ 4979 w 3816990"/>
              <a:gd name="connsiteY96" fmla="*/ 2611977 h 4615084"/>
              <a:gd name="connsiteX97" fmla="*/ 73559 w 3816990"/>
              <a:gd name="connsiteY97" fmla="*/ 2432907 h 4615084"/>
              <a:gd name="connsiteX98" fmla="*/ 201194 w 3816990"/>
              <a:gd name="connsiteY98" fmla="*/ 2289079 h 4615084"/>
              <a:gd name="connsiteX99" fmla="*/ 366929 w 3816990"/>
              <a:gd name="connsiteY99" fmla="*/ 2191924 h 4615084"/>
              <a:gd name="connsiteX100" fmla="*/ 553619 w 3816990"/>
              <a:gd name="connsiteY100" fmla="*/ 2146204 h 4615084"/>
              <a:gd name="connsiteX101" fmla="*/ 935572 w 3816990"/>
              <a:gd name="connsiteY101" fmla="*/ 2173827 h 4615084"/>
              <a:gd name="connsiteX102" fmla="*/ 1120357 w 3816990"/>
              <a:gd name="connsiteY102" fmla="*/ 2227167 h 4615084"/>
              <a:gd name="connsiteX103" fmla="*/ 1298474 w 3816990"/>
              <a:gd name="connsiteY103" fmla="*/ 2299557 h 4615084"/>
              <a:gd name="connsiteX104" fmla="*/ 1468019 w 3816990"/>
              <a:gd name="connsiteY104" fmla="*/ 2390044 h 4615084"/>
              <a:gd name="connsiteX105" fmla="*/ 1627087 w 3816990"/>
              <a:gd name="connsiteY105" fmla="*/ 2498629 h 4615084"/>
              <a:gd name="connsiteX106" fmla="*/ 1896644 w 3816990"/>
              <a:gd name="connsiteY106" fmla="*/ 2771997 h 4615084"/>
              <a:gd name="connsiteX107" fmla="*/ 2080477 w 3816990"/>
              <a:gd name="connsiteY107" fmla="*/ 3109182 h 4615084"/>
              <a:gd name="connsiteX108" fmla="*/ 2139532 w 3816990"/>
              <a:gd name="connsiteY108" fmla="*/ 3292062 h 4615084"/>
              <a:gd name="connsiteX109" fmla="*/ 2179537 w 3816990"/>
              <a:gd name="connsiteY109" fmla="*/ 3480657 h 4615084"/>
              <a:gd name="connsiteX110" fmla="*/ 2202397 w 3816990"/>
              <a:gd name="connsiteY110" fmla="*/ 3672109 h 4615084"/>
              <a:gd name="connsiteX111" fmla="*/ 2210969 w 3816990"/>
              <a:gd name="connsiteY111" fmla="*/ 3864514 h 4615084"/>
              <a:gd name="connsiteX112" fmla="*/ 2208112 w 3816990"/>
              <a:gd name="connsiteY112" fmla="*/ 4056919 h 4615084"/>
              <a:gd name="connsiteX113" fmla="*/ 2203349 w 3816990"/>
              <a:gd name="connsiteY113" fmla="*/ 4153122 h 4615084"/>
              <a:gd name="connsiteX114" fmla="*/ 2201444 w 3816990"/>
              <a:gd name="connsiteY114" fmla="*/ 4183602 h 4615084"/>
              <a:gd name="connsiteX115" fmla="*/ 2201444 w 3816990"/>
              <a:gd name="connsiteY115" fmla="*/ 4188364 h 4615084"/>
              <a:gd name="connsiteX116" fmla="*/ 2200492 w 3816990"/>
              <a:gd name="connsiteY116" fmla="*/ 4206462 h 4615084"/>
              <a:gd name="connsiteX117" fmla="*/ 2197634 w 3816990"/>
              <a:gd name="connsiteY117" fmla="*/ 4243609 h 4615084"/>
              <a:gd name="connsiteX118" fmla="*/ 2190967 w 3816990"/>
              <a:gd name="connsiteY118" fmla="*/ 4318857 h 4615084"/>
              <a:gd name="connsiteX119" fmla="*/ 2158582 w 3816990"/>
              <a:gd name="connsiteY119" fmla="*/ 4615084 h 461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816990" h="4615084">
                <a:moveTo>
                  <a:pt x="3555550" y="0"/>
                </a:moveTo>
                <a:cubicBezTo>
                  <a:pt x="4037003" y="944429"/>
                  <a:pt x="3718777" y="1638522"/>
                  <a:pt x="3653054" y="1749012"/>
                </a:cubicBezTo>
                <a:cubicBezTo>
                  <a:pt x="3635909" y="1776634"/>
                  <a:pt x="3619717" y="1804257"/>
                  <a:pt x="3601619" y="1829974"/>
                </a:cubicBezTo>
                <a:cubicBezTo>
                  <a:pt x="3592094" y="1843309"/>
                  <a:pt x="3583522" y="1856644"/>
                  <a:pt x="3573997" y="1869979"/>
                </a:cubicBezTo>
                <a:lnTo>
                  <a:pt x="3544469" y="1908079"/>
                </a:lnTo>
                <a:lnTo>
                  <a:pt x="3530182" y="1927129"/>
                </a:lnTo>
                <a:lnTo>
                  <a:pt x="3514942" y="1945227"/>
                </a:lnTo>
                <a:lnTo>
                  <a:pt x="3483509" y="1982374"/>
                </a:lnTo>
                <a:cubicBezTo>
                  <a:pt x="3473032" y="1993804"/>
                  <a:pt x="3461602" y="2006187"/>
                  <a:pt x="3450172" y="2017617"/>
                </a:cubicBezTo>
                <a:cubicBezTo>
                  <a:pt x="3438742" y="2029047"/>
                  <a:pt x="3428264" y="2041429"/>
                  <a:pt x="3416834" y="2051907"/>
                </a:cubicBezTo>
                <a:cubicBezTo>
                  <a:pt x="3325394" y="2141442"/>
                  <a:pt x="3221572" y="2219547"/>
                  <a:pt x="3106319" y="2277649"/>
                </a:cubicBezTo>
                <a:cubicBezTo>
                  <a:pt x="3092032" y="2285269"/>
                  <a:pt x="3077744" y="2292889"/>
                  <a:pt x="3063457" y="2299557"/>
                </a:cubicBezTo>
                <a:lnTo>
                  <a:pt x="3019642" y="2318607"/>
                </a:lnTo>
                <a:cubicBezTo>
                  <a:pt x="3012022" y="2321464"/>
                  <a:pt x="3005354" y="2325274"/>
                  <a:pt x="2997734" y="2328132"/>
                </a:cubicBezTo>
                <a:lnTo>
                  <a:pt x="2974874" y="2335752"/>
                </a:lnTo>
                <a:lnTo>
                  <a:pt x="2929154" y="2351944"/>
                </a:lnTo>
                <a:cubicBezTo>
                  <a:pt x="2867242" y="2370042"/>
                  <a:pt x="2805329" y="2386234"/>
                  <a:pt x="2741512" y="2393854"/>
                </a:cubicBezTo>
                <a:cubicBezTo>
                  <a:pt x="2710079" y="2399569"/>
                  <a:pt x="2677694" y="2401474"/>
                  <a:pt x="2645309" y="2403379"/>
                </a:cubicBezTo>
                <a:cubicBezTo>
                  <a:pt x="2629117" y="2405284"/>
                  <a:pt x="2612924" y="2404332"/>
                  <a:pt x="2597684" y="2405284"/>
                </a:cubicBezTo>
                <a:cubicBezTo>
                  <a:pt x="2581492" y="2405284"/>
                  <a:pt x="2565299" y="2406237"/>
                  <a:pt x="2549107" y="2405284"/>
                </a:cubicBezTo>
                <a:lnTo>
                  <a:pt x="2501482" y="2402427"/>
                </a:lnTo>
                <a:cubicBezTo>
                  <a:pt x="2493862" y="2401474"/>
                  <a:pt x="2485289" y="2401474"/>
                  <a:pt x="2477669" y="2400522"/>
                </a:cubicBezTo>
                <a:lnTo>
                  <a:pt x="2453857" y="2397664"/>
                </a:lnTo>
                <a:lnTo>
                  <a:pt x="2406232" y="2391949"/>
                </a:lnTo>
                <a:lnTo>
                  <a:pt x="2358607" y="2383377"/>
                </a:lnTo>
                <a:lnTo>
                  <a:pt x="2334794" y="2378614"/>
                </a:lnTo>
                <a:lnTo>
                  <a:pt x="2311934" y="2372899"/>
                </a:lnTo>
                <a:lnTo>
                  <a:pt x="2265262" y="2360517"/>
                </a:lnTo>
                <a:cubicBezTo>
                  <a:pt x="2250022" y="2355754"/>
                  <a:pt x="2234782" y="2350039"/>
                  <a:pt x="2219542" y="2345277"/>
                </a:cubicBezTo>
                <a:lnTo>
                  <a:pt x="2196682" y="2337657"/>
                </a:lnTo>
                <a:cubicBezTo>
                  <a:pt x="2189062" y="2334799"/>
                  <a:pt x="2181442" y="2331942"/>
                  <a:pt x="2174774" y="2329084"/>
                </a:cubicBezTo>
                <a:lnTo>
                  <a:pt x="2130007" y="2310034"/>
                </a:lnTo>
                <a:cubicBezTo>
                  <a:pt x="2115719" y="2303367"/>
                  <a:pt x="2101432" y="2295747"/>
                  <a:pt x="2087144" y="2288127"/>
                </a:cubicBezTo>
                <a:cubicBezTo>
                  <a:pt x="2057617" y="2274792"/>
                  <a:pt x="2030947" y="2256694"/>
                  <a:pt x="2004277" y="2239549"/>
                </a:cubicBezTo>
                <a:cubicBezTo>
                  <a:pt x="2000467" y="2237644"/>
                  <a:pt x="1997609" y="2235739"/>
                  <a:pt x="1993799" y="2232882"/>
                </a:cubicBezTo>
                <a:lnTo>
                  <a:pt x="1984274" y="2226214"/>
                </a:lnTo>
                <a:lnTo>
                  <a:pt x="1965224" y="2211927"/>
                </a:lnTo>
                <a:lnTo>
                  <a:pt x="1946174" y="2197639"/>
                </a:lnTo>
                <a:cubicBezTo>
                  <a:pt x="1939507" y="2192877"/>
                  <a:pt x="1932839" y="2188114"/>
                  <a:pt x="1927124" y="2182399"/>
                </a:cubicBezTo>
                <a:lnTo>
                  <a:pt x="1909027" y="2167159"/>
                </a:lnTo>
                <a:cubicBezTo>
                  <a:pt x="1903312" y="2161444"/>
                  <a:pt x="1897597" y="2156682"/>
                  <a:pt x="1890929" y="2150967"/>
                </a:cubicBezTo>
                <a:cubicBezTo>
                  <a:pt x="1878547" y="2140489"/>
                  <a:pt x="1868069" y="2129059"/>
                  <a:pt x="1856639" y="2117629"/>
                </a:cubicBezTo>
                <a:cubicBezTo>
                  <a:pt x="1811872" y="2071909"/>
                  <a:pt x="1772819" y="2020474"/>
                  <a:pt x="1738529" y="1966182"/>
                </a:cubicBezTo>
                <a:cubicBezTo>
                  <a:pt x="1705192" y="1910937"/>
                  <a:pt x="1676617" y="1853787"/>
                  <a:pt x="1654709" y="1792827"/>
                </a:cubicBezTo>
                <a:cubicBezTo>
                  <a:pt x="1632802" y="1732819"/>
                  <a:pt x="1616609" y="1669954"/>
                  <a:pt x="1608037" y="1606137"/>
                </a:cubicBezTo>
                <a:cubicBezTo>
                  <a:pt x="1599464" y="1542319"/>
                  <a:pt x="1596607" y="1478502"/>
                  <a:pt x="1601369" y="1413732"/>
                </a:cubicBezTo>
                <a:cubicBezTo>
                  <a:pt x="1603274" y="1381347"/>
                  <a:pt x="1608989" y="1349914"/>
                  <a:pt x="1614704" y="1318482"/>
                </a:cubicBezTo>
                <a:cubicBezTo>
                  <a:pt x="1618514" y="1303242"/>
                  <a:pt x="1621372" y="1287049"/>
                  <a:pt x="1626134" y="1271809"/>
                </a:cubicBezTo>
                <a:lnTo>
                  <a:pt x="1632802" y="1248949"/>
                </a:lnTo>
                <a:lnTo>
                  <a:pt x="1640422" y="1226089"/>
                </a:lnTo>
                <a:cubicBezTo>
                  <a:pt x="1645184" y="1210849"/>
                  <a:pt x="1651852" y="1195609"/>
                  <a:pt x="1656614" y="1181322"/>
                </a:cubicBezTo>
                <a:cubicBezTo>
                  <a:pt x="1663282" y="1167034"/>
                  <a:pt x="1668997" y="1151794"/>
                  <a:pt x="1676617" y="1137507"/>
                </a:cubicBezTo>
                <a:cubicBezTo>
                  <a:pt x="1690904" y="1108932"/>
                  <a:pt x="1707097" y="1081309"/>
                  <a:pt x="1725194" y="1054639"/>
                </a:cubicBezTo>
                <a:cubicBezTo>
                  <a:pt x="1743292" y="1027969"/>
                  <a:pt x="1763294" y="1003204"/>
                  <a:pt x="1785202" y="979392"/>
                </a:cubicBezTo>
                <a:cubicBezTo>
                  <a:pt x="1807109" y="955579"/>
                  <a:pt x="1829969" y="933672"/>
                  <a:pt x="1854734" y="912717"/>
                </a:cubicBezTo>
                <a:cubicBezTo>
                  <a:pt x="1952842" y="829849"/>
                  <a:pt x="2072857" y="772699"/>
                  <a:pt x="2199539" y="752697"/>
                </a:cubicBezTo>
                <a:cubicBezTo>
                  <a:pt x="2263357" y="742219"/>
                  <a:pt x="2328127" y="743172"/>
                  <a:pt x="2390992" y="754602"/>
                </a:cubicBezTo>
                <a:cubicBezTo>
                  <a:pt x="2422424" y="760317"/>
                  <a:pt x="2453857" y="768889"/>
                  <a:pt x="2483384" y="780319"/>
                </a:cubicBezTo>
                <a:cubicBezTo>
                  <a:pt x="2491004" y="783177"/>
                  <a:pt x="2498624" y="786034"/>
                  <a:pt x="2505292" y="789844"/>
                </a:cubicBezTo>
                <a:lnTo>
                  <a:pt x="2527199" y="800322"/>
                </a:lnTo>
                <a:lnTo>
                  <a:pt x="2549107" y="810799"/>
                </a:lnTo>
                <a:lnTo>
                  <a:pt x="2570062" y="823182"/>
                </a:lnTo>
                <a:cubicBezTo>
                  <a:pt x="2625307" y="856519"/>
                  <a:pt x="2673884" y="899382"/>
                  <a:pt x="2714842" y="948912"/>
                </a:cubicBezTo>
                <a:cubicBezTo>
                  <a:pt x="2755799" y="998442"/>
                  <a:pt x="2790089" y="1053687"/>
                  <a:pt x="2816759" y="1111789"/>
                </a:cubicBezTo>
                <a:cubicBezTo>
                  <a:pt x="2870099" y="1228947"/>
                  <a:pt x="2893912" y="1358487"/>
                  <a:pt x="2889149" y="1486122"/>
                </a:cubicBezTo>
                <a:cubicBezTo>
                  <a:pt x="2884387" y="1614709"/>
                  <a:pt x="2854859" y="1741392"/>
                  <a:pt x="2810092" y="1861407"/>
                </a:cubicBezTo>
                <a:cubicBezTo>
                  <a:pt x="2765324" y="1981422"/>
                  <a:pt x="2706269" y="2096674"/>
                  <a:pt x="2641499" y="2207164"/>
                </a:cubicBezTo>
                <a:cubicBezTo>
                  <a:pt x="2511007" y="2428144"/>
                  <a:pt x="2356702" y="2635789"/>
                  <a:pt x="2171917" y="2814859"/>
                </a:cubicBezTo>
                <a:cubicBezTo>
                  <a:pt x="2080477" y="2904394"/>
                  <a:pt x="1980464" y="2986309"/>
                  <a:pt x="1872832" y="3056794"/>
                </a:cubicBezTo>
                <a:cubicBezTo>
                  <a:pt x="1766152" y="3127279"/>
                  <a:pt x="1651852" y="3188239"/>
                  <a:pt x="1531837" y="3233959"/>
                </a:cubicBezTo>
                <a:lnTo>
                  <a:pt x="1508977" y="3242532"/>
                </a:lnTo>
                <a:lnTo>
                  <a:pt x="1486117" y="3250152"/>
                </a:lnTo>
                <a:lnTo>
                  <a:pt x="1440397" y="3265392"/>
                </a:lnTo>
                <a:cubicBezTo>
                  <a:pt x="1409917" y="3274917"/>
                  <a:pt x="1378484" y="3282537"/>
                  <a:pt x="1348004" y="3292062"/>
                </a:cubicBezTo>
                <a:cubicBezTo>
                  <a:pt x="1316572" y="3298729"/>
                  <a:pt x="1285139" y="3306349"/>
                  <a:pt x="1253707" y="3312064"/>
                </a:cubicBezTo>
                <a:lnTo>
                  <a:pt x="1206082" y="3319684"/>
                </a:lnTo>
                <a:cubicBezTo>
                  <a:pt x="1189889" y="3322542"/>
                  <a:pt x="1174649" y="3325399"/>
                  <a:pt x="1158457" y="3326352"/>
                </a:cubicBezTo>
                <a:cubicBezTo>
                  <a:pt x="1030822" y="3341592"/>
                  <a:pt x="901282" y="3340639"/>
                  <a:pt x="774599" y="3321589"/>
                </a:cubicBezTo>
                <a:lnTo>
                  <a:pt x="750787" y="3318732"/>
                </a:lnTo>
                <a:cubicBezTo>
                  <a:pt x="743167" y="3317779"/>
                  <a:pt x="734594" y="3315874"/>
                  <a:pt x="726974" y="3313969"/>
                </a:cubicBezTo>
                <a:lnTo>
                  <a:pt x="679349" y="3304444"/>
                </a:lnTo>
                <a:cubicBezTo>
                  <a:pt x="663157" y="3301587"/>
                  <a:pt x="647917" y="3296824"/>
                  <a:pt x="632677" y="3293014"/>
                </a:cubicBezTo>
                <a:lnTo>
                  <a:pt x="586004" y="3280632"/>
                </a:lnTo>
                <a:cubicBezTo>
                  <a:pt x="570764" y="3275869"/>
                  <a:pt x="555524" y="3270154"/>
                  <a:pt x="540284" y="3264439"/>
                </a:cubicBezTo>
                <a:cubicBezTo>
                  <a:pt x="525044" y="3258724"/>
                  <a:pt x="509804" y="3253962"/>
                  <a:pt x="495517" y="3248247"/>
                </a:cubicBezTo>
                <a:lnTo>
                  <a:pt x="451702" y="3229197"/>
                </a:lnTo>
                <a:cubicBezTo>
                  <a:pt x="437414" y="3222529"/>
                  <a:pt x="422174" y="3216814"/>
                  <a:pt x="407887" y="3208242"/>
                </a:cubicBezTo>
                <a:cubicBezTo>
                  <a:pt x="292634" y="3152044"/>
                  <a:pt x="187859" y="3072034"/>
                  <a:pt x="108802" y="2971069"/>
                </a:cubicBezTo>
                <a:cubicBezTo>
                  <a:pt x="99277" y="2957734"/>
                  <a:pt x="89752" y="2945352"/>
                  <a:pt x="81179" y="2932017"/>
                </a:cubicBezTo>
                <a:cubicBezTo>
                  <a:pt x="77369" y="2925349"/>
                  <a:pt x="72607" y="2918682"/>
                  <a:pt x="67844" y="2912014"/>
                </a:cubicBezTo>
                <a:lnTo>
                  <a:pt x="56414" y="2891059"/>
                </a:lnTo>
                <a:lnTo>
                  <a:pt x="50699" y="2880582"/>
                </a:lnTo>
                <a:lnTo>
                  <a:pt x="45937" y="2870104"/>
                </a:lnTo>
                <a:lnTo>
                  <a:pt x="35459" y="2848197"/>
                </a:lnTo>
                <a:lnTo>
                  <a:pt x="26887" y="2825337"/>
                </a:lnTo>
                <a:cubicBezTo>
                  <a:pt x="24029" y="2817717"/>
                  <a:pt x="21172" y="2810097"/>
                  <a:pt x="19267" y="2802477"/>
                </a:cubicBezTo>
                <a:cubicBezTo>
                  <a:pt x="1169" y="2741517"/>
                  <a:pt x="-5498" y="2675794"/>
                  <a:pt x="4979" y="2611977"/>
                </a:cubicBezTo>
                <a:cubicBezTo>
                  <a:pt x="15457" y="2548159"/>
                  <a:pt x="39269" y="2488152"/>
                  <a:pt x="73559" y="2432907"/>
                </a:cubicBezTo>
                <a:cubicBezTo>
                  <a:pt x="107849" y="2378614"/>
                  <a:pt x="150712" y="2330037"/>
                  <a:pt x="201194" y="2289079"/>
                </a:cubicBezTo>
                <a:cubicBezTo>
                  <a:pt x="250724" y="2249074"/>
                  <a:pt x="306922" y="2215737"/>
                  <a:pt x="366929" y="2191924"/>
                </a:cubicBezTo>
                <a:cubicBezTo>
                  <a:pt x="426937" y="2169064"/>
                  <a:pt x="489802" y="2153824"/>
                  <a:pt x="553619" y="2146204"/>
                </a:cubicBezTo>
                <a:cubicBezTo>
                  <a:pt x="681254" y="2131917"/>
                  <a:pt x="810794" y="2145252"/>
                  <a:pt x="935572" y="2173827"/>
                </a:cubicBezTo>
                <a:cubicBezTo>
                  <a:pt x="998437" y="2188114"/>
                  <a:pt x="1059397" y="2207164"/>
                  <a:pt x="1120357" y="2227167"/>
                </a:cubicBezTo>
                <a:cubicBezTo>
                  <a:pt x="1181317" y="2248122"/>
                  <a:pt x="1240372" y="2272887"/>
                  <a:pt x="1298474" y="2299557"/>
                </a:cubicBezTo>
                <a:cubicBezTo>
                  <a:pt x="1356577" y="2327179"/>
                  <a:pt x="1413727" y="2356707"/>
                  <a:pt x="1468019" y="2390044"/>
                </a:cubicBezTo>
                <a:cubicBezTo>
                  <a:pt x="1522312" y="2423382"/>
                  <a:pt x="1576604" y="2459577"/>
                  <a:pt x="1627087" y="2498629"/>
                </a:cubicBezTo>
                <a:cubicBezTo>
                  <a:pt x="1728052" y="2577687"/>
                  <a:pt x="1820444" y="2669127"/>
                  <a:pt x="1896644" y="2771997"/>
                </a:cubicBezTo>
                <a:cubicBezTo>
                  <a:pt x="1973797" y="2874867"/>
                  <a:pt x="2033804" y="2989167"/>
                  <a:pt x="2080477" y="3109182"/>
                </a:cubicBezTo>
                <a:cubicBezTo>
                  <a:pt x="2103337" y="3169189"/>
                  <a:pt x="2123339" y="3230149"/>
                  <a:pt x="2139532" y="3292062"/>
                </a:cubicBezTo>
                <a:cubicBezTo>
                  <a:pt x="2156677" y="3353974"/>
                  <a:pt x="2169059" y="3416839"/>
                  <a:pt x="2179537" y="3480657"/>
                </a:cubicBezTo>
                <a:cubicBezTo>
                  <a:pt x="2190014" y="3543522"/>
                  <a:pt x="2197634" y="3607339"/>
                  <a:pt x="2202397" y="3672109"/>
                </a:cubicBezTo>
                <a:cubicBezTo>
                  <a:pt x="2208112" y="3735927"/>
                  <a:pt x="2210017" y="3800697"/>
                  <a:pt x="2210969" y="3864514"/>
                </a:cubicBezTo>
                <a:cubicBezTo>
                  <a:pt x="2211922" y="3928332"/>
                  <a:pt x="2210969" y="3993102"/>
                  <a:pt x="2208112" y="4056919"/>
                </a:cubicBezTo>
                <a:cubicBezTo>
                  <a:pt x="2206207" y="4089304"/>
                  <a:pt x="2205254" y="4120737"/>
                  <a:pt x="2203349" y="4153122"/>
                </a:cubicBezTo>
                <a:lnTo>
                  <a:pt x="2201444" y="4183602"/>
                </a:lnTo>
                <a:lnTo>
                  <a:pt x="2201444" y="4188364"/>
                </a:lnTo>
                <a:cubicBezTo>
                  <a:pt x="2201127" y="4194397"/>
                  <a:pt x="2200809" y="4200429"/>
                  <a:pt x="2200492" y="4206462"/>
                </a:cubicBezTo>
                <a:lnTo>
                  <a:pt x="2197634" y="4243609"/>
                </a:lnTo>
                <a:lnTo>
                  <a:pt x="2190967" y="4318857"/>
                </a:lnTo>
                <a:cubicBezTo>
                  <a:pt x="2181442" y="4417917"/>
                  <a:pt x="2170964" y="4516024"/>
                  <a:pt x="2158582" y="4615084"/>
                </a:cubicBezTo>
              </a:path>
            </a:pathLst>
          </a:custGeom>
          <a:noFill/>
          <a:ln w="126746" cap="flat">
            <a:solidFill>
              <a:srgbClr val="12100B"/>
            </a:solidFill>
            <a:prstDash val="solid"/>
            <a:miter/>
          </a:ln>
        </p:spPr>
        <p:txBody>
          <a:bodyPr rtlCol="0" anchor="ctr"/>
          <a:lstStyle/>
          <a:p>
            <a:endParaRPr lang="sv-SE" dirty="0"/>
          </a:p>
        </p:txBody>
      </p:sp>
      <p:sp>
        <p:nvSpPr>
          <p:cNvPr id="19" name="Frihandsfigur: Form 18">
            <a:extLst>
              <a:ext uri="{FF2B5EF4-FFF2-40B4-BE49-F238E27FC236}">
                <a16:creationId xmlns:a16="http://schemas.microsoft.com/office/drawing/2014/main" id="{057D536B-CDA5-49EC-A6F1-6D49AF139F6E}"/>
              </a:ext>
            </a:extLst>
          </p:cNvPr>
          <p:cNvSpPr/>
          <p:nvPr userDrawn="1"/>
        </p:nvSpPr>
        <p:spPr>
          <a:xfrm rot="10512305">
            <a:off x="9113988" y="2260045"/>
            <a:ext cx="789622" cy="427672"/>
          </a:xfrm>
          <a:custGeom>
            <a:avLst/>
            <a:gdLst>
              <a:gd name="connsiteX0" fmla="*/ 0 w 789622"/>
              <a:gd name="connsiteY0" fmla="*/ 0 h 427672"/>
              <a:gd name="connsiteX1" fmla="*/ 354330 w 789622"/>
              <a:gd name="connsiteY1" fmla="*/ 427672 h 427672"/>
              <a:gd name="connsiteX2" fmla="*/ 789622 w 789622"/>
              <a:gd name="connsiteY2" fmla="*/ 67628 h 427672"/>
            </a:gdLst>
            <a:ahLst/>
            <a:cxnLst>
              <a:cxn ang="0">
                <a:pos x="connsiteX0" y="connsiteY0"/>
              </a:cxn>
              <a:cxn ang="0">
                <a:pos x="connsiteX1" y="connsiteY1"/>
              </a:cxn>
              <a:cxn ang="0">
                <a:pos x="connsiteX2" y="connsiteY2"/>
              </a:cxn>
            </a:cxnLst>
            <a:rect l="l" t="t" r="r" b="b"/>
            <a:pathLst>
              <a:path w="789622" h="427672">
                <a:moveTo>
                  <a:pt x="0" y="0"/>
                </a:moveTo>
                <a:cubicBezTo>
                  <a:pt x="121920" y="133350"/>
                  <a:pt x="239078" y="280035"/>
                  <a:pt x="354330" y="427672"/>
                </a:cubicBezTo>
                <a:cubicBezTo>
                  <a:pt x="501015" y="312420"/>
                  <a:pt x="646747" y="197168"/>
                  <a:pt x="789622" y="67628"/>
                </a:cubicBezTo>
              </a:path>
            </a:pathLst>
          </a:custGeom>
          <a:noFill/>
          <a:ln w="126746" cap="flat">
            <a:solidFill>
              <a:srgbClr val="12100B"/>
            </a:solidFill>
            <a:prstDash val="solid"/>
            <a:miter/>
          </a:ln>
        </p:spPr>
        <p:txBody>
          <a:bodyPr rtlCol="0" anchor="ctr"/>
          <a:lstStyle/>
          <a:p>
            <a:endParaRPr lang="sv-SE" dirty="0"/>
          </a:p>
        </p:txBody>
      </p:sp>
    </p:spTree>
    <p:extLst>
      <p:ext uri="{BB962C8B-B14F-4D97-AF65-F5344CB8AC3E}">
        <p14:creationId xmlns:p14="http://schemas.microsoft.com/office/powerpoint/2010/main" val="3177692620"/>
      </p:ext>
    </p:extLst>
  </p:cSld>
  <p:clrMapOvr>
    <a:masterClrMapping/>
  </p:clrMapOvr>
  <p:extLst>
    <p:ext uri="{DCECCB84-F9BA-43D5-87BE-67443E8EF086}">
      <p15:sldGuideLst xmlns:p15="http://schemas.microsoft.com/office/powerpoint/2012/main">
        <p15:guide id="1" orient="horz" pos="2478" userDrawn="1">
          <p15:clr>
            <a:srgbClr val="FBAE40"/>
          </p15:clr>
        </p15:guide>
        <p15:guide id="3" orient="horz" pos="2341" userDrawn="1">
          <p15:clr>
            <a:srgbClr val="FBAE40"/>
          </p15:clr>
        </p15:guide>
        <p15:guide id="4" pos="3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Kapitelsida förbunds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dirty="0"/>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B73B41C3-1695-1440-B388-2017D473D396}" type="datetime1">
              <a:rPr lang="sv-SE" smtClean="0"/>
              <a:t>2022-05-23</a:t>
            </a:fld>
            <a:endParaRPr lang="sv-SE" dirty="0"/>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r>
              <a:rPr lang="sv-SE" dirty="0"/>
              <a:t>Insikt 2022 |</a:t>
            </a:r>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dirty="0"/>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3707684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Kapitelsida blekgrön">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dirty="0"/>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C3482674-5F96-B743-91E5-A44C342AD9D1}" type="datetime1">
              <a:rPr lang="sv-SE" smtClean="0"/>
              <a:t>2022-05-23</a:t>
            </a:fld>
            <a:endParaRPr lang="sv-SE" dirty="0"/>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r>
              <a:rPr lang="sv-SE" dirty="0"/>
              <a:t>Insikt 2022 |</a:t>
            </a:r>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dirty="0"/>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2205084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Kapitelsida dammgrå">
    <p:bg>
      <p:bgPr>
        <a:solidFill>
          <a:schemeClr val="accent4">
            <a:lumMod val="25000"/>
            <a:lumOff val="7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dirty="0"/>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D2BEB096-9BD0-2F47-BF55-75ECF9CDFC7E}" type="datetime1">
              <a:rPr lang="sv-SE" smtClean="0"/>
              <a:t>2022-05-23</a:t>
            </a:fld>
            <a:endParaRPr lang="sv-SE" dirty="0"/>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r>
              <a:rPr lang="sv-SE" dirty="0"/>
              <a:t>Insikt 2022 |</a:t>
            </a:r>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dirty="0"/>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3140283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p:txBody>
          <a:bodyPr/>
          <a:lstStyle>
            <a:lvl1pPr>
              <a:defRPr/>
            </a:lvl1pPr>
          </a:lstStyle>
          <a:p>
            <a:r>
              <a:rPr lang="sv-SE" dirty="0"/>
              <a:t>Klicka här för att skriva rubrik i upp till två rader</a:t>
            </a:r>
          </a:p>
        </p:txBody>
      </p:sp>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301487" y="1829200"/>
            <a:ext cx="5183188" cy="3938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5643428" y="1829201"/>
            <a:ext cx="5183188" cy="3938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lvl1pPr algn="r">
              <a:defRPr/>
            </a:lvl1pPr>
          </a:lstStyle>
          <a:p>
            <a:pPr algn="r"/>
            <a:fld id="{9C7ED34B-A1AB-9643-BF6E-D3384CE6BC5A}" type="datetime1">
              <a:rPr lang="sv-SE" smtClean="0"/>
              <a:t>2022-05-23</a:t>
            </a:fld>
            <a:endParaRPr lang="sv-SE" dirty="0"/>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r>
              <a:rPr lang="sv-SE" dirty="0"/>
              <a:t>Insikt 2022 |</a:t>
            </a:r>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dirty="0"/>
          </a:p>
        </p:txBody>
      </p:sp>
    </p:spTree>
    <p:extLst>
      <p:ext uri="{BB962C8B-B14F-4D97-AF65-F5344CB8AC3E}">
        <p14:creationId xmlns:p14="http://schemas.microsoft.com/office/powerpoint/2010/main" val="3143030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Jämförelse med underrubrik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C447B7-A1D7-4C2A-AA62-F37F32D5ECB7}"/>
              </a:ext>
            </a:extLst>
          </p:cNvPr>
          <p:cNvSpPr>
            <a:spLocks noGrp="1"/>
          </p:cNvSpPr>
          <p:nvPr>
            <p:ph type="title" hasCustomPrompt="1"/>
          </p:nvPr>
        </p:nvSpPr>
        <p:spPr>
          <a:xfrm>
            <a:off x="301487" y="293412"/>
            <a:ext cx="8648700" cy="1325563"/>
          </a:xfrm>
        </p:spPr>
        <p:txBody>
          <a:bodyPr/>
          <a:lstStyle>
            <a:lvl1pPr>
              <a:defRPr/>
            </a:lvl1pPr>
          </a:lstStyle>
          <a:p>
            <a:r>
              <a:rPr lang="sv-SE" dirty="0"/>
              <a:t>Klicka här för att skriva rubrik i upp till två rader</a:t>
            </a:r>
          </a:p>
        </p:txBody>
      </p:sp>
      <p:sp>
        <p:nvSpPr>
          <p:cNvPr id="3" name="Platshållare för text 2">
            <a:extLst>
              <a:ext uri="{FF2B5EF4-FFF2-40B4-BE49-F238E27FC236}">
                <a16:creationId xmlns:a16="http://schemas.microsoft.com/office/drawing/2014/main" id="{02676758-DB6F-48D8-951C-8F4205231323}"/>
              </a:ext>
            </a:extLst>
          </p:cNvPr>
          <p:cNvSpPr>
            <a:spLocks noGrp="1"/>
          </p:cNvSpPr>
          <p:nvPr>
            <p:ph type="body" idx="1"/>
          </p:nvPr>
        </p:nvSpPr>
        <p:spPr>
          <a:xfrm>
            <a:off x="301487" y="18292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BB91D99-D2D3-4056-9A06-DB9129319516}"/>
              </a:ext>
            </a:extLst>
          </p:cNvPr>
          <p:cNvSpPr>
            <a:spLocks noGrp="1"/>
          </p:cNvSpPr>
          <p:nvPr>
            <p:ph sz="half" idx="2"/>
          </p:nvPr>
        </p:nvSpPr>
        <p:spPr>
          <a:xfrm>
            <a:off x="316706" y="2809623"/>
            <a:ext cx="5157787" cy="312815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a:extLst>
              <a:ext uri="{FF2B5EF4-FFF2-40B4-BE49-F238E27FC236}">
                <a16:creationId xmlns:a16="http://schemas.microsoft.com/office/drawing/2014/main" id="{64B5B5E2-4390-48D4-A214-EFF599B5C620}"/>
              </a:ext>
            </a:extLst>
          </p:cNvPr>
          <p:cNvSpPr>
            <a:spLocks noGrp="1"/>
          </p:cNvSpPr>
          <p:nvPr>
            <p:ph type="body" sz="quarter" idx="3"/>
          </p:nvPr>
        </p:nvSpPr>
        <p:spPr>
          <a:xfrm>
            <a:off x="5643427" y="18292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84E0839F-DA86-4E14-BFC3-BD0F948A2A61}"/>
              </a:ext>
            </a:extLst>
          </p:cNvPr>
          <p:cNvSpPr>
            <a:spLocks noGrp="1"/>
          </p:cNvSpPr>
          <p:nvPr>
            <p:ph sz="quarter" idx="4"/>
          </p:nvPr>
        </p:nvSpPr>
        <p:spPr>
          <a:xfrm>
            <a:off x="5648670" y="2809623"/>
            <a:ext cx="5183188" cy="31281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a:extLst>
              <a:ext uri="{FF2B5EF4-FFF2-40B4-BE49-F238E27FC236}">
                <a16:creationId xmlns:a16="http://schemas.microsoft.com/office/drawing/2014/main" id="{7E824975-61ED-493C-8BC1-B24F652A91B6}"/>
              </a:ext>
            </a:extLst>
          </p:cNvPr>
          <p:cNvSpPr>
            <a:spLocks noGrp="1"/>
          </p:cNvSpPr>
          <p:nvPr>
            <p:ph type="dt" sz="half" idx="10"/>
          </p:nvPr>
        </p:nvSpPr>
        <p:spPr/>
        <p:txBody>
          <a:bodyPr/>
          <a:lstStyle>
            <a:lvl1pPr algn="r">
              <a:defRPr/>
            </a:lvl1pPr>
          </a:lstStyle>
          <a:p>
            <a:fld id="{CF857E71-0ADF-784B-AB44-0FE09E1232CF}" type="datetime1">
              <a:rPr lang="sv-SE" smtClean="0"/>
              <a:t>2022-05-23</a:t>
            </a:fld>
            <a:endParaRPr lang="sv-SE" dirty="0"/>
          </a:p>
        </p:txBody>
      </p:sp>
      <p:sp>
        <p:nvSpPr>
          <p:cNvPr id="8" name="Platshållare för sidfot 7">
            <a:extLst>
              <a:ext uri="{FF2B5EF4-FFF2-40B4-BE49-F238E27FC236}">
                <a16:creationId xmlns:a16="http://schemas.microsoft.com/office/drawing/2014/main" id="{45DAEBE1-AC92-48FF-9F7A-7C04C9EFD9DE}"/>
              </a:ext>
            </a:extLst>
          </p:cNvPr>
          <p:cNvSpPr>
            <a:spLocks noGrp="1"/>
          </p:cNvSpPr>
          <p:nvPr>
            <p:ph type="ftr" sz="quarter" idx="11"/>
          </p:nvPr>
        </p:nvSpPr>
        <p:spPr/>
        <p:txBody>
          <a:bodyPr/>
          <a:lstStyle/>
          <a:p>
            <a:r>
              <a:rPr lang="sv-SE" dirty="0"/>
              <a:t>Insikt 2022 |</a:t>
            </a:r>
          </a:p>
        </p:txBody>
      </p:sp>
      <p:sp>
        <p:nvSpPr>
          <p:cNvPr id="9" name="Platshållare för bildnummer 8">
            <a:extLst>
              <a:ext uri="{FF2B5EF4-FFF2-40B4-BE49-F238E27FC236}">
                <a16:creationId xmlns:a16="http://schemas.microsoft.com/office/drawing/2014/main" id="{05DF3BA5-B9A3-4D9C-95FF-0250973BCD35}"/>
              </a:ext>
            </a:extLst>
          </p:cNvPr>
          <p:cNvSpPr>
            <a:spLocks noGrp="1"/>
          </p:cNvSpPr>
          <p:nvPr>
            <p:ph type="sldNum" sz="quarter" idx="12"/>
          </p:nvPr>
        </p:nvSpPr>
        <p:spPr/>
        <p:txBody>
          <a:bodyPr/>
          <a:lstStyle/>
          <a:p>
            <a:fld id="{AE086683-F536-42AB-ABBC-F4803DFE8DBC}" type="slidenum">
              <a:rPr lang="sv-SE" smtClean="0"/>
              <a:t>‹#›</a:t>
            </a:fld>
            <a:endParaRPr lang="sv-SE" dirty="0"/>
          </a:p>
        </p:txBody>
      </p:sp>
    </p:spTree>
    <p:extLst>
      <p:ext uri="{BB962C8B-B14F-4D97-AF65-F5344CB8AC3E}">
        <p14:creationId xmlns:p14="http://schemas.microsoft.com/office/powerpoint/2010/main" val="1131848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Endast rubrik">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p:txBody>
          <a:bodyPr/>
          <a:lstStyle>
            <a:lvl1pPr>
              <a:defRPr/>
            </a:lvl1pPr>
          </a:lstStyle>
          <a:p>
            <a:r>
              <a:rPr lang="sv-SE" dirty="0"/>
              <a:t>Klicka här för att skriva rubrik i upp till två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lvl1pPr algn="r">
              <a:defRPr/>
            </a:lvl1pPr>
          </a:lstStyle>
          <a:p>
            <a:fld id="{92083EB7-0133-FC4A-B9FD-458CF27C20DA}" type="datetime1">
              <a:rPr lang="sv-SE" smtClean="0"/>
              <a:t>2022-05-23</a:t>
            </a:fld>
            <a:endParaRPr lang="sv-SE" dirty="0"/>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r>
              <a:rPr lang="sv-SE" dirty="0"/>
              <a:t>Insikt 2022 |</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dirty="0"/>
          </a:p>
        </p:txBody>
      </p:sp>
    </p:spTree>
    <p:extLst>
      <p:ext uri="{BB962C8B-B14F-4D97-AF65-F5344CB8AC3E}">
        <p14:creationId xmlns:p14="http://schemas.microsoft.com/office/powerpoint/2010/main" val="2193212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Citat med organisk pil">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dirty="0"/>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30AAB494-25F2-F948-B3E4-708174B49773}" type="datetime1">
              <a:rPr lang="sv-SE" smtClean="0"/>
              <a:t>2022-05-23</a:t>
            </a:fld>
            <a:endParaRPr lang="sv-SE" dirty="0"/>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r>
              <a:rPr lang="sv-SE" dirty="0"/>
              <a:t>Insikt 2022 |</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dirty="0"/>
          </a:p>
        </p:txBody>
      </p:sp>
      <p:sp>
        <p:nvSpPr>
          <p:cNvPr id="11" name="Frihandsfigur: Form 10">
            <a:extLst>
              <a:ext uri="{FF2B5EF4-FFF2-40B4-BE49-F238E27FC236}">
                <a16:creationId xmlns:a16="http://schemas.microsoft.com/office/drawing/2014/main" id="{8D682DDC-A1D3-423A-9EF8-A3D275573E4F}"/>
              </a:ext>
            </a:extLst>
          </p:cNvPr>
          <p:cNvSpPr/>
          <p:nvPr/>
        </p:nvSpPr>
        <p:spPr>
          <a:xfrm>
            <a:off x="7549514" y="3467873"/>
            <a:ext cx="4646295" cy="3141523"/>
          </a:xfrm>
          <a:custGeom>
            <a:avLst/>
            <a:gdLst>
              <a:gd name="connsiteX0" fmla="*/ 4646295 w 4646295"/>
              <a:gd name="connsiteY0" fmla="*/ 1613714 h 3141523"/>
              <a:gd name="connsiteX1" fmla="*/ 4166235 w 4646295"/>
              <a:gd name="connsiteY1" fmla="*/ 1613714 h 3141523"/>
              <a:gd name="connsiteX2" fmla="*/ 4046220 w 4646295"/>
              <a:gd name="connsiteY2" fmla="*/ 1613714 h 3141523"/>
              <a:gd name="connsiteX3" fmla="*/ 3926205 w 4646295"/>
              <a:gd name="connsiteY3" fmla="*/ 1611809 h 3141523"/>
              <a:gd name="connsiteX4" fmla="*/ 3700463 w 4646295"/>
              <a:gd name="connsiteY4" fmla="*/ 1537514 h 3141523"/>
              <a:gd name="connsiteX5" fmla="*/ 3651885 w 4646295"/>
              <a:gd name="connsiteY5" fmla="*/ 1503224 h 3141523"/>
              <a:gd name="connsiteX6" fmla="*/ 3608070 w 4646295"/>
              <a:gd name="connsiteY6" fmla="*/ 1462266 h 3141523"/>
              <a:gd name="connsiteX7" fmla="*/ 3597593 w 4646295"/>
              <a:gd name="connsiteY7" fmla="*/ 1451789 h 3141523"/>
              <a:gd name="connsiteX8" fmla="*/ 3588068 w 4646295"/>
              <a:gd name="connsiteY8" fmla="*/ 1440359 h 3141523"/>
              <a:gd name="connsiteX9" fmla="*/ 3569018 w 4646295"/>
              <a:gd name="connsiteY9" fmla="*/ 1417499 h 3141523"/>
              <a:gd name="connsiteX10" fmla="*/ 3551873 w 4646295"/>
              <a:gd name="connsiteY10" fmla="*/ 1392734 h 3141523"/>
              <a:gd name="connsiteX11" fmla="*/ 3543300 w 4646295"/>
              <a:gd name="connsiteY11" fmla="*/ 1380351 h 3141523"/>
              <a:gd name="connsiteX12" fmla="*/ 3535680 w 4646295"/>
              <a:gd name="connsiteY12" fmla="*/ 1367016 h 3141523"/>
              <a:gd name="connsiteX13" fmla="*/ 3521393 w 4646295"/>
              <a:gd name="connsiteY13" fmla="*/ 1340346 h 3141523"/>
              <a:gd name="connsiteX14" fmla="*/ 3509010 w 4646295"/>
              <a:gd name="connsiteY14" fmla="*/ 1312724 h 3141523"/>
              <a:gd name="connsiteX15" fmla="*/ 3498533 w 4646295"/>
              <a:gd name="connsiteY15" fmla="*/ 1285101 h 3141523"/>
              <a:gd name="connsiteX16" fmla="*/ 3489008 w 4646295"/>
              <a:gd name="connsiteY16" fmla="*/ 1256526 h 3141523"/>
              <a:gd name="connsiteX17" fmla="*/ 3465195 w 4646295"/>
              <a:gd name="connsiteY17" fmla="*/ 1139369 h 3141523"/>
              <a:gd name="connsiteX18" fmla="*/ 3402330 w 4646295"/>
              <a:gd name="connsiteY18" fmla="*/ 664071 h 3141523"/>
              <a:gd name="connsiteX19" fmla="*/ 3376613 w 4646295"/>
              <a:gd name="connsiteY19" fmla="*/ 546914 h 3141523"/>
              <a:gd name="connsiteX20" fmla="*/ 3339465 w 4646295"/>
              <a:gd name="connsiteY20" fmla="*/ 432614 h 3141523"/>
              <a:gd name="connsiteX21" fmla="*/ 3288983 w 4646295"/>
              <a:gd name="connsiteY21" fmla="*/ 324029 h 3141523"/>
              <a:gd name="connsiteX22" fmla="*/ 3258503 w 4646295"/>
              <a:gd name="connsiteY22" fmla="*/ 272594 h 3141523"/>
              <a:gd name="connsiteX23" fmla="*/ 3241358 w 4646295"/>
              <a:gd name="connsiteY23" fmla="*/ 247829 h 3141523"/>
              <a:gd name="connsiteX24" fmla="*/ 3224213 w 4646295"/>
              <a:gd name="connsiteY24" fmla="*/ 223064 h 3141523"/>
              <a:gd name="connsiteX25" fmla="*/ 3206115 w 4646295"/>
              <a:gd name="connsiteY25" fmla="*/ 199251 h 3141523"/>
              <a:gd name="connsiteX26" fmla="*/ 3186113 w 4646295"/>
              <a:gd name="connsiteY26" fmla="*/ 176391 h 3141523"/>
              <a:gd name="connsiteX27" fmla="*/ 3165158 w 4646295"/>
              <a:gd name="connsiteY27" fmla="*/ 154484 h 3141523"/>
              <a:gd name="connsiteX28" fmla="*/ 3143250 w 4646295"/>
              <a:gd name="connsiteY28" fmla="*/ 133529 h 3141523"/>
              <a:gd name="connsiteX29" fmla="*/ 3047048 w 4646295"/>
              <a:gd name="connsiteY29" fmla="*/ 63044 h 3141523"/>
              <a:gd name="connsiteX30" fmla="*/ 2992755 w 4646295"/>
              <a:gd name="connsiteY30" fmla="*/ 37326 h 3141523"/>
              <a:gd name="connsiteX31" fmla="*/ 2936558 w 4646295"/>
              <a:gd name="connsiteY31" fmla="*/ 17324 h 3141523"/>
              <a:gd name="connsiteX32" fmla="*/ 2818448 w 4646295"/>
              <a:gd name="connsiteY32" fmla="*/ 179 h 3141523"/>
              <a:gd name="connsiteX33" fmla="*/ 2699385 w 4646295"/>
              <a:gd name="connsiteY33" fmla="*/ 8751 h 3141523"/>
              <a:gd name="connsiteX34" fmla="*/ 2584133 w 4646295"/>
              <a:gd name="connsiteY34" fmla="*/ 41136 h 3141523"/>
              <a:gd name="connsiteX35" fmla="*/ 2379345 w 4646295"/>
              <a:gd name="connsiteY35" fmla="*/ 163056 h 3141523"/>
              <a:gd name="connsiteX36" fmla="*/ 2218373 w 4646295"/>
              <a:gd name="connsiteY36" fmla="*/ 340221 h 3141523"/>
              <a:gd name="connsiteX37" fmla="*/ 2098358 w 4646295"/>
              <a:gd name="connsiteY37" fmla="*/ 547866 h 3141523"/>
              <a:gd name="connsiteX38" fmla="*/ 1944053 w 4646295"/>
              <a:gd name="connsiteY38" fmla="*/ 1001256 h 3141523"/>
              <a:gd name="connsiteX39" fmla="*/ 1853565 w 4646295"/>
              <a:gd name="connsiteY39" fmla="*/ 1471791 h 3141523"/>
              <a:gd name="connsiteX40" fmla="*/ 1765935 w 4646295"/>
              <a:gd name="connsiteY40" fmla="*/ 1943279 h 3141523"/>
              <a:gd name="connsiteX41" fmla="*/ 1620203 w 4646295"/>
              <a:gd name="connsiteY41" fmla="*/ 2399526 h 3141523"/>
              <a:gd name="connsiteX42" fmla="*/ 1364933 w 4646295"/>
              <a:gd name="connsiteY42" fmla="*/ 2803386 h 3141523"/>
              <a:gd name="connsiteX43" fmla="*/ 979170 w 4646295"/>
              <a:gd name="connsiteY43" fmla="*/ 3077706 h 3141523"/>
              <a:gd name="connsiteX44" fmla="*/ 747713 w 4646295"/>
              <a:gd name="connsiteY44" fmla="*/ 3136761 h 3141523"/>
              <a:gd name="connsiteX45" fmla="*/ 718185 w 4646295"/>
              <a:gd name="connsiteY45" fmla="*/ 3139619 h 3141523"/>
              <a:gd name="connsiteX46" fmla="*/ 688658 w 4646295"/>
              <a:gd name="connsiteY46" fmla="*/ 3140571 h 3141523"/>
              <a:gd name="connsiteX47" fmla="*/ 673418 w 4646295"/>
              <a:gd name="connsiteY47" fmla="*/ 3141524 h 3141523"/>
              <a:gd name="connsiteX48" fmla="*/ 658178 w 4646295"/>
              <a:gd name="connsiteY48" fmla="*/ 3141524 h 3141523"/>
              <a:gd name="connsiteX49" fmla="*/ 628650 w 4646295"/>
              <a:gd name="connsiteY49" fmla="*/ 3140571 h 3141523"/>
              <a:gd name="connsiteX50" fmla="*/ 599123 w 4646295"/>
              <a:gd name="connsiteY50" fmla="*/ 3138666 h 3141523"/>
              <a:gd name="connsiteX51" fmla="*/ 569595 w 4646295"/>
              <a:gd name="connsiteY51" fmla="*/ 3135809 h 3141523"/>
              <a:gd name="connsiteX52" fmla="*/ 510540 w 4646295"/>
              <a:gd name="connsiteY52" fmla="*/ 3125331 h 3141523"/>
              <a:gd name="connsiteX53" fmla="*/ 291465 w 4646295"/>
              <a:gd name="connsiteY53" fmla="*/ 3031034 h 3141523"/>
              <a:gd name="connsiteX54" fmla="*/ 120968 w 4646295"/>
              <a:gd name="connsiteY54" fmla="*/ 2864346 h 3141523"/>
              <a:gd name="connsiteX55" fmla="*/ 20955 w 4646295"/>
              <a:gd name="connsiteY55" fmla="*/ 2648129 h 3141523"/>
              <a:gd name="connsiteX56" fmla="*/ 8573 w 4646295"/>
              <a:gd name="connsiteY56" fmla="*/ 2589074 h 3141523"/>
              <a:gd name="connsiteX57" fmla="*/ 4763 w 4646295"/>
              <a:gd name="connsiteY57" fmla="*/ 2559546 h 3141523"/>
              <a:gd name="connsiteX58" fmla="*/ 1905 w 4646295"/>
              <a:gd name="connsiteY58" fmla="*/ 2530019 h 3141523"/>
              <a:gd name="connsiteX59" fmla="*/ 0 w 4646295"/>
              <a:gd name="connsiteY59" fmla="*/ 2470011 h 3141523"/>
              <a:gd name="connsiteX60" fmla="*/ 0 w 4646295"/>
              <a:gd name="connsiteY60" fmla="*/ 2410004 h 3141523"/>
              <a:gd name="connsiteX61" fmla="*/ 0 w 4646295"/>
              <a:gd name="connsiteY61" fmla="*/ 2206169 h 3141523"/>
              <a:gd name="connsiteX62" fmla="*/ 0 w 4646295"/>
              <a:gd name="connsiteY62" fmla="*/ 2187119 h 3141523"/>
              <a:gd name="connsiteX63" fmla="*/ 0 w 4646295"/>
              <a:gd name="connsiteY63" fmla="*/ 2149971 h 3141523"/>
              <a:gd name="connsiteX64" fmla="*/ 0 w 4646295"/>
              <a:gd name="connsiteY64" fmla="*/ 2075676 h 3141523"/>
              <a:gd name="connsiteX65" fmla="*/ 0 w 4646295"/>
              <a:gd name="connsiteY65" fmla="*/ 1777544 h 314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646295" h="3141523">
                <a:moveTo>
                  <a:pt x="4646295" y="1613714"/>
                </a:moveTo>
                <a:lnTo>
                  <a:pt x="4166235" y="1613714"/>
                </a:lnTo>
                <a:lnTo>
                  <a:pt x="4046220" y="1613714"/>
                </a:lnTo>
                <a:cubicBezTo>
                  <a:pt x="4006215" y="1613714"/>
                  <a:pt x="3966210" y="1614666"/>
                  <a:pt x="3926205" y="1611809"/>
                </a:cubicBezTo>
                <a:cubicBezTo>
                  <a:pt x="3846195" y="1605141"/>
                  <a:pt x="3768090" y="1580376"/>
                  <a:pt x="3700463" y="1537514"/>
                </a:cubicBezTo>
                <a:cubicBezTo>
                  <a:pt x="3683318" y="1527989"/>
                  <a:pt x="3668078" y="1514654"/>
                  <a:pt x="3651885" y="1503224"/>
                </a:cubicBezTo>
                <a:cubicBezTo>
                  <a:pt x="3636645" y="1489889"/>
                  <a:pt x="3621405" y="1477506"/>
                  <a:pt x="3608070" y="1462266"/>
                </a:cubicBezTo>
                <a:lnTo>
                  <a:pt x="3597593" y="1451789"/>
                </a:lnTo>
                <a:cubicBezTo>
                  <a:pt x="3593783" y="1447979"/>
                  <a:pt x="3590925" y="1444169"/>
                  <a:pt x="3588068" y="1440359"/>
                </a:cubicBezTo>
                <a:lnTo>
                  <a:pt x="3569018" y="1417499"/>
                </a:lnTo>
                <a:cubicBezTo>
                  <a:pt x="3562350" y="1409879"/>
                  <a:pt x="3557588" y="1401306"/>
                  <a:pt x="3551873" y="1392734"/>
                </a:cubicBezTo>
                <a:lnTo>
                  <a:pt x="3543300" y="1380351"/>
                </a:lnTo>
                <a:cubicBezTo>
                  <a:pt x="3540443" y="1376541"/>
                  <a:pt x="3538538" y="1371779"/>
                  <a:pt x="3535680" y="1367016"/>
                </a:cubicBezTo>
                <a:lnTo>
                  <a:pt x="3521393" y="1340346"/>
                </a:lnTo>
                <a:lnTo>
                  <a:pt x="3509010" y="1312724"/>
                </a:lnTo>
                <a:cubicBezTo>
                  <a:pt x="3504248" y="1304151"/>
                  <a:pt x="3501390" y="1294626"/>
                  <a:pt x="3498533" y="1285101"/>
                </a:cubicBezTo>
                <a:cubicBezTo>
                  <a:pt x="3495675" y="1275576"/>
                  <a:pt x="3491865" y="1266051"/>
                  <a:pt x="3489008" y="1256526"/>
                </a:cubicBezTo>
                <a:cubicBezTo>
                  <a:pt x="3478530" y="1217474"/>
                  <a:pt x="3471863" y="1178421"/>
                  <a:pt x="3465195" y="1139369"/>
                </a:cubicBezTo>
                <a:cubicBezTo>
                  <a:pt x="3440430" y="981254"/>
                  <a:pt x="3430905" y="821234"/>
                  <a:pt x="3402330" y="664071"/>
                </a:cubicBezTo>
                <a:cubicBezTo>
                  <a:pt x="3394710" y="625019"/>
                  <a:pt x="3387090" y="585966"/>
                  <a:pt x="3376613" y="546914"/>
                </a:cubicBezTo>
                <a:cubicBezTo>
                  <a:pt x="3366135" y="508814"/>
                  <a:pt x="3354705" y="469761"/>
                  <a:pt x="3339465" y="432614"/>
                </a:cubicBezTo>
                <a:cubicBezTo>
                  <a:pt x="3325178" y="395466"/>
                  <a:pt x="3308985" y="358319"/>
                  <a:pt x="3288983" y="324029"/>
                </a:cubicBezTo>
                <a:cubicBezTo>
                  <a:pt x="3279458" y="305931"/>
                  <a:pt x="3268980" y="289739"/>
                  <a:pt x="3258503" y="272594"/>
                </a:cubicBezTo>
                <a:cubicBezTo>
                  <a:pt x="3252788" y="264021"/>
                  <a:pt x="3247073" y="256401"/>
                  <a:pt x="3241358" y="247829"/>
                </a:cubicBezTo>
                <a:cubicBezTo>
                  <a:pt x="3235643" y="239256"/>
                  <a:pt x="3229928" y="231636"/>
                  <a:pt x="3224213" y="223064"/>
                </a:cubicBezTo>
                <a:lnTo>
                  <a:pt x="3206115" y="199251"/>
                </a:lnTo>
                <a:lnTo>
                  <a:pt x="3186113" y="176391"/>
                </a:lnTo>
                <a:cubicBezTo>
                  <a:pt x="3179445" y="168771"/>
                  <a:pt x="3172778" y="162104"/>
                  <a:pt x="3165158" y="154484"/>
                </a:cubicBezTo>
                <a:cubicBezTo>
                  <a:pt x="3157538" y="147816"/>
                  <a:pt x="3150870" y="140196"/>
                  <a:pt x="3143250" y="133529"/>
                </a:cubicBezTo>
                <a:cubicBezTo>
                  <a:pt x="3113723" y="105906"/>
                  <a:pt x="3081338" y="83046"/>
                  <a:pt x="3047048" y="63044"/>
                </a:cubicBezTo>
                <a:cubicBezTo>
                  <a:pt x="3028950" y="54471"/>
                  <a:pt x="3011805" y="43994"/>
                  <a:pt x="2992755" y="37326"/>
                </a:cubicBezTo>
                <a:cubicBezTo>
                  <a:pt x="2974658" y="28754"/>
                  <a:pt x="2955608" y="23039"/>
                  <a:pt x="2936558" y="17324"/>
                </a:cubicBezTo>
                <a:cubicBezTo>
                  <a:pt x="2898458" y="6846"/>
                  <a:pt x="2858453" y="1131"/>
                  <a:pt x="2818448" y="179"/>
                </a:cubicBezTo>
                <a:cubicBezTo>
                  <a:pt x="2778443" y="-774"/>
                  <a:pt x="2738438" y="2084"/>
                  <a:pt x="2699385" y="8751"/>
                </a:cubicBezTo>
                <a:cubicBezTo>
                  <a:pt x="2660333" y="16371"/>
                  <a:pt x="2621280" y="26849"/>
                  <a:pt x="2584133" y="41136"/>
                </a:cubicBezTo>
                <a:cubicBezTo>
                  <a:pt x="2508885" y="68759"/>
                  <a:pt x="2440305" y="111621"/>
                  <a:pt x="2379345" y="163056"/>
                </a:cubicBezTo>
                <a:cubicBezTo>
                  <a:pt x="2318385" y="214491"/>
                  <a:pt x="2265045" y="275451"/>
                  <a:pt x="2218373" y="340221"/>
                </a:cubicBezTo>
                <a:cubicBezTo>
                  <a:pt x="2172653" y="405944"/>
                  <a:pt x="2132648" y="475476"/>
                  <a:pt x="2098358" y="547866"/>
                </a:cubicBezTo>
                <a:cubicBezTo>
                  <a:pt x="2029778" y="692646"/>
                  <a:pt x="1981200" y="845999"/>
                  <a:pt x="1944053" y="1001256"/>
                </a:cubicBezTo>
                <a:cubicBezTo>
                  <a:pt x="1906905" y="1156514"/>
                  <a:pt x="1879283" y="1314629"/>
                  <a:pt x="1853565" y="1471791"/>
                </a:cubicBezTo>
                <a:cubicBezTo>
                  <a:pt x="1827848" y="1629906"/>
                  <a:pt x="1801178" y="1787069"/>
                  <a:pt x="1765935" y="1943279"/>
                </a:cubicBezTo>
                <a:cubicBezTo>
                  <a:pt x="1730693" y="2099489"/>
                  <a:pt x="1684973" y="2252841"/>
                  <a:pt x="1620203" y="2399526"/>
                </a:cubicBezTo>
                <a:cubicBezTo>
                  <a:pt x="1555433" y="2545259"/>
                  <a:pt x="1472565" y="2684324"/>
                  <a:pt x="1364933" y="2803386"/>
                </a:cubicBezTo>
                <a:cubicBezTo>
                  <a:pt x="1261110" y="2922449"/>
                  <a:pt x="1127760" y="3018651"/>
                  <a:pt x="979170" y="3077706"/>
                </a:cubicBezTo>
                <a:cubicBezTo>
                  <a:pt x="904875" y="3108186"/>
                  <a:pt x="826770" y="3127236"/>
                  <a:pt x="747713" y="3136761"/>
                </a:cubicBezTo>
                <a:cubicBezTo>
                  <a:pt x="738188" y="3137714"/>
                  <a:pt x="727710" y="3139619"/>
                  <a:pt x="718185" y="3139619"/>
                </a:cubicBezTo>
                <a:lnTo>
                  <a:pt x="688658" y="3140571"/>
                </a:lnTo>
                <a:lnTo>
                  <a:pt x="673418" y="3141524"/>
                </a:lnTo>
                <a:cubicBezTo>
                  <a:pt x="668655" y="3141524"/>
                  <a:pt x="663893" y="3141524"/>
                  <a:pt x="658178" y="3141524"/>
                </a:cubicBezTo>
                <a:lnTo>
                  <a:pt x="628650" y="3140571"/>
                </a:lnTo>
                <a:cubicBezTo>
                  <a:pt x="618173" y="3140571"/>
                  <a:pt x="608648" y="3138666"/>
                  <a:pt x="599123" y="3138666"/>
                </a:cubicBezTo>
                <a:lnTo>
                  <a:pt x="569595" y="3135809"/>
                </a:lnTo>
                <a:cubicBezTo>
                  <a:pt x="549593" y="3132951"/>
                  <a:pt x="529590" y="3130094"/>
                  <a:pt x="510540" y="3125331"/>
                </a:cubicBezTo>
                <a:cubicBezTo>
                  <a:pt x="432435" y="3108186"/>
                  <a:pt x="358140" y="3075801"/>
                  <a:pt x="291465" y="3031034"/>
                </a:cubicBezTo>
                <a:cubicBezTo>
                  <a:pt x="224790" y="2986266"/>
                  <a:pt x="167640" y="2929116"/>
                  <a:pt x="120968" y="2864346"/>
                </a:cubicBezTo>
                <a:cubicBezTo>
                  <a:pt x="75248" y="2798624"/>
                  <a:pt x="40005" y="2725281"/>
                  <a:pt x="20955" y="2648129"/>
                </a:cubicBezTo>
                <a:cubicBezTo>
                  <a:pt x="17145" y="2628126"/>
                  <a:pt x="11430" y="2609076"/>
                  <a:pt x="8573" y="2589074"/>
                </a:cubicBezTo>
                <a:lnTo>
                  <a:pt x="4763" y="2559546"/>
                </a:lnTo>
                <a:cubicBezTo>
                  <a:pt x="3810" y="2550021"/>
                  <a:pt x="1905" y="2539544"/>
                  <a:pt x="1905" y="2530019"/>
                </a:cubicBezTo>
                <a:cubicBezTo>
                  <a:pt x="953" y="2510016"/>
                  <a:pt x="0" y="2490014"/>
                  <a:pt x="0" y="2470011"/>
                </a:cubicBezTo>
                <a:lnTo>
                  <a:pt x="0" y="2410004"/>
                </a:lnTo>
                <a:lnTo>
                  <a:pt x="0" y="2206169"/>
                </a:lnTo>
                <a:lnTo>
                  <a:pt x="0" y="2187119"/>
                </a:lnTo>
                <a:lnTo>
                  <a:pt x="0" y="2149971"/>
                </a:lnTo>
                <a:lnTo>
                  <a:pt x="0" y="2075676"/>
                </a:lnTo>
                <a:lnTo>
                  <a:pt x="0" y="1777544"/>
                </a:lnTo>
              </a:path>
            </a:pathLst>
          </a:custGeom>
          <a:noFill/>
          <a:ln w="114300" cap="flat">
            <a:solidFill>
              <a:srgbClr val="12100B"/>
            </a:solid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5814A48A-8811-4E6D-9631-95AD7EBC600A}"/>
              </a:ext>
            </a:extLst>
          </p:cNvPr>
          <p:cNvSpPr/>
          <p:nvPr/>
        </p:nvSpPr>
        <p:spPr>
          <a:xfrm>
            <a:off x="7151369" y="5238750"/>
            <a:ext cx="792480" cy="399097"/>
          </a:xfrm>
          <a:custGeom>
            <a:avLst/>
            <a:gdLst>
              <a:gd name="connsiteX0" fmla="*/ 792480 w 792480"/>
              <a:gd name="connsiteY0" fmla="*/ 399097 h 399097"/>
              <a:gd name="connsiteX1" fmla="*/ 396240 w 792480"/>
              <a:gd name="connsiteY1" fmla="*/ 0 h 399097"/>
              <a:gd name="connsiteX2" fmla="*/ 0 w 792480"/>
              <a:gd name="connsiteY2" fmla="*/ 394335 h 399097"/>
            </a:gdLst>
            <a:ahLst/>
            <a:cxnLst>
              <a:cxn ang="0">
                <a:pos x="connsiteX0" y="connsiteY0"/>
              </a:cxn>
              <a:cxn ang="0">
                <a:pos x="connsiteX1" y="connsiteY1"/>
              </a:cxn>
              <a:cxn ang="0">
                <a:pos x="connsiteX2" y="connsiteY2"/>
              </a:cxn>
            </a:cxnLst>
            <a:rect l="l" t="t" r="r" b="b"/>
            <a:pathLst>
              <a:path w="792480" h="399097">
                <a:moveTo>
                  <a:pt x="792480" y="399097"/>
                </a:moveTo>
                <a:lnTo>
                  <a:pt x="396240" y="0"/>
                </a:lnTo>
                <a:lnTo>
                  <a:pt x="0" y="394335"/>
                </a:lnTo>
              </a:path>
            </a:pathLst>
          </a:custGeom>
          <a:noFill/>
          <a:ln w="114300" cap="flat">
            <a:solidFill>
              <a:srgbClr val="12100B"/>
            </a:solidFill>
            <a:prstDash val="solid"/>
            <a:miter/>
          </a:ln>
        </p:spPr>
        <p:txBody>
          <a:bodyPr rtlCol="0" anchor="ctr"/>
          <a:lstStyle/>
          <a:p>
            <a:endParaRPr lang="sv-SE"/>
          </a:p>
        </p:txBody>
      </p:sp>
    </p:spTree>
    <p:extLst>
      <p:ext uri="{BB962C8B-B14F-4D97-AF65-F5344CB8AC3E}">
        <p14:creationId xmlns:p14="http://schemas.microsoft.com/office/powerpoint/2010/main" val="3176525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itat med rak pil">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dirty="0"/>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3C17EBCC-B4F0-4F41-85E9-33614924971C}" type="datetime1">
              <a:rPr lang="sv-SE" smtClean="0"/>
              <a:t>2022-05-23</a:t>
            </a:fld>
            <a:endParaRPr lang="sv-SE" dirty="0"/>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r>
              <a:rPr lang="sv-SE" dirty="0"/>
              <a:t>Insikt 2022 |</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dirty="0"/>
          </a:p>
        </p:txBody>
      </p:sp>
      <p:pic>
        <p:nvPicPr>
          <p:cNvPr id="8" name="Graphic 7">
            <a:extLst>
              <a:ext uri="{FF2B5EF4-FFF2-40B4-BE49-F238E27FC236}">
                <a16:creationId xmlns:a16="http://schemas.microsoft.com/office/drawing/2014/main" id="{A782B7FB-E0E1-4411-9523-ECC4FDE030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838200" y="4954234"/>
            <a:ext cx="1314450" cy="361068"/>
          </a:xfrm>
          <a:prstGeom prst="rect">
            <a:avLst/>
          </a:prstGeom>
        </p:spPr>
      </p:pic>
    </p:spTree>
    <p:extLst>
      <p:ext uri="{BB962C8B-B14F-4D97-AF65-F5344CB8AC3E}">
        <p14:creationId xmlns:p14="http://schemas.microsoft.com/office/powerpoint/2010/main" val="1263411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itat med rak pil - bild">
    <p:bg>
      <p:bgPr>
        <a:solidFill>
          <a:srgbClr val="FFFFFF"/>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782B7FB-E0E1-4411-9523-ECC4FDE030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838200" y="4954234"/>
            <a:ext cx="1314450" cy="361068"/>
          </a:xfrm>
          <a:prstGeom prst="rect">
            <a:avLst/>
          </a:prstGeom>
        </p:spPr>
      </p:pic>
      <p:sp>
        <p:nvSpPr>
          <p:cNvPr id="7" name="Picture Placeholder 6">
            <a:extLst>
              <a:ext uri="{FF2B5EF4-FFF2-40B4-BE49-F238E27FC236}">
                <a16:creationId xmlns:a16="http://schemas.microsoft.com/office/drawing/2014/main" id="{8DFD6E81-7DBA-47AE-BD5D-4D11F7C93E9E}"/>
              </a:ext>
            </a:extLst>
          </p:cNvPr>
          <p:cNvSpPr>
            <a:spLocks noGrp="1"/>
          </p:cNvSpPr>
          <p:nvPr>
            <p:ph type="pic" sz="quarter" idx="13" hasCustomPrompt="1"/>
          </p:nvPr>
        </p:nvSpPr>
        <p:spPr>
          <a:xfrm>
            <a:off x="300038" y="293412"/>
            <a:ext cx="11597101" cy="6288872"/>
          </a:xfrm>
        </p:spPr>
        <p:txBody>
          <a:bodyPr/>
          <a:lstStyle>
            <a:lvl1pPr algn="ctr">
              <a:buNone/>
              <a:defRPr sz="1800"/>
            </a:lvl1pPr>
          </a:lstStyle>
          <a:p>
            <a:r>
              <a:rPr lang="sv-SE" dirty="0"/>
              <a:t> Klicka för att infoga bakgrundsbild</a:t>
            </a:r>
          </a:p>
        </p:txBody>
      </p:sp>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dirty="0"/>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33A645A5-7FEB-7445-9439-DE92AC302179}" type="datetime1">
              <a:rPr lang="sv-SE" smtClean="0"/>
              <a:t>2022-05-23</a:t>
            </a:fld>
            <a:endParaRPr lang="sv-SE" dirty="0"/>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r>
              <a:rPr lang="sv-SE" dirty="0"/>
              <a:t>Insikt 2022 |</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dirty="0"/>
          </a:p>
        </p:txBody>
      </p:sp>
    </p:spTree>
    <p:extLst>
      <p:ext uri="{BB962C8B-B14F-4D97-AF65-F5344CB8AC3E}">
        <p14:creationId xmlns:p14="http://schemas.microsoft.com/office/powerpoint/2010/main" val="34942014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ch högerställd bild">
    <p:bg>
      <p:bgPr>
        <a:solidFill>
          <a:srgbClr val="FFFFF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561CF1-8C58-43C4-85F4-74B85A95CCC3}"/>
              </a:ext>
            </a:extLst>
          </p:cNvPr>
          <p:cNvSpPr>
            <a:spLocks noGrp="1"/>
          </p:cNvSpPr>
          <p:nvPr>
            <p:ph type="title"/>
          </p:nvPr>
        </p:nvSpPr>
        <p:spPr>
          <a:xfrm>
            <a:off x="301487" y="293412"/>
            <a:ext cx="3932237" cy="1600200"/>
          </a:xfrm>
        </p:spPr>
        <p:txBody>
          <a:bodyPr anchor="b"/>
          <a:lstStyle>
            <a:lvl1pPr>
              <a:defRPr sz="3200"/>
            </a:lvl1pPr>
          </a:lstStyle>
          <a:p>
            <a:r>
              <a:rPr lang="sv-SE" dirty="0"/>
              <a:t>Klicka här för att ändra mall för rubrikformat</a:t>
            </a:r>
          </a:p>
        </p:txBody>
      </p:sp>
      <p:sp>
        <p:nvSpPr>
          <p:cNvPr id="4" name="Platshållare för text 3">
            <a:extLst>
              <a:ext uri="{FF2B5EF4-FFF2-40B4-BE49-F238E27FC236}">
                <a16:creationId xmlns:a16="http://schemas.microsoft.com/office/drawing/2014/main" id="{691A2496-44E0-44EE-8C5B-1B08A193A429}"/>
              </a:ext>
            </a:extLst>
          </p:cNvPr>
          <p:cNvSpPr>
            <a:spLocks noGrp="1"/>
          </p:cNvSpPr>
          <p:nvPr>
            <p:ph type="body" sz="half" idx="2"/>
          </p:nvPr>
        </p:nvSpPr>
        <p:spPr>
          <a:xfrm>
            <a:off x="301487" y="2105425"/>
            <a:ext cx="3932237" cy="38231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ADA1203-DAFF-46B9-91D7-47E5BF89EB5F}"/>
              </a:ext>
            </a:extLst>
          </p:cNvPr>
          <p:cNvSpPr>
            <a:spLocks noGrp="1"/>
          </p:cNvSpPr>
          <p:nvPr>
            <p:ph type="dt" sz="half" idx="10"/>
          </p:nvPr>
        </p:nvSpPr>
        <p:spPr>
          <a:xfrm>
            <a:off x="657225" y="7257658"/>
            <a:ext cx="2743200" cy="165400"/>
          </a:xfrm>
        </p:spPr>
        <p:txBody>
          <a:bodyPr/>
          <a:lstStyle/>
          <a:p>
            <a:fld id="{F1BE6F3B-87FF-8D4A-8B2A-AA369B26689A}" type="datetime1">
              <a:rPr lang="sv-SE" smtClean="0"/>
              <a:t>2022-05-23</a:t>
            </a:fld>
            <a:endParaRPr lang="sv-SE" dirty="0"/>
          </a:p>
        </p:txBody>
      </p:sp>
      <p:sp>
        <p:nvSpPr>
          <p:cNvPr id="6" name="Platshållare för sidfot 5">
            <a:extLst>
              <a:ext uri="{FF2B5EF4-FFF2-40B4-BE49-F238E27FC236}">
                <a16:creationId xmlns:a16="http://schemas.microsoft.com/office/drawing/2014/main" id="{C9210FBD-A2BE-440A-B709-3F3BB63866CD}"/>
              </a:ext>
            </a:extLst>
          </p:cNvPr>
          <p:cNvSpPr>
            <a:spLocks noGrp="1"/>
          </p:cNvSpPr>
          <p:nvPr>
            <p:ph type="ftr" sz="quarter" idx="11"/>
          </p:nvPr>
        </p:nvSpPr>
        <p:spPr>
          <a:xfrm>
            <a:off x="657225" y="7455827"/>
            <a:ext cx="4114800" cy="165400"/>
          </a:xfrm>
        </p:spPr>
        <p:txBody>
          <a:bodyPr/>
          <a:lstStyle/>
          <a:p>
            <a:r>
              <a:rPr lang="sv-SE" dirty="0"/>
              <a:t>Insikt 2022 |</a:t>
            </a:r>
          </a:p>
        </p:txBody>
      </p:sp>
      <p:sp>
        <p:nvSpPr>
          <p:cNvPr id="7" name="Platshållare för bildnummer 6">
            <a:extLst>
              <a:ext uri="{FF2B5EF4-FFF2-40B4-BE49-F238E27FC236}">
                <a16:creationId xmlns:a16="http://schemas.microsoft.com/office/drawing/2014/main" id="{BE28D374-4D75-4567-950A-F1F60FB46C08}"/>
              </a:ext>
            </a:extLst>
          </p:cNvPr>
          <p:cNvSpPr>
            <a:spLocks noGrp="1"/>
          </p:cNvSpPr>
          <p:nvPr>
            <p:ph type="sldNum" sz="quarter" idx="12"/>
          </p:nvPr>
        </p:nvSpPr>
        <p:spPr>
          <a:xfrm>
            <a:off x="8429625" y="7455827"/>
            <a:ext cx="2743200" cy="165400"/>
          </a:xfrm>
        </p:spPr>
        <p:txBody>
          <a:bodyPr/>
          <a:lstStyle/>
          <a:p>
            <a:fld id="{AE086683-F536-42AB-ABBC-F4803DFE8DBC}" type="slidenum">
              <a:rPr lang="sv-SE" smtClean="0"/>
              <a:t>‹#›</a:t>
            </a:fld>
            <a:endParaRPr lang="sv-SE" dirty="0"/>
          </a:p>
        </p:txBody>
      </p:sp>
      <p:sp>
        <p:nvSpPr>
          <p:cNvPr id="9" name="Picture Placeholder 8">
            <a:extLst>
              <a:ext uri="{FF2B5EF4-FFF2-40B4-BE49-F238E27FC236}">
                <a16:creationId xmlns:a16="http://schemas.microsoft.com/office/drawing/2014/main" id="{943A14B3-EEC6-432F-9524-12E206EE884B}"/>
              </a:ext>
            </a:extLst>
          </p:cNvPr>
          <p:cNvSpPr>
            <a:spLocks noGrp="1"/>
          </p:cNvSpPr>
          <p:nvPr>
            <p:ph type="pic" sz="quarter" idx="13" hasCustomPrompt="1"/>
          </p:nvPr>
        </p:nvSpPr>
        <p:spPr>
          <a:xfrm>
            <a:off x="4467226" y="293412"/>
            <a:ext cx="7423288" cy="6266414"/>
          </a:xfrm>
        </p:spPr>
        <p:txBody>
          <a:bodyPr/>
          <a:lstStyle>
            <a:lvl1pPr algn="ctr">
              <a:buNone/>
              <a:defRPr sz="1600"/>
            </a:lvl1pPr>
          </a:lstStyle>
          <a:p>
            <a:r>
              <a:rPr lang="sv-SE" dirty="0"/>
              <a:t> </a:t>
            </a:r>
          </a:p>
          <a:p>
            <a:endParaRPr lang="sv-SE" dirty="0"/>
          </a:p>
          <a:p>
            <a:endParaRPr lang="sv-SE" dirty="0"/>
          </a:p>
          <a:p>
            <a:endParaRPr lang="sv-SE" dirty="0"/>
          </a:p>
          <a:p>
            <a:endParaRPr lang="sv-SE" dirty="0"/>
          </a:p>
          <a:p>
            <a:endParaRPr lang="sv-SE" dirty="0"/>
          </a:p>
          <a:p>
            <a:endParaRPr lang="sv-SE" dirty="0"/>
          </a:p>
          <a:p>
            <a:r>
              <a:rPr lang="sv-SE" dirty="0"/>
              <a:t>Klicka på ikonen för att införa bild</a:t>
            </a:r>
          </a:p>
        </p:txBody>
      </p:sp>
    </p:spTree>
    <p:extLst>
      <p:ext uri="{BB962C8B-B14F-4D97-AF65-F5344CB8AC3E}">
        <p14:creationId xmlns:p14="http://schemas.microsoft.com/office/powerpoint/2010/main" val="14927578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tartsida blekgrön">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764449" cy="2387600"/>
          </a:xfrm>
        </p:spPr>
        <p:txBody>
          <a:bodyPr anchor="ctr"/>
          <a:lstStyle>
            <a:lvl1pPr algn="l">
              <a:defRPr sz="6000">
                <a:solidFill>
                  <a:schemeClr val="tx1"/>
                </a:solidFill>
              </a:defRPr>
            </a:lvl1pPr>
          </a:lstStyle>
          <a:p>
            <a:r>
              <a:rPr lang="sv-SE" dirty="0"/>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764449" cy="972067"/>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76A495B8-8405-6A4A-8149-1FF5C991C67F}" type="datetime1">
              <a:rPr lang="sv-SE" smtClean="0"/>
              <a:t>2022-05-23</a:t>
            </a:fld>
            <a:endParaRPr lang="sv-SE" dirty="0"/>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5" y="7365271"/>
            <a:ext cx="4114800" cy="165400"/>
          </a:xfrm>
        </p:spPr>
        <p:txBody>
          <a:bodyPr/>
          <a:lstStyle/>
          <a:p>
            <a:r>
              <a:rPr lang="sv-SE" dirty="0"/>
              <a:t>Insikt 2022 |</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5" y="7365271"/>
            <a:ext cx="2743200" cy="165400"/>
          </a:xfrm>
        </p:spPr>
        <p:txBody>
          <a:bodyPr/>
          <a:lstStyle/>
          <a:p>
            <a:fld id="{AE086683-F536-42AB-ABBC-F4803DFE8DBC}" type="slidenum">
              <a:rPr lang="sv-SE" smtClean="0"/>
              <a:t>‹#›</a:t>
            </a:fld>
            <a:endParaRPr lang="sv-SE" dirty="0"/>
          </a:p>
        </p:txBody>
      </p:sp>
      <p:grpSp>
        <p:nvGrpSpPr>
          <p:cNvPr id="23" name="Graphic 9">
            <a:extLst>
              <a:ext uri="{FF2B5EF4-FFF2-40B4-BE49-F238E27FC236}">
                <a16:creationId xmlns:a16="http://schemas.microsoft.com/office/drawing/2014/main" id="{28ED5D0B-76C4-469A-8B1E-E2BB39EB1D6B}"/>
              </a:ext>
            </a:extLst>
          </p:cNvPr>
          <p:cNvGrpSpPr/>
          <p:nvPr userDrawn="1"/>
        </p:nvGrpSpPr>
        <p:grpSpPr>
          <a:xfrm rot="16200000">
            <a:off x="9223071" y="2895000"/>
            <a:ext cx="1502233" cy="4457697"/>
            <a:chOff x="9044714" y="-1406345"/>
            <a:chExt cx="1502233" cy="4457697"/>
          </a:xfrm>
          <a:noFill/>
        </p:grpSpPr>
        <p:sp>
          <p:nvSpPr>
            <p:cNvPr id="24" name="Freeform: Shape 11">
              <a:extLst>
                <a:ext uri="{FF2B5EF4-FFF2-40B4-BE49-F238E27FC236}">
                  <a16:creationId xmlns:a16="http://schemas.microsoft.com/office/drawing/2014/main" id="{B3D015BE-588F-4F21-A5A7-A8A4E139C34F}"/>
                </a:ext>
              </a:extLst>
            </p:cNvPr>
            <p:cNvSpPr/>
            <p:nvPr/>
          </p:nvSpPr>
          <p:spPr>
            <a:xfrm>
              <a:off x="9044714" y="-1398725"/>
              <a:ext cx="1502233" cy="4450077"/>
            </a:xfrm>
            <a:custGeom>
              <a:avLst/>
              <a:gdLst>
                <a:gd name="connsiteX0" fmla="*/ 936449 w 1502233"/>
                <a:gd name="connsiteY0" fmla="*/ 4450078 h 4450077"/>
                <a:gd name="connsiteX1" fmla="*/ 967882 w 1502233"/>
                <a:gd name="connsiteY1" fmla="*/ 3996688 h 4450077"/>
                <a:gd name="connsiteX2" fmla="*/ 977407 w 1502233"/>
                <a:gd name="connsiteY2" fmla="*/ 3940491 h 4450077"/>
                <a:gd name="connsiteX3" fmla="*/ 988837 w 1502233"/>
                <a:gd name="connsiteY3" fmla="*/ 3884293 h 4450077"/>
                <a:gd name="connsiteX4" fmla="*/ 1002172 w 1502233"/>
                <a:gd name="connsiteY4" fmla="*/ 3829048 h 4450077"/>
                <a:gd name="connsiteX5" fmla="*/ 1017412 w 1502233"/>
                <a:gd name="connsiteY5" fmla="*/ 3773803 h 4450077"/>
                <a:gd name="connsiteX6" fmla="*/ 1098374 w 1502233"/>
                <a:gd name="connsiteY6" fmla="*/ 3561396 h 4450077"/>
                <a:gd name="connsiteX7" fmla="*/ 1211722 w 1502233"/>
                <a:gd name="connsiteY7" fmla="*/ 3364229 h 4450077"/>
                <a:gd name="connsiteX8" fmla="*/ 1227914 w 1502233"/>
                <a:gd name="connsiteY8" fmla="*/ 3340416 h 4450077"/>
                <a:gd name="connsiteX9" fmla="*/ 1244107 w 1502233"/>
                <a:gd name="connsiteY9" fmla="*/ 3317556 h 4450077"/>
                <a:gd name="connsiteX10" fmla="*/ 1277444 w 1502233"/>
                <a:gd name="connsiteY10" fmla="*/ 3271836 h 4450077"/>
                <a:gd name="connsiteX11" fmla="*/ 1346024 w 1502233"/>
                <a:gd name="connsiteY11" fmla="*/ 3181349 h 4450077"/>
                <a:gd name="connsiteX12" fmla="*/ 1466039 w 1502233"/>
                <a:gd name="connsiteY12" fmla="*/ 2988944 h 4450077"/>
                <a:gd name="connsiteX13" fmla="*/ 1498424 w 1502233"/>
                <a:gd name="connsiteY13" fmla="*/ 2880359 h 4450077"/>
                <a:gd name="connsiteX14" fmla="*/ 1502234 w 1502233"/>
                <a:gd name="connsiteY14" fmla="*/ 2823209 h 4450077"/>
                <a:gd name="connsiteX15" fmla="*/ 1500329 w 1502233"/>
                <a:gd name="connsiteY15" fmla="*/ 2794634 h 4450077"/>
                <a:gd name="connsiteX16" fmla="*/ 1495566 w 1502233"/>
                <a:gd name="connsiteY16" fmla="*/ 2767011 h 4450077"/>
                <a:gd name="connsiteX17" fmla="*/ 1453657 w 1502233"/>
                <a:gd name="connsiteY17" fmla="*/ 2661284 h 4450077"/>
                <a:gd name="connsiteX18" fmla="*/ 1383172 w 1502233"/>
                <a:gd name="connsiteY18" fmla="*/ 2572701 h 4450077"/>
                <a:gd name="connsiteX19" fmla="*/ 1197434 w 1502233"/>
                <a:gd name="connsiteY19" fmla="*/ 2443161 h 4450077"/>
                <a:gd name="connsiteX20" fmla="*/ 984074 w 1502233"/>
                <a:gd name="connsiteY20" fmla="*/ 2366009 h 4450077"/>
                <a:gd name="connsiteX21" fmla="*/ 758332 w 1502233"/>
                <a:gd name="connsiteY21" fmla="*/ 2348864 h 4450077"/>
                <a:gd name="connsiteX22" fmla="*/ 541162 w 1502233"/>
                <a:gd name="connsiteY22" fmla="*/ 2409824 h 4450077"/>
                <a:gd name="connsiteX23" fmla="*/ 367808 w 1502233"/>
                <a:gd name="connsiteY23" fmla="*/ 2554604 h 4450077"/>
                <a:gd name="connsiteX24" fmla="*/ 309705 w 1502233"/>
                <a:gd name="connsiteY24" fmla="*/ 2651759 h 4450077"/>
                <a:gd name="connsiteX25" fmla="*/ 278273 w 1502233"/>
                <a:gd name="connsiteY25" fmla="*/ 2760344 h 4450077"/>
                <a:gd name="connsiteX26" fmla="*/ 280178 w 1502233"/>
                <a:gd name="connsiteY26" fmla="*/ 2873691 h 4450077"/>
                <a:gd name="connsiteX27" fmla="*/ 319230 w 1502233"/>
                <a:gd name="connsiteY27" fmla="*/ 2980371 h 4450077"/>
                <a:gd name="connsiteX28" fmla="*/ 480202 w 1502233"/>
                <a:gd name="connsiteY28" fmla="*/ 3136581 h 4450077"/>
                <a:gd name="connsiteX29" fmla="*/ 532590 w 1502233"/>
                <a:gd name="connsiteY29" fmla="*/ 3157536 h 4450077"/>
                <a:gd name="connsiteX30" fmla="*/ 587835 w 1502233"/>
                <a:gd name="connsiteY30" fmla="*/ 3168966 h 4450077"/>
                <a:gd name="connsiteX31" fmla="*/ 700230 w 1502233"/>
                <a:gd name="connsiteY31" fmla="*/ 3156583 h 4450077"/>
                <a:gd name="connsiteX32" fmla="*/ 873585 w 1502233"/>
                <a:gd name="connsiteY32" fmla="*/ 3016566 h 4450077"/>
                <a:gd name="connsiteX33" fmla="*/ 921210 w 1502233"/>
                <a:gd name="connsiteY33" fmla="*/ 2913696 h 4450077"/>
                <a:gd name="connsiteX34" fmla="*/ 940260 w 1502233"/>
                <a:gd name="connsiteY34" fmla="*/ 2802254 h 4450077"/>
                <a:gd name="connsiteX35" fmla="*/ 894540 w 1502233"/>
                <a:gd name="connsiteY35" fmla="*/ 2581274 h 4450077"/>
                <a:gd name="connsiteX36" fmla="*/ 773572 w 1502233"/>
                <a:gd name="connsiteY36" fmla="*/ 2389821 h 4450077"/>
                <a:gd name="connsiteX37" fmla="*/ 611647 w 1502233"/>
                <a:gd name="connsiteY37" fmla="*/ 2230754 h 4450077"/>
                <a:gd name="connsiteX38" fmla="*/ 433530 w 1502233"/>
                <a:gd name="connsiteY38" fmla="*/ 2088832 h 4450077"/>
                <a:gd name="connsiteX39" fmla="*/ 259223 w 1502233"/>
                <a:gd name="connsiteY39" fmla="*/ 1942147 h 4450077"/>
                <a:gd name="connsiteX40" fmla="*/ 110633 w 1502233"/>
                <a:gd name="connsiteY40" fmla="*/ 1770697 h 4450077"/>
                <a:gd name="connsiteX41" fmla="*/ 15383 w 1502233"/>
                <a:gd name="connsiteY41" fmla="*/ 1564957 h 4450077"/>
                <a:gd name="connsiteX42" fmla="*/ 143 w 1502233"/>
                <a:gd name="connsiteY42" fmla="*/ 1452562 h 4450077"/>
                <a:gd name="connsiteX43" fmla="*/ 11573 w 1502233"/>
                <a:gd name="connsiteY43" fmla="*/ 1339214 h 4450077"/>
                <a:gd name="connsiteX44" fmla="*/ 104918 w 1502233"/>
                <a:gd name="connsiteY44" fmla="*/ 1133474 h 4450077"/>
                <a:gd name="connsiteX45" fmla="*/ 278273 w 1502233"/>
                <a:gd name="connsiteY45" fmla="*/ 988695 h 4450077"/>
                <a:gd name="connsiteX46" fmla="*/ 499252 w 1502233"/>
                <a:gd name="connsiteY46" fmla="*/ 942975 h 4450077"/>
                <a:gd name="connsiteX47" fmla="*/ 712612 w 1502233"/>
                <a:gd name="connsiteY47" fmla="*/ 1012507 h 4450077"/>
                <a:gd name="connsiteX48" fmla="*/ 874537 w 1502233"/>
                <a:gd name="connsiteY48" fmla="*/ 1268729 h 4450077"/>
                <a:gd name="connsiteX49" fmla="*/ 876442 w 1502233"/>
                <a:gd name="connsiteY49" fmla="*/ 1345882 h 4450077"/>
                <a:gd name="connsiteX50" fmla="*/ 859297 w 1502233"/>
                <a:gd name="connsiteY50" fmla="*/ 1422082 h 4450077"/>
                <a:gd name="connsiteX51" fmla="*/ 852630 w 1502233"/>
                <a:gd name="connsiteY51" fmla="*/ 1440179 h 4450077"/>
                <a:gd name="connsiteX52" fmla="*/ 845010 w 1502233"/>
                <a:gd name="connsiteY52" fmla="*/ 1458277 h 4450077"/>
                <a:gd name="connsiteX53" fmla="*/ 825960 w 1502233"/>
                <a:gd name="connsiteY53" fmla="*/ 1492567 h 4450077"/>
                <a:gd name="connsiteX54" fmla="*/ 803100 w 1502233"/>
                <a:gd name="connsiteY54" fmla="*/ 1523999 h 4450077"/>
                <a:gd name="connsiteX55" fmla="*/ 776430 w 1502233"/>
                <a:gd name="connsiteY55" fmla="*/ 1552574 h 4450077"/>
                <a:gd name="connsiteX56" fmla="*/ 746902 w 1502233"/>
                <a:gd name="connsiteY56" fmla="*/ 1578292 h 4450077"/>
                <a:gd name="connsiteX57" fmla="*/ 714517 w 1502233"/>
                <a:gd name="connsiteY57" fmla="*/ 1600199 h 4450077"/>
                <a:gd name="connsiteX58" fmla="*/ 680227 w 1502233"/>
                <a:gd name="connsiteY58" fmla="*/ 1617344 h 4450077"/>
                <a:gd name="connsiteX59" fmla="*/ 643080 w 1502233"/>
                <a:gd name="connsiteY59" fmla="*/ 1629727 h 4450077"/>
                <a:gd name="connsiteX60" fmla="*/ 604980 w 1502233"/>
                <a:gd name="connsiteY60" fmla="*/ 1637347 h 4450077"/>
                <a:gd name="connsiteX61" fmla="*/ 585930 w 1502233"/>
                <a:gd name="connsiteY61" fmla="*/ 1639252 h 4450077"/>
                <a:gd name="connsiteX62" fmla="*/ 566880 w 1502233"/>
                <a:gd name="connsiteY62" fmla="*/ 1640204 h 4450077"/>
                <a:gd name="connsiteX63" fmla="*/ 547830 w 1502233"/>
                <a:gd name="connsiteY63" fmla="*/ 1639252 h 4450077"/>
                <a:gd name="connsiteX64" fmla="*/ 528780 w 1502233"/>
                <a:gd name="connsiteY64" fmla="*/ 1637347 h 4450077"/>
                <a:gd name="connsiteX65" fmla="*/ 490680 w 1502233"/>
                <a:gd name="connsiteY65" fmla="*/ 1628774 h 4450077"/>
                <a:gd name="connsiteX66" fmla="*/ 354473 w 1502233"/>
                <a:gd name="connsiteY66" fmla="*/ 1556384 h 4450077"/>
                <a:gd name="connsiteX67" fmla="*/ 255413 w 1502233"/>
                <a:gd name="connsiteY67" fmla="*/ 1437322 h 4450077"/>
                <a:gd name="connsiteX68" fmla="*/ 205883 w 1502233"/>
                <a:gd name="connsiteY68" fmla="*/ 1290637 h 4450077"/>
                <a:gd name="connsiteX69" fmla="*/ 203978 w 1502233"/>
                <a:gd name="connsiteY69" fmla="*/ 1135379 h 4450077"/>
                <a:gd name="connsiteX70" fmla="*/ 308753 w 1502233"/>
                <a:gd name="connsiteY70" fmla="*/ 844867 h 4450077"/>
                <a:gd name="connsiteX71" fmla="*/ 477345 w 1502233"/>
                <a:gd name="connsiteY71" fmla="*/ 582930 h 4450077"/>
                <a:gd name="connsiteX72" fmla="*/ 621172 w 1502233"/>
                <a:gd name="connsiteY72" fmla="*/ 361950 h 4450077"/>
                <a:gd name="connsiteX73" fmla="*/ 644032 w 1502233"/>
                <a:gd name="connsiteY73" fmla="*/ 327660 h 4450077"/>
                <a:gd name="connsiteX74" fmla="*/ 689752 w 1502233"/>
                <a:gd name="connsiteY74" fmla="*/ 258127 h 4450077"/>
                <a:gd name="connsiteX75" fmla="*/ 781192 w 1502233"/>
                <a:gd name="connsiteY75" fmla="*/ 119062 h 4450077"/>
                <a:gd name="connsiteX76" fmla="*/ 859297 w 1502233"/>
                <a:gd name="connsiteY76" fmla="*/ 0 h 445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02233" h="4450077">
                  <a:moveTo>
                    <a:pt x="936449" y="4450078"/>
                  </a:moveTo>
                  <a:cubicBezTo>
                    <a:pt x="936449" y="4298630"/>
                    <a:pt x="945022" y="4146230"/>
                    <a:pt x="967882" y="3996688"/>
                  </a:cubicBezTo>
                  <a:cubicBezTo>
                    <a:pt x="970739" y="3977638"/>
                    <a:pt x="974549" y="3959541"/>
                    <a:pt x="977407" y="3940491"/>
                  </a:cubicBezTo>
                  <a:cubicBezTo>
                    <a:pt x="981217" y="3921441"/>
                    <a:pt x="984074" y="3903343"/>
                    <a:pt x="988837" y="3884293"/>
                  </a:cubicBezTo>
                  <a:lnTo>
                    <a:pt x="1002172" y="3829048"/>
                  </a:lnTo>
                  <a:lnTo>
                    <a:pt x="1017412" y="3773803"/>
                  </a:lnTo>
                  <a:cubicBezTo>
                    <a:pt x="1039319" y="3701413"/>
                    <a:pt x="1065989" y="3629976"/>
                    <a:pt x="1098374" y="3561396"/>
                  </a:cubicBezTo>
                  <a:cubicBezTo>
                    <a:pt x="1130759" y="3492816"/>
                    <a:pt x="1169812" y="3427093"/>
                    <a:pt x="1211722" y="3364229"/>
                  </a:cubicBezTo>
                  <a:lnTo>
                    <a:pt x="1227914" y="3340416"/>
                  </a:lnTo>
                  <a:lnTo>
                    <a:pt x="1244107" y="3317556"/>
                  </a:lnTo>
                  <a:cubicBezTo>
                    <a:pt x="1255537" y="3302316"/>
                    <a:pt x="1266014" y="3286123"/>
                    <a:pt x="1277444" y="3271836"/>
                  </a:cubicBezTo>
                  <a:lnTo>
                    <a:pt x="1346024" y="3181349"/>
                  </a:lnTo>
                  <a:cubicBezTo>
                    <a:pt x="1391744" y="3120389"/>
                    <a:pt x="1434607" y="3057524"/>
                    <a:pt x="1466039" y="2988944"/>
                  </a:cubicBezTo>
                  <a:cubicBezTo>
                    <a:pt x="1481279" y="2954654"/>
                    <a:pt x="1492709" y="2917506"/>
                    <a:pt x="1498424" y="2880359"/>
                  </a:cubicBezTo>
                  <a:cubicBezTo>
                    <a:pt x="1501282" y="2861309"/>
                    <a:pt x="1502234" y="2842259"/>
                    <a:pt x="1502234" y="2823209"/>
                  </a:cubicBezTo>
                  <a:lnTo>
                    <a:pt x="1500329" y="2794634"/>
                  </a:lnTo>
                  <a:cubicBezTo>
                    <a:pt x="1499377" y="2785109"/>
                    <a:pt x="1497471" y="2775584"/>
                    <a:pt x="1495566" y="2767011"/>
                  </a:cubicBezTo>
                  <a:cubicBezTo>
                    <a:pt x="1487946" y="2729864"/>
                    <a:pt x="1473659" y="2694621"/>
                    <a:pt x="1453657" y="2661284"/>
                  </a:cubicBezTo>
                  <a:cubicBezTo>
                    <a:pt x="1434607" y="2628899"/>
                    <a:pt x="1409842" y="2599371"/>
                    <a:pt x="1383172" y="2572701"/>
                  </a:cubicBezTo>
                  <a:cubicBezTo>
                    <a:pt x="1328879" y="2519361"/>
                    <a:pt x="1265062" y="2476499"/>
                    <a:pt x="1197434" y="2443161"/>
                  </a:cubicBezTo>
                  <a:cubicBezTo>
                    <a:pt x="1129807" y="2409824"/>
                    <a:pt x="1057417" y="2383154"/>
                    <a:pt x="984074" y="2366009"/>
                  </a:cubicBezTo>
                  <a:cubicBezTo>
                    <a:pt x="909779" y="2349816"/>
                    <a:pt x="833580" y="2342196"/>
                    <a:pt x="758332" y="2348864"/>
                  </a:cubicBezTo>
                  <a:cubicBezTo>
                    <a:pt x="683085" y="2355531"/>
                    <a:pt x="607837" y="2374581"/>
                    <a:pt x="541162" y="2409824"/>
                  </a:cubicBezTo>
                  <a:cubicBezTo>
                    <a:pt x="473535" y="2445067"/>
                    <a:pt x="414480" y="2494596"/>
                    <a:pt x="367808" y="2554604"/>
                  </a:cubicBezTo>
                  <a:cubicBezTo>
                    <a:pt x="343995" y="2584131"/>
                    <a:pt x="324945" y="2617469"/>
                    <a:pt x="309705" y="2651759"/>
                  </a:cubicBezTo>
                  <a:cubicBezTo>
                    <a:pt x="293513" y="2686049"/>
                    <a:pt x="283988" y="2723196"/>
                    <a:pt x="278273" y="2760344"/>
                  </a:cubicBezTo>
                  <a:cubicBezTo>
                    <a:pt x="272558" y="2797491"/>
                    <a:pt x="272558" y="2836544"/>
                    <a:pt x="280178" y="2873691"/>
                  </a:cubicBezTo>
                  <a:cubicBezTo>
                    <a:pt x="286845" y="2910839"/>
                    <a:pt x="301133" y="2947034"/>
                    <a:pt x="319230" y="2980371"/>
                  </a:cubicBezTo>
                  <a:cubicBezTo>
                    <a:pt x="356378" y="3047046"/>
                    <a:pt x="412575" y="3102291"/>
                    <a:pt x="480202" y="3136581"/>
                  </a:cubicBezTo>
                  <a:cubicBezTo>
                    <a:pt x="497347" y="3145154"/>
                    <a:pt x="514492" y="3151821"/>
                    <a:pt x="532590" y="3157536"/>
                  </a:cubicBezTo>
                  <a:cubicBezTo>
                    <a:pt x="550687" y="3163251"/>
                    <a:pt x="569737" y="3167061"/>
                    <a:pt x="587835" y="3168966"/>
                  </a:cubicBezTo>
                  <a:cubicBezTo>
                    <a:pt x="625935" y="3172776"/>
                    <a:pt x="664035" y="3168966"/>
                    <a:pt x="700230" y="3156583"/>
                  </a:cubicBezTo>
                  <a:cubicBezTo>
                    <a:pt x="772620" y="3132771"/>
                    <a:pt x="833580" y="3081336"/>
                    <a:pt x="873585" y="3016566"/>
                  </a:cubicBezTo>
                  <a:cubicBezTo>
                    <a:pt x="893587" y="2984181"/>
                    <a:pt x="909779" y="2949891"/>
                    <a:pt x="921210" y="2913696"/>
                  </a:cubicBezTo>
                  <a:cubicBezTo>
                    <a:pt x="932639" y="2877501"/>
                    <a:pt x="938354" y="2839401"/>
                    <a:pt x="940260" y="2802254"/>
                  </a:cubicBezTo>
                  <a:cubicBezTo>
                    <a:pt x="943117" y="2726054"/>
                    <a:pt x="925020" y="2650806"/>
                    <a:pt x="894540" y="2581274"/>
                  </a:cubicBezTo>
                  <a:cubicBezTo>
                    <a:pt x="865012" y="2511741"/>
                    <a:pt x="821197" y="2447924"/>
                    <a:pt x="773572" y="2389821"/>
                  </a:cubicBezTo>
                  <a:cubicBezTo>
                    <a:pt x="724995" y="2331719"/>
                    <a:pt x="669750" y="2279332"/>
                    <a:pt x="611647" y="2230754"/>
                  </a:cubicBezTo>
                  <a:cubicBezTo>
                    <a:pt x="553545" y="2182177"/>
                    <a:pt x="493537" y="2135504"/>
                    <a:pt x="433530" y="2088832"/>
                  </a:cubicBezTo>
                  <a:cubicBezTo>
                    <a:pt x="373523" y="2042159"/>
                    <a:pt x="314468" y="1994534"/>
                    <a:pt x="259223" y="1942147"/>
                  </a:cubicBezTo>
                  <a:cubicBezTo>
                    <a:pt x="203978" y="1889759"/>
                    <a:pt x="153495" y="1833562"/>
                    <a:pt x="110633" y="1770697"/>
                  </a:cubicBezTo>
                  <a:cubicBezTo>
                    <a:pt x="67770" y="1707832"/>
                    <a:pt x="34433" y="1639252"/>
                    <a:pt x="15383" y="1564957"/>
                  </a:cubicBezTo>
                  <a:cubicBezTo>
                    <a:pt x="5858" y="1528762"/>
                    <a:pt x="1095" y="1490662"/>
                    <a:pt x="143" y="1452562"/>
                  </a:cubicBezTo>
                  <a:cubicBezTo>
                    <a:pt x="-810" y="1414462"/>
                    <a:pt x="3000" y="1376362"/>
                    <a:pt x="11573" y="1339214"/>
                  </a:cubicBezTo>
                  <a:cubicBezTo>
                    <a:pt x="27765" y="1264919"/>
                    <a:pt x="60150" y="1194434"/>
                    <a:pt x="104918" y="1133474"/>
                  </a:cubicBezTo>
                  <a:cubicBezTo>
                    <a:pt x="150638" y="1072515"/>
                    <a:pt x="209693" y="1022032"/>
                    <a:pt x="278273" y="988695"/>
                  </a:cubicBezTo>
                  <a:cubicBezTo>
                    <a:pt x="346853" y="955357"/>
                    <a:pt x="423052" y="940117"/>
                    <a:pt x="499252" y="942975"/>
                  </a:cubicBezTo>
                  <a:cubicBezTo>
                    <a:pt x="574500" y="945832"/>
                    <a:pt x="650700" y="968692"/>
                    <a:pt x="712612" y="1012507"/>
                  </a:cubicBezTo>
                  <a:cubicBezTo>
                    <a:pt x="798337" y="1071562"/>
                    <a:pt x="859297" y="1165859"/>
                    <a:pt x="874537" y="1268729"/>
                  </a:cubicBezTo>
                  <a:cubicBezTo>
                    <a:pt x="878347" y="1294447"/>
                    <a:pt x="879300" y="1320164"/>
                    <a:pt x="876442" y="1345882"/>
                  </a:cubicBezTo>
                  <a:cubicBezTo>
                    <a:pt x="873585" y="1371599"/>
                    <a:pt x="868822" y="1397317"/>
                    <a:pt x="859297" y="1422082"/>
                  </a:cubicBezTo>
                  <a:cubicBezTo>
                    <a:pt x="857392" y="1427797"/>
                    <a:pt x="855487" y="1434464"/>
                    <a:pt x="852630" y="1440179"/>
                  </a:cubicBezTo>
                  <a:cubicBezTo>
                    <a:pt x="849772" y="1445894"/>
                    <a:pt x="847867" y="1452562"/>
                    <a:pt x="845010" y="1458277"/>
                  </a:cubicBezTo>
                  <a:cubicBezTo>
                    <a:pt x="839295" y="1469707"/>
                    <a:pt x="832627" y="1481137"/>
                    <a:pt x="825960" y="1492567"/>
                  </a:cubicBezTo>
                  <a:cubicBezTo>
                    <a:pt x="819292" y="1503997"/>
                    <a:pt x="810720" y="1513522"/>
                    <a:pt x="803100" y="1523999"/>
                  </a:cubicBezTo>
                  <a:cubicBezTo>
                    <a:pt x="794527" y="1533524"/>
                    <a:pt x="785955" y="1544002"/>
                    <a:pt x="776430" y="1552574"/>
                  </a:cubicBezTo>
                  <a:cubicBezTo>
                    <a:pt x="767857" y="1562099"/>
                    <a:pt x="757380" y="1569719"/>
                    <a:pt x="746902" y="1578292"/>
                  </a:cubicBezTo>
                  <a:cubicBezTo>
                    <a:pt x="736425" y="1585912"/>
                    <a:pt x="725947" y="1593532"/>
                    <a:pt x="714517" y="1600199"/>
                  </a:cubicBezTo>
                  <a:cubicBezTo>
                    <a:pt x="703087" y="1606867"/>
                    <a:pt x="691657" y="1612582"/>
                    <a:pt x="680227" y="1617344"/>
                  </a:cubicBezTo>
                  <a:cubicBezTo>
                    <a:pt x="667845" y="1622107"/>
                    <a:pt x="656415" y="1626869"/>
                    <a:pt x="643080" y="1629727"/>
                  </a:cubicBezTo>
                  <a:cubicBezTo>
                    <a:pt x="630697" y="1633537"/>
                    <a:pt x="617362" y="1634489"/>
                    <a:pt x="604980" y="1637347"/>
                  </a:cubicBezTo>
                  <a:cubicBezTo>
                    <a:pt x="598312" y="1638299"/>
                    <a:pt x="591645" y="1638299"/>
                    <a:pt x="585930" y="1639252"/>
                  </a:cubicBezTo>
                  <a:lnTo>
                    <a:pt x="566880" y="1640204"/>
                  </a:lnTo>
                  <a:lnTo>
                    <a:pt x="547830" y="1639252"/>
                  </a:lnTo>
                  <a:cubicBezTo>
                    <a:pt x="541162" y="1638299"/>
                    <a:pt x="534495" y="1638299"/>
                    <a:pt x="528780" y="1637347"/>
                  </a:cubicBezTo>
                  <a:cubicBezTo>
                    <a:pt x="516397" y="1634489"/>
                    <a:pt x="503062" y="1633537"/>
                    <a:pt x="490680" y="1628774"/>
                  </a:cubicBezTo>
                  <a:cubicBezTo>
                    <a:pt x="441150" y="1614487"/>
                    <a:pt x="394477" y="1589722"/>
                    <a:pt x="354473" y="1556384"/>
                  </a:cubicBezTo>
                  <a:cubicBezTo>
                    <a:pt x="314468" y="1523047"/>
                    <a:pt x="281130" y="1483042"/>
                    <a:pt x="255413" y="1437322"/>
                  </a:cubicBezTo>
                  <a:cubicBezTo>
                    <a:pt x="229695" y="1392554"/>
                    <a:pt x="213503" y="1342072"/>
                    <a:pt x="205883" y="1290637"/>
                  </a:cubicBezTo>
                  <a:cubicBezTo>
                    <a:pt x="198263" y="1239202"/>
                    <a:pt x="197310" y="1186815"/>
                    <a:pt x="203978" y="1135379"/>
                  </a:cubicBezTo>
                  <a:cubicBezTo>
                    <a:pt x="216360" y="1032510"/>
                    <a:pt x="254460" y="932497"/>
                    <a:pt x="308753" y="844867"/>
                  </a:cubicBezTo>
                  <a:cubicBezTo>
                    <a:pt x="363998" y="757237"/>
                    <a:pt x="421147" y="669607"/>
                    <a:pt x="477345" y="582930"/>
                  </a:cubicBezTo>
                  <a:lnTo>
                    <a:pt x="621172" y="361950"/>
                  </a:lnTo>
                  <a:lnTo>
                    <a:pt x="644032" y="327660"/>
                  </a:lnTo>
                  <a:lnTo>
                    <a:pt x="689752" y="258127"/>
                  </a:lnTo>
                  <a:lnTo>
                    <a:pt x="781192" y="119062"/>
                  </a:lnTo>
                  <a:lnTo>
                    <a:pt x="859297" y="0"/>
                  </a:lnTo>
                </a:path>
              </a:pathLst>
            </a:custGeom>
            <a:noFill/>
            <a:ln w="126694" cap="flat">
              <a:solidFill>
                <a:srgbClr val="12100B"/>
              </a:solidFill>
              <a:prstDash val="solid"/>
              <a:miter/>
            </a:ln>
          </p:spPr>
          <p:txBody>
            <a:bodyPr rtlCol="0" anchor="ctr"/>
            <a:lstStyle/>
            <a:p>
              <a:endParaRPr lang="sv-SE" dirty="0"/>
            </a:p>
          </p:txBody>
        </p:sp>
        <p:sp>
          <p:nvSpPr>
            <p:cNvPr id="25" name="Freeform: Shape 12">
              <a:extLst>
                <a:ext uri="{FF2B5EF4-FFF2-40B4-BE49-F238E27FC236}">
                  <a16:creationId xmlns:a16="http://schemas.microsoft.com/office/drawing/2014/main" id="{2BB510FD-2061-47FC-8BEC-14E5C89A528F}"/>
                </a:ext>
              </a:extLst>
            </p:cNvPr>
            <p:cNvSpPr/>
            <p:nvPr/>
          </p:nvSpPr>
          <p:spPr>
            <a:xfrm>
              <a:off x="9356324" y="-1406345"/>
              <a:ext cx="660081" cy="550544"/>
            </a:xfrm>
            <a:custGeom>
              <a:avLst/>
              <a:gdLst>
                <a:gd name="connsiteX0" fmla="*/ 660082 w 660081"/>
                <a:gd name="connsiteY0" fmla="*/ 550545 h 550544"/>
                <a:gd name="connsiteX1" fmla="*/ 588644 w 660081"/>
                <a:gd name="connsiteY1" fmla="*/ 205740 h 550544"/>
                <a:gd name="connsiteX2" fmla="*/ 546735 w 660081"/>
                <a:gd name="connsiteY2" fmla="*/ 0 h 550544"/>
                <a:gd name="connsiteX3" fmla="*/ 340042 w 660081"/>
                <a:gd name="connsiteY3" fmla="*/ 42862 h 550544"/>
                <a:gd name="connsiteX4" fmla="*/ 0 w 660081"/>
                <a:gd name="connsiteY4" fmla="*/ 112395 h 550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81" h="550544">
                  <a:moveTo>
                    <a:pt x="660082" y="550545"/>
                  </a:moveTo>
                  <a:lnTo>
                    <a:pt x="588644" y="205740"/>
                  </a:lnTo>
                  <a:lnTo>
                    <a:pt x="546735" y="0"/>
                  </a:lnTo>
                  <a:lnTo>
                    <a:pt x="340042" y="42862"/>
                  </a:lnTo>
                  <a:lnTo>
                    <a:pt x="0" y="112395"/>
                  </a:lnTo>
                </a:path>
              </a:pathLst>
            </a:custGeom>
            <a:noFill/>
            <a:ln w="126694" cap="flat">
              <a:solidFill>
                <a:srgbClr val="12100B"/>
              </a:solidFill>
              <a:prstDash val="solid"/>
              <a:miter/>
            </a:ln>
          </p:spPr>
          <p:txBody>
            <a:bodyPr rtlCol="0" anchor="ctr"/>
            <a:lstStyle/>
            <a:p>
              <a:endParaRPr lang="sv-SE" dirty="0"/>
            </a:p>
          </p:txBody>
        </p:sp>
      </p:grpSp>
    </p:spTree>
    <p:extLst>
      <p:ext uri="{BB962C8B-B14F-4D97-AF65-F5344CB8AC3E}">
        <p14:creationId xmlns:p14="http://schemas.microsoft.com/office/powerpoint/2010/main" val="165657796"/>
      </p:ext>
    </p:extLst>
  </p:cSld>
  <p:clrMapOvr>
    <a:masterClrMapping/>
  </p:clrMapOvr>
  <p:extLst>
    <p:ext uri="{DCECCB84-F9BA-43D5-87BE-67443E8EF086}">
      <p15:sldGuideLst xmlns:p15="http://schemas.microsoft.com/office/powerpoint/2012/main">
        <p15:guide id="1" orient="horz" pos="2478">
          <p15:clr>
            <a:srgbClr val="FBAE40"/>
          </p15:clr>
        </p15:guide>
        <p15:guide id="2" pos="3840">
          <p15:clr>
            <a:srgbClr val="FBAE40"/>
          </p15:clr>
        </p15:guide>
        <p15:guide id="3" orient="horz" pos="234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xt och vänsterställd bild">
    <p:bg>
      <p:bgPr>
        <a:solidFill>
          <a:srgbClr val="FFFFF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561CF1-8C58-43C4-85F4-74B85A95CCC3}"/>
              </a:ext>
            </a:extLst>
          </p:cNvPr>
          <p:cNvSpPr>
            <a:spLocks noGrp="1"/>
          </p:cNvSpPr>
          <p:nvPr>
            <p:ph type="title"/>
          </p:nvPr>
        </p:nvSpPr>
        <p:spPr>
          <a:xfrm>
            <a:off x="6264934" y="298175"/>
            <a:ext cx="4307816" cy="1600200"/>
          </a:xfrm>
        </p:spPr>
        <p:txBody>
          <a:bodyPr anchor="b"/>
          <a:lstStyle>
            <a:lvl1pPr>
              <a:defRPr sz="3200"/>
            </a:lvl1pPr>
          </a:lstStyle>
          <a:p>
            <a:r>
              <a:rPr lang="sv-SE"/>
              <a:t>Klicka här för att ändra mall för rubrikformat</a:t>
            </a:r>
            <a:endParaRPr lang="sv-SE" dirty="0"/>
          </a:p>
        </p:txBody>
      </p:sp>
      <p:sp>
        <p:nvSpPr>
          <p:cNvPr id="4" name="Platshållare för text 3">
            <a:extLst>
              <a:ext uri="{FF2B5EF4-FFF2-40B4-BE49-F238E27FC236}">
                <a16:creationId xmlns:a16="http://schemas.microsoft.com/office/drawing/2014/main" id="{691A2496-44E0-44EE-8C5B-1B08A193A429}"/>
              </a:ext>
            </a:extLst>
          </p:cNvPr>
          <p:cNvSpPr>
            <a:spLocks noGrp="1"/>
          </p:cNvSpPr>
          <p:nvPr>
            <p:ph type="body" sz="half" idx="2"/>
          </p:nvPr>
        </p:nvSpPr>
        <p:spPr>
          <a:xfrm>
            <a:off x="6264935" y="2130425"/>
            <a:ext cx="4307816" cy="40513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ADA1203-DAFF-46B9-91D7-47E5BF89EB5F}"/>
              </a:ext>
            </a:extLst>
          </p:cNvPr>
          <p:cNvSpPr>
            <a:spLocks noGrp="1"/>
          </p:cNvSpPr>
          <p:nvPr>
            <p:ph type="dt" sz="half" idx="10"/>
          </p:nvPr>
        </p:nvSpPr>
        <p:spPr>
          <a:xfrm>
            <a:off x="657225" y="7257658"/>
            <a:ext cx="2743200" cy="165400"/>
          </a:xfrm>
        </p:spPr>
        <p:txBody>
          <a:bodyPr/>
          <a:lstStyle/>
          <a:p>
            <a:fld id="{1E8304EE-D9C0-2B4E-87DF-0EB7F2F406A9}" type="datetime1">
              <a:rPr lang="sv-SE" smtClean="0"/>
              <a:t>2022-05-23</a:t>
            </a:fld>
            <a:endParaRPr lang="sv-SE" dirty="0"/>
          </a:p>
        </p:txBody>
      </p:sp>
      <p:sp>
        <p:nvSpPr>
          <p:cNvPr id="6" name="Platshållare för sidfot 5">
            <a:extLst>
              <a:ext uri="{FF2B5EF4-FFF2-40B4-BE49-F238E27FC236}">
                <a16:creationId xmlns:a16="http://schemas.microsoft.com/office/drawing/2014/main" id="{C9210FBD-A2BE-440A-B709-3F3BB63866CD}"/>
              </a:ext>
            </a:extLst>
          </p:cNvPr>
          <p:cNvSpPr>
            <a:spLocks noGrp="1"/>
          </p:cNvSpPr>
          <p:nvPr>
            <p:ph type="ftr" sz="quarter" idx="11"/>
          </p:nvPr>
        </p:nvSpPr>
        <p:spPr>
          <a:xfrm>
            <a:off x="657225" y="7455827"/>
            <a:ext cx="4114800" cy="165400"/>
          </a:xfrm>
        </p:spPr>
        <p:txBody>
          <a:bodyPr/>
          <a:lstStyle/>
          <a:p>
            <a:r>
              <a:rPr lang="sv-SE" dirty="0"/>
              <a:t>Insikt 2022 |</a:t>
            </a:r>
          </a:p>
        </p:txBody>
      </p:sp>
      <p:sp>
        <p:nvSpPr>
          <p:cNvPr id="7" name="Platshållare för bildnummer 6">
            <a:extLst>
              <a:ext uri="{FF2B5EF4-FFF2-40B4-BE49-F238E27FC236}">
                <a16:creationId xmlns:a16="http://schemas.microsoft.com/office/drawing/2014/main" id="{BE28D374-4D75-4567-950A-F1F60FB46C08}"/>
              </a:ext>
            </a:extLst>
          </p:cNvPr>
          <p:cNvSpPr>
            <a:spLocks noGrp="1"/>
          </p:cNvSpPr>
          <p:nvPr>
            <p:ph type="sldNum" sz="quarter" idx="12"/>
          </p:nvPr>
        </p:nvSpPr>
        <p:spPr>
          <a:xfrm>
            <a:off x="8429625" y="7455827"/>
            <a:ext cx="2743200" cy="165400"/>
          </a:xfrm>
        </p:spPr>
        <p:txBody>
          <a:bodyPr/>
          <a:lstStyle/>
          <a:p>
            <a:fld id="{AE086683-F536-42AB-ABBC-F4803DFE8DBC}" type="slidenum">
              <a:rPr lang="sv-SE" smtClean="0"/>
              <a:t>‹#›</a:t>
            </a:fld>
            <a:endParaRPr lang="sv-SE" dirty="0"/>
          </a:p>
        </p:txBody>
      </p:sp>
      <p:sp>
        <p:nvSpPr>
          <p:cNvPr id="9" name="Picture Placeholder 8">
            <a:extLst>
              <a:ext uri="{FF2B5EF4-FFF2-40B4-BE49-F238E27FC236}">
                <a16:creationId xmlns:a16="http://schemas.microsoft.com/office/drawing/2014/main" id="{943A14B3-EEC6-432F-9524-12E206EE884B}"/>
              </a:ext>
            </a:extLst>
          </p:cNvPr>
          <p:cNvSpPr>
            <a:spLocks noGrp="1"/>
          </p:cNvSpPr>
          <p:nvPr>
            <p:ph type="pic" sz="quarter" idx="13" hasCustomPrompt="1"/>
          </p:nvPr>
        </p:nvSpPr>
        <p:spPr>
          <a:xfrm>
            <a:off x="293412" y="293412"/>
            <a:ext cx="5802588" cy="6271176"/>
          </a:xfrm>
        </p:spPr>
        <p:txBody>
          <a:bodyPr/>
          <a:lstStyle>
            <a:lvl1pPr algn="ctr">
              <a:buNone/>
              <a:defRPr sz="1600"/>
            </a:lvl1pPr>
          </a:lstStyle>
          <a:p>
            <a:r>
              <a:rPr lang="sv-SE" dirty="0"/>
              <a:t> </a:t>
            </a:r>
          </a:p>
          <a:p>
            <a:endParaRPr lang="sv-SE" dirty="0"/>
          </a:p>
          <a:p>
            <a:endParaRPr lang="sv-SE" dirty="0"/>
          </a:p>
          <a:p>
            <a:endParaRPr lang="sv-SE" dirty="0"/>
          </a:p>
          <a:p>
            <a:endParaRPr lang="sv-SE" dirty="0"/>
          </a:p>
          <a:p>
            <a:endParaRPr lang="sv-SE" dirty="0"/>
          </a:p>
          <a:p>
            <a:endParaRPr lang="sv-SE" dirty="0"/>
          </a:p>
          <a:p>
            <a:r>
              <a:rPr lang="sv-SE" dirty="0"/>
              <a:t>Klicka på ikonen för att införa bild</a:t>
            </a:r>
          </a:p>
        </p:txBody>
      </p:sp>
    </p:spTree>
    <p:extLst>
      <p:ext uri="{BB962C8B-B14F-4D97-AF65-F5344CB8AC3E}">
        <p14:creationId xmlns:p14="http://schemas.microsoft.com/office/powerpoint/2010/main" val="20635173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676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Avslutningssida pilar">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1DD72816-7EB9-1D40-B8ED-BB5314613F05}" type="datetime1">
              <a:rPr lang="sv-SE" smtClean="0"/>
              <a:t>2022-05-23</a:t>
            </a:fld>
            <a:endParaRPr lang="sv-SE" dirty="0"/>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r>
              <a:rPr lang="sv-SE" dirty="0"/>
              <a:t>Insikt 2022 |</a:t>
            </a:r>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dirty="0"/>
          </a:p>
        </p:txBody>
      </p:sp>
      <p:pic>
        <p:nvPicPr>
          <p:cNvPr id="5" name="Graphic 4">
            <a:extLst>
              <a:ext uri="{FF2B5EF4-FFF2-40B4-BE49-F238E27FC236}">
                <a16:creationId xmlns:a16="http://schemas.microsoft.com/office/drawing/2014/main" id="{175297CC-7CAB-4231-AB8D-015ADE92F4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215231"/>
            <a:ext cx="12192000" cy="4403725"/>
          </a:xfrm>
          <a:prstGeom prst="rect">
            <a:avLst/>
          </a:prstGeom>
        </p:spPr>
      </p:pic>
    </p:spTree>
    <p:extLst>
      <p:ext uri="{BB962C8B-B14F-4D97-AF65-F5344CB8AC3E}">
        <p14:creationId xmlns:p14="http://schemas.microsoft.com/office/powerpoint/2010/main" val="1800422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Avslutningssida välj logotyp">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35EC28AC-2928-D94E-ADA8-13198837EC50}" type="datetime1">
              <a:rPr lang="sv-SE" smtClean="0"/>
              <a:t>2022-05-23</a:t>
            </a:fld>
            <a:endParaRPr lang="sv-SE" dirty="0"/>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r>
              <a:rPr lang="sv-SE" dirty="0"/>
              <a:t>Insikt 2022 |</a:t>
            </a:r>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dirty="0"/>
          </a:p>
        </p:txBody>
      </p:sp>
      <p:pic>
        <p:nvPicPr>
          <p:cNvPr id="6" name="Bildobjekt 5">
            <a:extLst>
              <a:ext uri="{FF2B5EF4-FFF2-40B4-BE49-F238E27FC236}">
                <a16:creationId xmlns:a16="http://schemas.microsoft.com/office/drawing/2014/main" id="{8BC10EFD-1070-4D90-A622-A3B9534F8048}"/>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798441" y="5774634"/>
            <a:ext cx="5404115" cy="356617"/>
          </a:xfrm>
          <a:prstGeom prst="rect">
            <a:avLst/>
          </a:prstGeom>
        </p:spPr>
      </p:pic>
    </p:spTree>
    <p:extLst>
      <p:ext uri="{BB962C8B-B14F-4D97-AF65-F5344CB8AC3E}">
        <p14:creationId xmlns:p14="http://schemas.microsoft.com/office/powerpoint/2010/main" val="11219142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Avslutningssida Almega med förbund">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3D5E06CD-C682-5A4A-814D-439A417DB363}" type="datetime1">
              <a:rPr lang="sv-SE" smtClean="0"/>
              <a:t>2022-05-23</a:t>
            </a:fld>
            <a:endParaRPr lang="sv-SE" dirty="0"/>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r>
              <a:rPr lang="sv-SE" dirty="0"/>
              <a:t>Insikt 2022 |</a:t>
            </a:r>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dirty="0"/>
          </a:p>
        </p:txBody>
      </p:sp>
      <p:pic>
        <p:nvPicPr>
          <p:cNvPr id="5" name="Bild 4">
            <a:extLst>
              <a:ext uri="{FF2B5EF4-FFF2-40B4-BE49-F238E27FC236}">
                <a16:creationId xmlns:a16="http://schemas.microsoft.com/office/drawing/2014/main" id="{1BA6E06C-18CA-402A-B78B-FD2CD66D8B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8440" y="1943100"/>
            <a:ext cx="5753028" cy="4253524"/>
          </a:xfrm>
          <a:prstGeom prst="rect">
            <a:avLst/>
          </a:prstGeom>
        </p:spPr>
      </p:pic>
    </p:spTree>
    <p:extLst>
      <p:ext uri="{BB962C8B-B14F-4D97-AF65-F5344CB8AC3E}">
        <p14:creationId xmlns:p14="http://schemas.microsoft.com/office/powerpoint/2010/main" val="1042492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Startsida förbunds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764449" cy="2387600"/>
          </a:xfrm>
        </p:spPr>
        <p:txBody>
          <a:bodyPr anchor="ctr"/>
          <a:lstStyle>
            <a:lvl1pPr algn="l">
              <a:defRPr sz="6000"/>
            </a:lvl1pPr>
          </a:lstStyle>
          <a:p>
            <a:r>
              <a:rPr lang="sv-SE" dirty="0"/>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764449" cy="972067"/>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68017" y="7079769"/>
            <a:ext cx="2743200" cy="165400"/>
          </a:xfrm>
        </p:spPr>
        <p:txBody>
          <a:bodyPr/>
          <a:lstStyle/>
          <a:p>
            <a:fld id="{FD403CD0-842C-4BCD-83D3-BB78B185EE38}" type="datetimeFigureOut">
              <a:rPr lang="sv-SE" smtClean="0"/>
              <a:t>2022-05-23</a:t>
            </a:fld>
            <a:endParaRPr lang="sv-SE" dirty="0"/>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68017" y="7277938"/>
            <a:ext cx="4114800" cy="165400"/>
          </a:xfrm>
        </p:spPr>
        <p:txBody>
          <a:bodyPr/>
          <a:lstStyle/>
          <a:p>
            <a:endParaRPr lang="sv-SE" dirty="0"/>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40417" y="7277938"/>
            <a:ext cx="2743200" cy="165400"/>
          </a:xfrm>
        </p:spPr>
        <p:txBody>
          <a:bodyPr/>
          <a:lstStyle/>
          <a:p>
            <a:fld id="{AE086683-F536-42AB-ABBC-F4803DFE8DBC}" type="slidenum">
              <a:rPr lang="sv-SE" smtClean="0"/>
              <a:t>‹#›</a:t>
            </a:fld>
            <a:endParaRPr lang="sv-SE" dirty="0"/>
          </a:p>
        </p:txBody>
      </p:sp>
      <p:sp>
        <p:nvSpPr>
          <p:cNvPr id="18" name="Frihandsfigur: Form 17">
            <a:extLst>
              <a:ext uri="{FF2B5EF4-FFF2-40B4-BE49-F238E27FC236}">
                <a16:creationId xmlns:a16="http://schemas.microsoft.com/office/drawing/2014/main" id="{E0ADA2EB-068E-4AF9-BD94-838CEC9141E0}"/>
              </a:ext>
            </a:extLst>
          </p:cNvPr>
          <p:cNvSpPr/>
          <p:nvPr userDrawn="1"/>
        </p:nvSpPr>
        <p:spPr>
          <a:xfrm rot="10512305">
            <a:off x="8065503" y="2236024"/>
            <a:ext cx="3816990" cy="4615084"/>
          </a:xfrm>
          <a:custGeom>
            <a:avLst/>
            <a:gdLst>
              <a:gd name="connsiteX0" fmla="*/ 3807359 w 3807359"/>
              <a:gd name="connsiteY0" fmla="*/ 652140 h 3869685"/>
              <a:gd name="connsiteX1" fmla="*/ 3653054 w 3807359"/>
              <a:gd name="connsiteY1" fmla="*/ 1003613 h 3869685"/>
              <a:gd name="connsiteX2" fmla="*/ 3601619 w 3807359"/>
              <a:gd name="connsiteY2" fmla="*/ 1084575 h 3869685"/>
              <a:gd name="connsiteX3" fmla="*/ 3573997 w 3807359"/>
              <a:gd name="connsiteY3" fmla="*/ 1124580 h 3869685"/>
              <a:gd name="connsiteX4" fmla="*/ 3544469 w 3807359"/>
              <a:gd name="connsiteY4" fmla="*/ 1162680 h 3869685"/>
              <a:gd name="connsiteX5" fmla="*/ 3530182 w 3807359"/>
              <a:gd name="connsiteY5" fmla="*/ 1181730 h 3869685"/>
              <a:gd name="connsiteX6" fmla="*/ 3514942 w 3807359"/>
              <a:gd name="connsiteY6" fmla="*/ 1199828 h 3869685"/>
              <a:gd name="connsiteX7" fmla="*/ 3483509 w 3807359"/>
              <a:gd name="connsiteY7" fmla="*/ 1236975 h 3869685"/>
              <a:gd name="connsiteX8" fmla="*/ 3450172 w 3807359"/>
              <a:gd name="connsiteY8" fmla="*/ 1272218 h 3869685"/>
              <a:gd name="connsiteX9" fmla="*/ 3416834 w 3807359"/>
              <a:gd name="connsiteY9" fmla="*/ 1306508 h 3869685"/>
              <a:gd name="connsiteX10" fmla="*/ 3106319 w 3807359"/>
              <a:gd name="connsiteY10" fmla="*/ 1532250 h 3869685"/>
              <a:gd name="connsiteX11" fmla="*/ 3063457 w 3807359"/>
              <a:gd name="connsiteY11" fmla="*/ 1554158 h 3869685"/>
              <a:gd name="connsiteX12" fmla="*/ 3019642 w 3807359"/>
              <a:gd name="connsiteY12" fmla="*/ 1573208 h 3869685"/>
              <a:gd name="connsiteX13" fmla="*/ 2997734 w 3807359"/>
              <a:gd name="connsiteY13" fmla="*/ 1582733 h 3869685"/>
              <a:gd name="connsiteX14" fmla="*/ 2974874 w 3807359"/>
              <a:gd name="connsiteY14" fmla="*/ 1590353 h 3869685"/>
              <a:gd name="connsiteX15" fmla="*/ 2929154 w 3807359"/>
              <a:gd name="connsiteY15" fmla="*/ 1606545 h 3869685"/>
              <a:gd name="connsiteX16" fmla="*/ 2741512 w 3807359"/>
              <a:gd name="connsiteY16" fmla="*/ 1648455 h 3869685"/>
              <a:gd name="connsiteX17" fmla="*/ 2645309 w 3807359"/>
              <a:gd name="connsiteY17" fmla="*/ 1657980 h 3869685"/>
              <a:gd name="connsiteX18" fmla="*/ 2597684 w 3807359"/>
              <a:gd name="connsiteY18" fmla="*/ 1659885 h 3869685"/>
              <a:gd name="connsiteX19" fmla="*/ 2549107 w 3807359"/>
              <a:gd name="connsiteY19" fmla="*/ 1659885 h 3869685"/>
              <a:gd name="connsiteX20" fmla="*/ 2501482 w 3807359"/>
              <a:gd name="connsiteY20" fmla="*/ 1657028 h 3869685"/>
              <a:gd name="connsiteX21" fmla="*/ 2477669 w 3807359"/>
              <a:gd name="connsiteY21" fmla="*/ 1655123 h 3869685"/>
              <a:gd name="connsiteX22" fmla="*/ 2453857 w 3807359"/>
              <a:gd name="connsiteY22" fmla="*/ 1652265 h 3869685"/>
              <a:gd name="connsiteX23" fmla="*/ 2406232 w 3807359"/>
              <a:gd name="connsiteY23" fmla="*/ 1646550 h 3869685"/>
              <a:gd name="connsiteX24" fmla="*/ 2358607 w 3807359"/>
              <a:gd name="connsiteY24" fmla="*/ 1637978 h 3869685"/>
              <a:gd name="connsiteX25" fmla="*/ 2334794 w 3807359"/>
              <a:gd name="connsiteY25" fmla="*/ 1633215 h 3869685"/>
              <a:gd name="connsiteX26" fmla="*/ 2311934 w 3807359"/>
              <a:gd name="connsiteY26" fmla="*/ 1627500 h 3869685"/>
              <a:gd name="connsiteX27" fmla="*/ 2265262 w 3807359"/>
              <a:gd name="connsiteY27" fmla="*/ 1615118 h 3869685"/>
              <a:gd name="connsiteX28" fmla="*/ 2219542 w 3807359"/>
              <a:gd name="connsiteY28" fmla="*/ 1599878 h 3869685"/>
              <a:gd name="connsiteX29" fmla="*/ 2196682 w 3807359"/>
              <a:gd name="connsiteY29" fmla="*/ 1592258 h 3869685"/>
              <a:gd name="connsiteX30" fmla="*/ 2174774 w 3807359"/>
              <a:gd name="connsiteY30" fmla="*/ 1583685 h 3869685"/>
              <a:gd name="connsiteX31" fmla="*/ 2130007 w 3807359"/>
              <a:gd name="connsiteY31" fmla="*/ 1564635 h 3869685"/>
              <a:gd name="connsiteX32" fmla="*/ 2087144 w 3807359"/>
              <a:gd name="connsiteY32" fmla="*/ 1542728 h 3869685"/>
              <a:gd name="connsiteX33" fmla="*/ 2004277 w 3807359"/>
              <a:gd name="connsiteY33" fmla="*/ 1494150 h 3869685"/>
              <a:gd name="connsiteX34" fmla="*/ 1993799 w 3807359"/>
              <a:gd name="connsiteY34" fmla="*/ 1487483 h 3869685"/>
              <a:gd name="connsiteX35" fmla="*/ 1984274 w 3807359"/>
              <a:gd name="connsiteY35" fmla="*/ 1480815 h 3869685"/>
              <a:gd name="connsiteX36" fmla="*/ 1965224 w 3807359"/>
              <a:gd name="connsiteY36" fmla="*/ 1466528 h 3869685"/>
              <a:gd name="connsiteX37" fmla="*/ 1946174 w 3807359"/>
              <a:gd name="connsiteY37" fmla="*/ 1452240 h 3869685"/>
              <a:gd name="connsiteX38" fmla="*/ 1927124 w 3807359"/>
              <a:gd name="connsiteY38" fmla="*/ 1437000 h 3869685"/>
              <a:gd name="connsiteX39" fmla="*/ 1909027 w 3807359"/>
              <a:gd name="connsiteY39" fmla="*/ 1421760 h 3869685"/>
              <a:gd name="connsiteX40" fmla="*/ 1890929 w 3807359"/>
              <a:gd name="connsiteY40" fmla="*/ 1405568 h 3869685"/>
              <a:gd name="connsiteX41" fmla="*/ 1856639 w 3807359"/>
              <a:gd name="connsiteY41" fmla="*/ 1372230 h 3869685"/>
              <a:gd name="connsiteX42" fmla="*/ 1738529 w 3807359"/>
              <a:gd name="connsiteY42" fmla="*/ 1220783 h 3869685"/>
              <a:gd name="connsiteX43" fmla="*/ 1654709 w 3807359"/>
              <a:gd name="connsiteY43" fmla="*/ 1047428 h 3869685"/>
              <a:gd name="connsiteX44" fmla="*/ 1608037 w 3807359"/>
              <a:gd name="connsiteY44" fmla="*/ 860738 h 3869685"/>
              <a:gd name="connsiteX45" fmla="*/ 1601369 w 3807359"/>
              <a:gd name="connsiteY45" fmla="*/ 668333 h 3869685"/>
              <a:gd name="connsiteX46" fmla="*/ 1614704 w 3807359"/>
              <a:gd name="connsiteY46" fmla="*/ 573083 h 3869685"/>
              <a:gd name="connsiteX47" fmla="*/ 1626134 w 3807359"/>
              <a:gd name="connsiteY47" fmla="*/ 526410 h 3869685"/>
              <a:gd name="connsiteX48" fmla="*/ 1632802 w 3807359"/>
              <a:gd name="connsiteY48" fmla="*/ 503550 h 3869685"/>
              <a:gd name="connsiteX49" fmla="*/ 1640422 w 3807359"/>
              <a:gd name="connsiteY49" fmla="*/ 480690 h 3869685"/>
              <a:gd name="connsiteX50" fmla="*/ 1656614 w 3807359"/>
              <a:gd name="connsiteY50" fmla="*/ 435923 h 3869685"/>
              <a:gd name="connsiteX51" fmla="*/ 1676617 w 3807359"/>
              <a:gd name="connsiteY51" fmla="*/ 392108 h 3869685"/>
              <a:gd name="connsiteX52" fmla="*/ 1725194 w 3807359"/>
              <a:gd name="connsiteY52" fmla="*/ 309240 h 3869685"/>
              <a:gd name="connsiteX53" fmla="*/ 1785202 w 3807359"/>
              <a:gd name="connsiteY53" fmla="*/ 233993 h 3869685"/>
              <a:gd name="connsiteX54" fmla="*/ 1854734 w 3807359"/>
              <a:gd name="connsiteY54" fmla="*/ 167318 h 3869685"/>
              <a:gd name="connsiteX55" fmla="*/ 2199539 w 3807359"/>
              <a:gd name="connsiteY55" fmla="*/ 7298 h 3869685"/>
              <a:gd name="connsiteX56" fmla="*/ 2390992 w 3807359"/>
              <a:gd name="connsiteY56" fmla="*/ 9203 h 3869685"/>
              <a:gd name="connsiteX57" fmla="*/ 2483384 w 3807359"/>
              <a:gd name="connsiteY57" fmla="*/ 34920 h 3869685"/>
              <a:gd name="connsiteX58" fmla="*/ 2505292 w 3807359"/>
              <a:gd name="connsiteY58" fmla="*/ 44445 h 3869685"/>
              <a:gd name="connsiteX59" fmla="*/ 2527199 w 3807359"/>
              <a:gd name="connsiteY59" fmla="*/ 54923 h 3869685"/>
              <a:gd name="connsiteX60" fmla="*/ 2549107 w 3807359"/>
              <a:gd name="connsiteY60" fmla="*/ 65400 h 3869685"/>
              <a:gd name="connsiteX61" fmla="*/ 2570062 w 3807359"/>
              <a:gd name="connsiteY61" fmla="*/ 77783 h 3869685"/>
              <a:gd name="connsiteX62" fmla="*/ 2714842 w 3807359"/>
              <a:gd name="connsiteY62" fmla="*/ 203513 h 3869685"/>
              <a:gd name="connsiteX63" fmla="*/ 2816759 w 3807359"/>
              <a:gd name="connsiteY63" fmla="*/ 366390 h 3869685"/>
              <a:gd name="connsiteX64" fmla="*/ 2889149 w 3807359"/>
              <a:gd name="connsiteY64" fmla="*/ 740723 h 3869685"/>
              <a:gd name="connsiteX65" fmla="*/ 2810092 w 3807359"/>
              <a:gd name="connsiteY65" fmla="*/ 1116008 h 3869685"/>
              <a:gd name="connsiteX66" fmla="*/ 2641499 w 3807359"/>
              <a:gd name="connsiteY66" fmla="*/ 1461765 h 3869685"/>
              <a:gd name="connsiteX67" fmla="*/ 2171917 w 3807359"/>
              <a:gd name="connsiteY67" fmla="*/ 2069460 h 3869685"/>
              <a:gd name="connsiteX68" fmla="*/ 1872832 w 3807359"/>
              <a:gd name="connsiteY68" fmla="*/ 2311395 h 3869685"/>
              <a:gd name="connsiteX69" fmla="*/ 1531837 w 3807359"/>
              <a:gd name="connsiteY69" fmla="*/ 2488560 h 3869685"/>
              <a:gd name="connsiteX70" fmla="*/ 1508977 w 3807359"/>
              <a:gd name="connsiteY70" fmla="*/ 2497133 h 3869685"/>
              <a:gd name="connsiteX71" fmla="*/ 1486117 w 3807359"/>
              <a:gd name="connsiteY71" fmla="*/ 2504753 h 3869685"/>
              <a:gd name="connsiteX72" fmla="*/ 1440397 w 3807359"/>
              <a:gd name="connsiteY72" fmla="*/ 2519993 h 3869685"/>
              <a:gd name="connsiteX73" fmla="*/ 1348004 w 3807359"/>
              <a:gd name="connsiteY73" fmla="*/ 2546663 h 3869685"/>
              <a:gd name="connsiteX74" fmla="*/ 1253707 w 3807359"/>
              <a:gd name="connsiteY74" fmla="*/ 2566665 h 3869685"/>
              <a:gd name="connsiteX75" fmla="*/ 1206082 w 3807359"/>
              <a:gd name="connsiteY75" fmla="*/ 2574285 h 3869685"/>
              <a:gd name="connsiteX76" fmla="*/ 1158457 w 3807359"/>
              <a:gd name="connsiteY76" fmla="*/ 2580953 h 3869685"/>
              <a:gd name="connsiteX77" fmla="*/ 774599 w 3807359"/>
              <a:gd name="connsiteY77" fmla="*/ 2576190 h 3869685"/>
              <a:gd name="connsiteX78" fmla="*/ 750787 w 3807359"/>
              <a:gd name="connsiteY78" fmla="*/ 2573333 h 3869685"/>
              <a:gd name="connsiteX79" fmla="*/ 726974 w 3807359"/>
              <a:gd name="connsiteY79" fmla="*/ 2568570 h 3869685"/>
              <a:gd name="connsiteX80" fmla="*/ 679349 w 3807359"/>
              <a:gd name="connsiteY80" fmla="*/ 2559045 h 3869685"/>
              <a:gd name="connsiteX81" fmla="*/ 632677 w 3807359"/>
              <a:gd name="connsiteY81" fmla="*/ 2547615 h 3869685"/>
              <a:gd name="connsiteX82" fmla="*/ 586004 w 3807359"/>
              <a:gd name="connsiteY82" fmla="*/ 2535233 h 3869685"/>
              <a:gd name="connsiteX83" fmla="*/ 540284 w 3807359"/>
              <a:gd name="connsiteY83" fmla="*/ 2519040 h 3869685"/>
              <a:gd name="connsiteX84" fmla="*/ 495517 w 3807359"/>
              <a:gd name="connsiteY84" fmla="*/ 2502848 h 3869685"/>
              <a:gd name="connsiteX85" fmla="*/ 451702 w 3807359"/>
              <a:gd name="connsiteY85" fmla="*/ 2483798 h 3869685"/>
              <a:gd name="connsiteX86" fmla="*/ 407887 w 3807359"/>
              <a:gd name="connsiteY86" fmla="*/ 2462843 h 3869685"/>
              <a:gd name="connsiteX87" fmla="*/ 108802 w 3807359"/>
              <a:gd name="connsiteY87" fmla="*/ 2225670 h 3869685"/>
              <a:gd name="connsiteX88" fmla="*/ 81179 w 3807359"/>
              <a:gd name="connsiteY88" fmla="*/ 2186618 h 3869685"/>
              <a:gd name="connsiteX89" fmla="*/ 67844 w 3807359"/>
              <a:gd name="connsiteY89" fmla="*/ 2166615 h 3869685"/>
              <a:gd name="connsiteX90" fmla="*/ 56414 w 3807359"/>
              <a:gd name="connsiteY90" fmla="*/ 2145660 h 3869685"/>
              <a:gd name="connsiteX91" fmla="*/ 50699 w 3807359"/>
              <a:gd name="connsiteY91" fmla="*/ 2135183 h 3869685"/>
              <a:gd name="connsiteX92" fmla="*/ 45937 w 3807359"/>
              <a:gd name="connsiteY92" fmla="*/ 2124705 h 3869685"/>
              <a:gd name="connsiteX93" fmla="*/ 35459 w 3807359"/>
              <a:gd name="connsiteY93" fmla="*/ 2102798 h 3869685"/>
              <a:gd name="connsiteX94" fmla="*/ 26887 w 3807359"/>
              <a:gd name="connsiteY94" fmla="*/ 2079938 h 3869685"/>
              <a:gd name="connsiteX95" fmla="*/ 19267 w 3807359"/>
              <a:gd name="connsiteY95" fmla="*/ 2057078 h 3869685"/>
              <a:gd name="connsiteX96" fmla="*/ 4979 w 3807359"/>
              <a:gd name="connsiteY96" fmla="*/ 1866578 h 3869685"/>
              <a:gd name="connsiteX97" fmla="*/ 73559 w 3807359"/>
              <a:gd name="connsiteY97" fmla="*/ 1687508 h 3869685"/>
              <a:gd name="connsiteX98" fmla="*/ 201194 w 3807359"/>
              <a:gd name="connsiteY98" fmla="*/ 1543680 h 3869685"/>
              <a:gd name="connsiteX99" fmla="*/ 366929 w 3807359"/>
              <a:gd name="connsiteY99" fmla="*/ 1446525 h 3869685"/>
              <a:gd name="connsiteX100" fmla="*/ 553619 w 3807359"/>
              <a:gd name="connsiteY100" fmla="*/ 1400805 h 3869685"/>
              <a:gd name="connsiteX101" fmla="*/ 935572 w 3807359"/>
              <a:gd name="connsiteY101" fmla="*/ 1428428 h 3869685"/>
              <a:gd name="connsiteX102" fmla="*/ 1120357 w 3807359"/>
              <a:gd name="connsiteY102" fmla="*/ 1481768 h 3869685"/>
              <a:gd name="connsiteX103" fmla="*/ 1298474 w 3807359"/>
              <a:gd name="connsiteY103" fmla="*/ 1554158 h 3869685"/>
              <a:gd name="connsiteX104" fmla="*/ 1468019 w 3807359"/>
              <a:gd name="connsiteY104" fmla="*/ 1644645 h 3869685"/>
              <a:gd name="connsiteX105" fmla="*/ 1627087 w 3807359"/>
              <a:gd name="connsiteY105" fmla="*/ 1753230 h 3869685"/>
              <a:gd name="connsiteX106" fmla="*/ 1896644 w 3807359"/>
              <a:gd name="connsiteY106" fmla="*/ 2026598 h 3869685"/>
              <a:gd name="connsiteX107" fmla="*/ 2080477 w 3807359"/>
              <a:gd name="connsiteY107" fmla="*/ 2363783 h 3869685"/>
              <a:gd name="connsiteX108" fmla="*/ 2139532 w 3807359"/>
              <a:gd name="connsiteY108" fmla="*/ 2546663 h 3869685"/>
              <a:gd name="connsiteX109" fmla="*/ 2179537 w 3807359"/>
              <a:gd name="connsiteY109" fmla="*/ 2735258 h 3869685"/>
              <a:gd name="connsiteX110" fmla="*/ 2202397 w 3807359"/>
              <a:gd name="connsiteY110" fmla="*/ 2926710 h 3869685"/>
              <a:gd name="connsiteX111" fmla="*/ 2210969 w 3807359"/>
              <a:gd name="connsiteY111" fmla="*/ 3119115 h 3869685"/>
              <a:gd name="connsiteX112" fmla="*/ 2208112 w 3807359"/>
              <a:gd name="connsiteY112" fmla="*/ 3311520 h 3869685"/>
              <a:gd name="connsiteX113" fmla="*/ 2203349 w 3807359"/>
              <a:gd name="connsiteY113" fmla="*/ 3407723 h 3869685"/>
              <a:gd name="connsiteX114" fmla="*/ 2201444 w 3807359"/>
              <a:gd name="connsiteY114" fmla="*/ 3438203 h 3869685"/>
              <a:gd name="connsiteX115" fmla="*/ 2201444 w 3807359"/>
              <a:gd name="connsiteY115" fmla="*/ 3442965 h 3869685"/>
              <a:gd name="connsiteX116" fmla="*/ 2200492 w 3807359"/>
              <a:gd name="connsiteY116" fmla="*/ 3461063 h 3869685"/>
              <a:gd name="connsiteX117" fmla="*/ 2197634 w 3807359"/>
              <a:gd name="connsiteY117" fmla="*/ 3498210 h 3869685"/>
              <a:gd name="connsiteX118" fmla="*/ 2190967 w 3807359"/>
              <a:gd name="connsiteY118" fmla="*/ 3573458 h 3869685"/>
              <a:gd name="connsiteX119" fmla="*/ 2158582 w 3807359"/>
              <a:gd name="connsiteY119" fmla="*/ 3869685 h 3869685"/>
              <a:gd name="connsiteX0" fmla="*/ 4316523 w 4316523"/>
              <a:gd name="connsiteY0" fmla="*/ 0 h 4531303"/>
              <a:gd name="connsiteX1" fmla="*/ 3653054 w 4316523"/>
              <a:gd name="connsiteY1" fmla="*/ 1665231 h 4531303"/>
              <a:gd name="connsiteX2" fmla="*/ 3601619 w 4316523"/>
              <a:gd name="connsiteY2" fmla="*/ 1746193 h 4531303"/>
              <a:gd name="connsiteX3" fmla="*/ 3573997 w 4316523"/>
              <a:gd name="connsiteY3" fmla="*/ 1786198 h 4531303"/>
              <a:gd name="connsiteX4" fmla="*/ 3544469 w 4316523"/>
              <a:gd name="connsiteY4" fmla="*/ 1824298 h 4531303"/>
              <a:gd name="connsiteX5" fmla="*/ 3530182 w 4316523"/>
              <a:gd name="connsiteY5" fmla="*/ 1843348 h 4531303"/>
              <a:gd name="connsiteX6" fmla="*/ 3514942 w 4316523"/>
              <a:gd name="connsiteY6" fmla="*/ 1861446 h 4531303"/>
              <a:gd name="connsiteX7" fmla="*/ 3483509 w 4316523"/>
              <a:gd name="connsiteY7" fmla="*/ 1898593 h 4531303"/>
              <a:gd name="connsiteX8" fmla="*/ 3450172 w 4316523"/>
              <a:gd name="connsiteY8" fmla="*/ 1933836 h 4531303"/>
              <a:gd name="connsiteX9" fmla="*/ 3416834 w 4316523"/>
              <a:gd name="connsiteY9" fmla="*/ 1968126 h 4531303"/>
              <a:gd name="connsiteX10" fmla="*/ 3106319 w 4316523"/>
              <a:gd name="connsiteY10" fmla="*/ 2193868 h 4531303"/>
              <a:gd name="connsiteX11" fmla="*/ 3063457 w 4316523"/>
              <a:gd name="connsiteY11" fmla="*/ 2215776 h 4531303"/>
              <a:gd name="connsiteX12" fmla="*/ 3019642 w 4316523"/>
              <a:gd name="connsiteY12" fmla="*/ 2234826 h 4531303"/>
              <a:gd name="connsiteX13" fmla="*/ 2997734 w 4316523"/>
              <a:gd name="connsiteY13" fmla="*/ 2244351 h 4531303"/>
              <a:gd name="connsiteX14" fmla="*/ 2974874 w 4316523"/>
              <a:gd name="connsiteY14" fmla="*/ 2251971 h 4531303"/>
              <a:gd name="connsiteX15" fmla="*/ 2929154 w 4316523"/>
              <a:gd name="connsiteY15" fmla="*/ 2268163 h 4531303"/>
              <a:gd name="connsiteX16" fmla="*/ 2741512 w 4316523"/>
              <a:gd name="connsiteY16" fmla="*/ 2310073 h 4531303"/>
              <a:gd name="connsiteX17" fmla="*/ 2645309 w 4316523"/>
              <a:gd name="connsiteY17" fmla="*/ 2319598 h 4531303"/>
              <a:gd name="connsiteX18" fmla="*/ 2597684 w 4316523"/>
              <a:gd name="connsiteY18" fmla="*/ 2321503 h 4531303"/>
              <a:gd name="connsiteX19" fmla="*/ 2549107 w 4316523"/>
              <a:gd name="connsiteY19" fmla="*/ 2321503 h 4531303"/>
              <a:gd name="connsiteX20" fmla="*/ 2501482 w 4316523"/>
              <a:gd name="connsiteY20" fmla="*/ 2318646 h 4531303"/>
              <a:gd name="connsiteX21" fmla="*/ 2477669 w 4316523"/>
              <a:gd name="connsiteY21" fmla="*/ 2316741 h 4531303"/>
              <a:gd name="connsiteX22" fmla="*/ 2453857 w 4316523"/>
              <a:gd name="connsiteY22" fmla="*/ 2313883 h 4531303"/>
              <a:gd name="connsiteX23" fmla="*/ 2406232 w 4316523"/>
              <a:gd name="connsiteY23" fmla="*/ 2308168 h 4531303"/>
              <a:gd name="connsiteX24" fmla="*/ 2358607 w 4316523"/>
              <a:gd name="connsiteY24" fmla="*/ 2299596 h 4531303"/>
              <a:gd name="connsiteX25" fmla="*/ 2334794 w 4316523"/>
              <a:gd name="connsiteY25" fmla="*/ 2294833 h 4531303"/>
              <a:gd name="connsiteX26" fmla="*/ 2311934 w 4316523"/>
              <a:gd name="connsiteY26" fmla="*/ 2289118 h 4531303"/>
              <a:gd name="connsiteX27" fmla="*/ 2265262 w 4316523"/>
              <a:gd name="connsiteY27" fmla="*/ 2276736 h 4531303"/>
              <a:gd name="connsiteX28" fmla="*/ 2219542 w 4316523"/>
              <a:gd name="connsiteY28" fmla="*/ 2261496 h 4531303"/>
              <a:gd name="connsiteX29" fmla="*/ 2196682 w 4316523"/>
              <a:gd name="connsiteY29" fmla="*/ 2253876 h 4531303"/>
              <a:gd name="connsiteX30" fmla="*/ 2174774 w 4316523"/>
              <a:gd name="connsiteY30" fmla="*/ 2245303 h 4531303"/>
              <a:gd name="connsiteX31" fmla="*/ 2130007 w 4316523"/>
              <a:gd name="connsiteY31" fmla="*/ 2226253 h 4531303"/>
              <a:gd name="connsiteX32" fmla="*/ 2087144 w 4316523"/>
              <a:gd name="connsiteY32" fmla="*/ 2204346 h 4531303"/>
              <a:gd name="connsiteX33" fmla="*/ 2004277 w 4316523"/>
              <a:gd name="connsiteY33" fmla="*/ 2155768 h 4531303"/>
              <a:gd name="connsiteX34" fmla="*/ 1993799 w 4316523"/>
              <a:gd name="connsiteY34" fmla="*/ 2149101 h 4531303"/>
              <a:gd name="connsiteX35" fmla="*/ 1984274 w 4316523"/>
              <a:gd name="connsiteY35" fmla="*/ 2142433 h 4531303"/>
              <a:gd name="connsiteX36" fmla="*/ 1965224 w 4316523"/>
              <a:gd name="connsiteY36" fmla="*/ 2128146 h 4531303"/>
              <a:gd name="connsiteX37" fmla="*/ 1946174 w 4316523"/>
              <a:gd name="connsiteY37" fmla="*/ 2113858 h 4531303"/>
              <a:gd name="connsiteX38" fmla="*/ 1927124 w 4316523"/>
              <a:gd name="connsiteY38" fmla="*/ 2098618 h 4531303"/>
              <a:gd name="connsiteX39" fmla="*/ 1909027 w 4316523"/>
              <a:gd name="connsiteY39" fmla="*/ 2083378 h 4531303"/>
              <a:gd name="connsiteX40" fmla="*/ 1890929 w 4316523"/>
              <a:gd name="connsiteY40" fmla="*/ 2067186 h 4531303"/>
              <a:gd name="connsiteX41" fmla="*/ 1856639 w 4316523"/>
              <a:gd name="connsiteY41" fmla="*/ 2033848 h 4531303"/>
              <a:gd name="connsiteX42" fmla="*/ 1738529 w 4316523"/>
              <a:gd name="connsiteY42" fmla="*/ 1882401 h 4531303"/>
              <a:gd name="connsiteX43" fmla="*/ 1654709 w 4316523"/>
              <a:gd name="connsiteY43" fmla="*/ 1709046 h 4531303"/>
              <a:gd name="connsiteX44" fmla="*/ 1608037 w 4316523"/>
              <a:gd name="connsiteY44" fmla="*/ 1522356 h 4531303"/>
              <a:gd name="connsiteX45" fmla="*/ 1601369 w 4316523"/>
              <a:gd name="connsiteY45" fmla="*/ 1329951 h 4531303"/>
              <a:gd name="connsiteX46" fmla="*/ 1614704 w 4316523"/>
              <a:gd name="connsiteY46" fmla="*/ 1234701 h 4531303"/>
              <a:gd name="connsiteX47" fmla="*/ 1626134 w 4316523"/>
              <a:gd name="connsiteY47" fmla="*/ 1188028 h 4531303"/>
              <a:gd name="connsiteX48" fmla="*/ 1632802 w 4316523"/>
              <a:gd name="connsiteY48" fmla="*/ 1165168 h 4531303"/>
              <a:gd name="connsiteX49" fmla="*/ 1640422 w 4316523"/>
              <a:gd name="connsiteY49" fmla="*/ 1142308 h 4531303"/>
              <a:gd name="connsiteX50" fmla="*/ 1656614 w 4316523"/>
              <a:gd name="connsiteY50" fmla="*/ 1097541 h 4531303"/>
              <a:gd name="connsiteX51" fmla="*/ 1676617 w 4316523"/>
              <a:gd name="connsiteY51" fmla="*/ 1053726 h 4531303"/>
              <a:gd name="connsiteX52" fmla="*/ 1725194 w 4316523"/>
              <a:gd name="connsiteY52" fmla="*/ 970858 h 4531303"/>
              <a:gd name="connsiteX53" fmla="*/ 1785202 w 4316523"/>
              <a:gd name="connsiteY53" fmla="*/ 895611 h 4531303"/>
              <a:gd name="connsiteX54" fmla="*/ 1854734 w 4316523"/>
              <a:gd name="connsiteY54" fmla="*/ 828936 h 4531303"/>
              <a:gd name="connsiteX55" fmla="*/ 2199539 w 4316523"/>
              <a:gd name="connsiteY55" fmla="*/ 668916 h 4531303"/>
              <a:gd name="connsiteX56" fmla="*/ 2390992 w 4316523"/>
              <a:gd name="connsiteY56" fmla="*/ 670821 h 4531303"/>
              <a:gd name="connsiteX57" fmla="*/ 2483384 w 4316523"/>
              <a:gd name="connsiteY57" fmla="*/ 696538 h 4531303"/>
              <a:gd name="connsiteX58" fmla="*/ 2505292 w 4316523"/>
              <a:gd name="connsiteY58" fmla="*/ 706063 h 4531303"/>
              <a:gd name="connsiteX59" fmla="*/ 2527199 w 4316523"/>
              <a:gd name="connsiteY59" fmla="*/ 716541 h 4531303"/>
              <a:gd name="connsiteX60" fmla="*/ 2549107 w 4316523"/>
              <a:gd name="connsiteY60" fmla="*/ 727018 h 4531303"/>
              <a:gd name="connsiteX61" fmla="*/ 2570062 w 4316523"/>
              <a:gd name="connsiteY61" fmla="*/ 739401 h 4531303"/>
              <a:gd name="connsiteX62" fmla="*/ 2714842 w 4316523"/>
              <a:gd name="connsiteY62" fmla="*/ 865131 h 4531303"/>
              <a:gd name="connsiteX63" fmla="*/ 2816759 w 4316523"/>
              <a:gd name="connsiteY63" fmla="*/ 1028008 h 4531303"/>
              <a:gd name="connsiteX64" fmla="*/ 2889149 w 4316523"/>
              <a:gd name="connsiteY64" fmla="*/ 1402341 h 4531303"/>
              <a:gd name="connsiteX65" fmla="*/ 2810092 w 4316523"/>
              <a:gd name="connsiteY65" fmla="*/ 1777626 h 4531303"/>
              <a:gd name="connsiteX66" fmla="*/ 2641499 w 4316523"/>
              <a:gd name="connsiteY66" fmla="*/ 2123383 h 4531303"/>
              <a:gd name="connsiteX67" fmla="*/ 2171917 w 4316523"/>
              <a:gd name="connsiteY67" fmla="*/ 2731078 h 4531303"/>
              <a:gd name="connsiteX68" fmla="*/ 1872832 w 4316523"/>
              <a:gd name="connsiteY68" fmla="*/ 2973013 h 4531303"/>
              <a:gd name="connsiteX69" fmla="*/ 1531837 w 4316523"/>
              <a:gd name="connsiteY69" fmla="*/ 3150178 h 4531303"/>
              <a:gd name="connsiteX70" fmla="*/ 1508977 w 4316523"/>
              <a:gd name="connsiteY70" fmla="*/ 3158751 h 4531303"/>
              <a:gd name="connsiteX71" fmla="*/ 1486117 w 4316523"/>
              <a:gd name="connsiteY71" fmla="*/ 3166371 h 4531303"/>
              <a:gd name="connsiteX72" fmla="*/ 1440397 w 4316523"/>
              <a:gd name="connsiteY72" fmla="*/ 3181611 h 4531303"/>
              <a:gd name="connsiteX73" fmla="*/ 1348004 w 4316523"/>
              <a:gd name="connsiteY73" fmla="*/ 3208281 h 4531303"/>
              <a:gd name="connsiteX74" fmla="*/ 1253707 w 4316523"/>
              <a:gd name="connsiteY74" fmla="*/ 3228283 h 4531303"/>
              <a:gd name="connsiteX75" fmla="*/ 1206082 w 4316523"/>
              <a:gd name="connsiteY75" fmla="*/ 3235903 h 4531303"/>
              <a:gd name="connsiteX76" fmla="*/ 1158457 w 4316523"/>
              <a:gd name="connsiteY76" fmla="*/ 3242571 h 4531303"/>
              <a:gd name="connsiteX77" fmla="*/ 774599 w 4316523"/>
              <a:gd name="connsiteY77" fmla="*/ 3237808 h 4531303"/>
              <a:gd name="connsiteX78" fmla="*/ 750787 w 4316523"/>
              <a:gd name="connsiteY78" fmla="*/ 3234951 h 4531303"/>
              <a:gd name="connsiteX79" fmla="*/ 726974 w 4316523"/>
              <a:gd name="connsiteY79" fmla="*/ 3230188 h 4531303"/>
              <a:gd name="connsiteX80" fmla="*/ 679349 w 4316523"/>
              <a:gd name="connsiteY80" fmla="*/ 3220663 h 4531303"/>
              <a:gd name="connsiteX81" fmla="*/ 632677 w 4316523"/>
              <a:gd name="connsiteY81" fmla="*/ 3209233 h 4531303"/>
              <a:gd name="connsiteX82" fmla="*/ 586004 w 4316523"/>
              <a:gd name="connsiteY82" fmla="*/ 3196851 h 4531303"/>
              <a:gd name="connsiteX83" fmla="*/ 540284 w 4316523"/>
              <a:gd name="connsiteY83" fmla="*/ 3180658 h 4531303"/>
              <a:gd name="connsiteX84" fmla="*/ 495517 w 4316523"/>
              <a:gd name="connsiteY84" fmla="*/ 3164466 h 4531303"/>
              <a:gd name="connsiteX85" fmla="*/ 451702 w 4316523"/>
              <a:gd name="connsiteY85" fmla="*/ 3145416 h 4531303"/>
              <a:gd name="connsiteX86" fmla="*/ 407887 w 4316523"/>
              <a:gd name="connsiteY86" fmla="*/ 3124461 h 4531303"/>
              <a:gd name="connsiteX87" fmla="*/ 108802 w 4316523"/>
              <a:gd name="connsiteY87" fmla="*/ 2887288 h 4531303"/>
              <a:gd name="connsiteX88" fmla="*/ 81179 w 4316523"/>
              <a:gd name="connsiteY88" fmla="*/ 2848236 h 4531303"/>
              <a:gd name="connsiteX89" fmla="*/ 67844 w 4316523"/>
              <a:gd name="connsiteY89" fmla="*/ 2828233 h 4531303"/>
              <a:gd name="connsiteX90" fmla="*/ 56414 w 4316523"/>
              <a:gd name="connsiteY90" fmla="*/ 2807278 h 4531303"/>
              <a:gd name="connsiteX91" fmla="*/ 50699 w 4316523"/>
              <a:gd name="connsiteY91" fmla="*/ 2796801 h 4531303"/>
              <a:gd name="connsiteX92" fmla="*/ 45937 w 4316523"/>
              <a:gd name="connsiteY92" fmla="*/ 2786323 h 4531303"/>
              <a:gd name="connsiteX93" fmla="*/ 35459 w 4316523"/>
              <a:gd name="connsiteY93" fmla="*/ 2764416 h 4531303"/>
              <a:gd name="connsiteX94" fmla="*/ 26887 w 4316523"/>
              <a:gd name="connsiteY94" fmla="*/ 2741556 h 4531303"/>
              <a:gd name="connsiteX95" fmla="*/ 19267 w 4316523"/>
              <a:gd name="connsiteY95" fmla="*/ 2718696 h 4531303"/>
              <a:gd name="connsiteX96" fmla="*/ 4979 w 4316523"/>
              <a:gd name="connsiteY96" fmla="*/ 2528196 h 4531303"/>
              <a:gd name="connsiteX97" fmla="*/ 73559 w 4316523"/>
              <a:gd name="connsiteY97" fmla="*/ 2349126 h 4531303"/>
              <a:gd name="connsiteX98" fmla="*/ 201194 w 4316523"/>
              <a:gd name="connsiteY98" fmla="*/ 2205298 h 4531303"/>
              <a:gd name="connsiteX99" fmla="*/ 366929 w 4316523"/>
              <a:gd name="connsiteY99" fmla="*/ 2108143 h 4531303"/>
              <a:gd name="connsiteX100" fmla="*/ 553619 w 4316523"/>
              <a:gd name="connsiteY100" fmla="*/ 2062423 h 4531303"/>
              <a:gd name="connsiteX101" fmla="*/ 935572 w 4316523"/>
              <a:gd name="connsiteY101" fmla="*/ 2090046 h 4531303"/>
              <a:gd name="connsiteX102" fmla="*/ 1120357 w 4316523"/>
              <a:gd name="connsiteY102" fmla="*/ 2143386 h 4531303"/>
              <a:gd name="connsiteX103" fmla="*/ 1298474 w 4316523"/>
              <a:gd name="connsiteY103" fmla="*/ 2215776 h 4531303"/>
              <a:gd name="connsiteX104" fmla="*/ 1468019 w 4316523"/>
              <a:gd name="connsiteY104" fmla="*/ 2306263 h 4531303"/>
              <a:gd name="connsiteX105" fmla="*/ 1627087 w 4316523"/>
              <a:gd name="connsiteY105" fmla="*/ 2414848 h 4531303"/>
              <a:gd name="connsiteX106" fmla="*/ 1896644 w 4316523"/>
              <a:gd name="connsiteY106" fmla="*/ 2688216 h 4531303"/>
              <a:gd name="connsiteX107" fmla="*/ 2080477 w 4316523"/>
              <a:gd name="connsiteY107" fmla="*/ 3025401 h 4531303"/>
              <a:gd name="connsiteX108" fmla="*/ 2139532 w 4316523"/>
              <a:gd name="connsiteY108" fmla="*/ 3208281 h 4531303"/>
              <a:gd name="connsiteX109" fmla="*/ 2179537 w 4316523"/>
              <a:gd name="connsiteY109" fmla="*/ 3396876 h 4531303"/>
              <a:gd name="connsiteX110" fmla="*/ 2202397 w 4316523"/>
              <a:gd name="connsiteY110" fmla="*/ 3588328 h 4531303"/>
              <a:gd name="connsiteX111" fmla="*/ 2210969 w 4316523"/>
              <a:gd name="connsiteY111" fmla="*/ 3780733 h 4531303"/>
              <a:gd name="connsiteX112" fmla="*/ 2208112 w 4316523"/>
              <a:gd name="connsiteY112" fmla="*/ 3973138 h 4531303"/>
              <a:gd name="connsiteX113" fmla="*/ 2203349 w 4316523"/>
              <a:gd name="connsiteY113" fmla="*/ 4069341 h 4531303"/>
              <a:gd name="connsiteX114" fmla="*/ 2201444 w 4316523"/>
              <a:gd name="connsiteY114" fmla="*/ 4099821 h 4531303"/>
              <a:gd name="connsiteX115" fmla="*/ 2201444 w 4316523"/>
              <a:gd name="connsiteY115" fmla="*/ 4104583 h 4531303"/>
              <a:gd name="connsiteX116" fmla="*/ 2200492 w 4316523"/>
              <a:gd name="connsiteY116" fmla="*/ 4122681 h 4531303"/>
              <a:gd name="connsiteX117" fmla="*/ 2197634 w 4316523"/>
              <a:gd name="connsiteY117" fmla="*/ 4159828 h 4531303"/>
              <a:gd name="connsiteX118" fmla="*/ 2190967 w 4316523"/>
              <a:gd name="connsiteY118" fmla="*/ 4235076 h 4531303"/>
              <a:gd name="connsiteX119" fmla="*/ 2158582 w 4316523"/>
              <a:gd name="connsiteY119" fmla="*/ 4531303 h 4531303"/>
              <a:gd name="connsiteX0" fmla="*/ 3595933 w 3669016"/>
              <a:gd name="connsiteY0" fmla="*/ 0 h 4501982"/>
              <a:gd name="connsiteX1" fmla="*/ 3653054 w 3669016"/>
              <a:gd name="connsiteY1" fmla="*/ 1635910 h 4501982"/>
              <a:gd name="connsiteX2" fmla="*/ 3601619 w 3669016"/>
              <a:gd name="connsiteY2" fmla="*/ 1716872 h 4501982"/>
              <a:gd name="connsiteX3" fmla="*/ 3573997 w 3669016"/>
              <a:gd name="connsiteY3" fmla="*/ 1756877 h 4501982"/>
              <a:gd name="connsiteX4" fmla="*/ 3544469 w 3669016"/>
              <a:gd name="connsiteY4" fmla="*/ 1794977 h 4501982"/>
              <a:gd name="connsiteX5" fmla="*/ 3530182 w 3669016"/>
              <a:gd name="connsiteY5" fmla="*/ 1814027 h 4501982"/>
              <a:gd name="connsiteX6" fmla="*/ 3514942 w 3669016"/>
              <a:gd name="connsiteY6" fmla="*/ 1832125 h 4501982"/>
              <a:gd name="connsiteX7" fmla="*/ 3483509 w 3669016"/>
              <a:gd name="connsiteY7" fmla="*/ 1869272 h 4501982"/>
              <a:gd name="connsiteX8" fmla="*/ 3450172 w 3669016"/>
              <a:gd name="connsiteY8" fmla="*/ 1904515 h 4501982"/>
              <a:gd name="connsiteX9" fmla="*/ 3416834 w 3669016"/>
              <a:gd name="connsiteY9" fmla="*/ 1938805 h 4501982"/>
              <a:gd name="connsiteX10" fmla="*/ 3106319 w 3669016"/>
              <a:gd name="connsiteY10" fmla="*/ 2164547 h 4501982"/>
              <a:gd name="connsiteX11" fmla="*/ 3063457 w 3669016"/>
              <a:gd name="connsiteY11" fmla="*/ 2186455 h 4501982"/>
              <a:gd name="connsiteX12" fmla="*/ 3019642 w 3669016"/>
              <a:gd name="connsiteY12" fmla="*/ 2205505 h 4501982"/>
              <a:gd name="connsiteX13" fmla="*/ 2997734 w 3669016"/>
              <a:gd name="connsiteY13" fmla="*/ 2215030 h 4501982"/>
              <a:gd name="connsiteX14" fmla="*/ 2974874 w 3669016"/>
              <a:gd name="connsiteY14" fmla="*/ 2222650 h 4501982"/>
              <a:gd name="connsiteX15" fmla="*/ 2929154 w 3669016"/>
              <a:gd name="connsiteY15" fmla="*/ 2238842 h 4501982"/>
              <a:gd name="connsiteX16" fmla="*/ 2741512 w 3669016"/>
              <a:gd name="connsiteY16" fmla="*/ 2280752 h 4501982"/>
              <a:gd name="connsiteX17" fmla="*/ 2645309 w 3669016"/>
              <a:gd name="connsiteY17" fmla="*/ 2290277 h 4501982"/>
              <a:gd name="connsiteX18" fmla="*/ 2597684 w 3669016"/>
              <a:gd name="connsiteY18" fmla="*/ 2292182 h 4501982"/>
              <a:gd name="connsiteX19" fmla="*/ 2549107 w 3669016"/>
              <a:gd name="connsiteY19" fmla="*/ 2292182 h 4501982"/>
              <a:gd name="connsiteX20" fmla="*/ 2501482 w 3669016"/>
              <a:gd name="connsiteY20" fmla="*/ 2289325 h 4501982"/>
              <a:gd name="connsiteX21" fmla="*/ 2477669 w 3669016"/>
              <a:gd name="connsiteY21" fmla="*/ 2287420 h 4501982"/>
              <a:gd name="connsiteX22" fmla="*/ 2453857 w 3669016"/>
              <a:gd name="connsiteY22" fmla="*/ 2284562 h 4501982"/>
              <a:gd name="connsiteX23" fmla="*/ 2406232 w 3669016"/>
              <a:gd name="connsiteY23" fmla="*/ 2278847 h 4501982"/>
              <a:gd name="connsiteX24" fmla="*/ 2358607 w 3669016"/>
              <a:gd name="connsiteY24" fmla="*/ 2270275 h 4501982"/>
              <a:gd name="connsiteX25" fmla="*/ 2334794 w 3669016"/>
              <a:gd name="connsiteY25" fmla="*/ 2265512 h 4501982"/>
              <a:gd name="connsiteX26" fmla="*/ 2311934 w 3669016"/>
              <a:gd name="connsiteY26" fmla="*/ 2259797 h 4501982"/>
              <a:gd name="connsiteX27" fmla="*/ 2265262 w 3669016"/>
              <a:gd name="connsiteY27" fmla="*/ 2247415 h 4501982"/>
              <a:gd name="connsiteX28" fmla="*/ 2219542 w 3669016"/>
              <a:gd name="connsiteY28" fmla="*/ 2232175 h 4501982"/>
              <a:gd name="connsiteX29" fmla="*/ 2196682 w 3669016"/>
              <a:gd name="connsiteY29" fmla="*/ 2224555 h 4501982"/>
              <a:gd name="connsiteX30" fmla="*/ 2174774 w 3669016"/>
              <a:gd name="connsiteY30" fmla="*/ 2215982 h 4501982"/>
              <a:gd name="connsiteX31" fmla="*/ 2130007 w 3669016"/>
              <a:gd name="connsiteY31" fmla="*/ 2196932 h 4501982"/>
              <a:gd name="connsiteX32" fmla="*/ 2087144 w 3669016"/>
              <a:gd name="connsiteY32" fmla="*/ 2175025 h 4501982"/>
              <a:gd name="connsiteX33" fmla="*/ 2004277 w 3669016"/>
              <a:gd name="connsiteY33" fmla="*/ 2126447 h 4501982"/>
              <a:gd name="connsiteX34" fmla="*/ 1993799 w 3669016"/>
              <a:gd name="connsiteY34" fmla="*/ 2119780 h 4501982"/>
              <a:gd name="connsiteX35" fmla="*/ 1984274 w 3669016"/>
              <a:gd name="connsiteY35" fmla="*/ 2113112 h 4501982"/>
              <a:gd name="connsiteX36" fmla="*/ 1965224 w 3669016"/>
              <a:gd name="connsiteY36" fmla="*/ 2098825 h 4501982"/>
              <a:gd name="connsiteX37" fmla="*/ 1946174 w 3669016"/>
              <a:gd name="connsiteY37" fmla="*/ 2084537 h 4501982"/>
              <a:gd name="connsiteX38" fmla="*/ 1927124 w 3669016"/>
              <a:gd name="connsiteY38" fmla="*/ 2069297 h 4501982"/>
              <a:gd name="connsiteX39" fmla="*/ 1909027 w 3669016"/>
              <a:gd name="connsiteY39" fmla="*/ 2054057 h 4501982"/>
              <a:gd name="connsiteX40" fmla="*/ 1890929 w 3669016"/>
              <a:gd name="connsiteY40" fmla="*/ 2037865 h 4501982"/>
              <a:gd name="connsiteX41" fmla="*/ 1856639 w 3669016"/>
              <a:gd name="connsiteY41" fmla="*/ 2004527 h 4501982"/>
              <a:gd name="connsiteX42" fmla="*/ 1738529 w 3669016"/>
              <a:gd name="connsiteY42" fmla="*/ 1853080 h 4501982"/>
              <a:gd name="connsiteX43" fmla="*/ 1654709 w 3669016"/>
              <a:gd name="connsiteY43" fmla="*/ 1679725 h 4501982"/>
              <a:gd name="connsiteX44" fmla="*/ 1608037 w 3669016"/>
              <a:gd name="connsiteY44" fmla="*/ 1493035 h 4501982"/>
              <a:gd name="connsiteX45" fmla="*/ 1601369 w 3669016"/>
              <a:gd name="connsiteY45" fmla="*/ 1300630 h 4501982"/>
              <a:gd name="connsiteX46" fmla="*/ 1614704 w 3669016"/>
              <a:gd name="connsiteY46" fmla="*/ 1205380 h 4501982"/>
              <a:gd name="connsiteX47" fmla="*/ 1626134 w 3669016"/>
              <a:gd name="connsiteY47" fmla="*/ 1158707 h 4501982"/>
              <a:gd name="connsiteX48" fmla="*/ 1632802 w 3669016"/>
              <a:gd name="connsiteY48" fmla="*/ 1135847 h 4501982"/>
              <a:gd name="connsiteX49" fmla="*/ 1640422 w 3669016"/>
              <a:gd name="connsiteY49" fmla="*/ 1112987 h 4501982"/>
              <a:gd name="connsiteX50" fmla="*/ 1656614 w 3669016"/>
              <a:gd name="connsiteY50" fmla="*/ 1068220 h 4501982"/>
              <a:gd name="connsiteX51" fmla="*/ 1676617 w 3669016"/>
              <a:gd name="connsiteY51" fmla="*/ 1024405 h 4501982"/>
              <a:gd name="connsiteX52" fmla="*/ 1725194 w 3669016"/>
              <a:gd name="connsiteY52" fmla="*/ 941537 h 4501982"/>
              <a:gd name="connsiteX53" fmla="*/ 1785202 w 3669016"/>
              <a:gd name="connsiteY53" fmla="*/ 866290 h 4501982"/>
              <a:gd name="connsiteX54" fmla="*/ 1854734 w 3669016"/>
              <a:gd name="connsiteY54" fmla="*/ 799615 h 4501982"/>
              <a:gd name="connsiteX55" fmla="*/ 2199539 w 3669016"/>
              <a:gd name="connsiteY55" fmla="*/ 639595 h 4501982"/>
              <a:gd name="connsiteX56" fmla="*/ 2390992 w 3669016"/>
              <a:gd name="connsiteY56" fmla="*/ 641500 h 4501982"/>
              <a:gd name="connsiteX57" fmla="*/ 2483384 w 3669016"/>
              <a:gd name="connsiteY57" fmla="*/ 667217 h 4501982"/>
              <a:gd name="connsiteX58" fmla="*/ 2505292 w 3669016"/>
              <a:gd name="connsiteY58" fmla="*/ 676742 h 4501982"/>
              <a:gd name="connsiteX59" fmla="*/ 2527199 w 3669016"/>
              <a:gd name="connsiteY59" fmla="*/ 687220 h 4501982"/>
              <a:gd name="connsiteX60" fmla="*/ 2549107 w 3669016"/>
              <a:gd name="connsiteY60" fmla="*/ 697697 h 4501982"/>
              <a:gd name="connsiteX61" fmla="*/ 2570062 w 3669016"/>
              <a:gd name="connsiteY61" fmla="*/ 710080 h 4501982"/>
              <a:gd name="connsiteX62" fmla="*/ 2714842 w 3669016"/>
              <a:gd name="connsiteY62" fmla="*/ 835810 h 4501982"/>
              <a:gd name="connsiteX63" fmla="*/ 2816759 w 3669016"/>
              <a:gd name="connsiteY63" fmla="*/ 998687 h 4501982"/>
              <a:gd name="connsiteX64" fmla="*/ 2889149 w 3669016"/>
              <a:gd name="connsiteY64" fmla="*/ 1373020 h 4501982"/>
              <a:gd name="connsiteX65" fmla="*/ 2810092 w 3669016"/>
              <a:gd name="connsiteY65" fmla="*/ 1748305 h 4501982"/>
              <a:gd name="connsiteX66" fmla="*/ 2641499 w 3669016"/>
              <a:gd name="connsiteY66" fmla="*/ 2094062 h 4501982"/>
              <a:gd name="connsiteX67" fmla="*/ 2171917 w 3669016"/>
              <a:gd name="connsiteY67" fmla="*/ 2701757 h 4501982"/>
              <a:gd name="connsiteX68" fmla="*/ 1872832 w 3669016"/>
              <a:gd name="connsiteY68" fmla="*/ 2943692 h 4501982"/>
              <a:gd name="connsiteX69" fmla="*/ 1531837 w 3669016"/>
              <a:gd name="connsiteY69" fmla="*/ 3120857 h 4501982"/>
              <a:gd name="connsiteX70" fmla="*/ 1508977 w 3669016"/>
              <a:gd name="connsiteY70" fmla="*/ 3129430 h 4501982"/>
              <a:gd name="connsiteX71" fmla="*/ 1486117 w 3669016"/>
              <a:gd name="connsiteY71" fmla="*/ 3137050 h 4501982"/>
              <a:gd name="connsiteX72" fmla="*/ 1440397 w 3669016"/>
              <a:gd name="connsiteY72" fmla="*/ 3152290 h 4501982"/>
              <a:gd name="connsiteX73" fmla="*/ 1348004 w 3669016"/>
              <a:gd name="connsiteY73" fmla="*/ 3178960 h 4501982"/>
              <a:gd name="connsiteX74" fmla="*/ 1253707 w 3669016"/>
              <a:gd name="connsiteY74" fmla="*/ 3198962 h 4501982"/>
              <a:gd name="connsiteX75" fmla="*/ 1206082 w 3669016"/>
              <a:gd name="connsiteY75" fmla="*/ 3206582 h 4501982"/>
              <a:gd name="connsiteX76" fmla="*/ 1158457 w 3669016"/>
              <a:gd name="connsiteY76" fmla="*/ 3213250 h 4501982"/>
              <a:gd name="connsiteX77" fmla="*/ 774599 w 3669016"/>
              <a:gd name="connsiteY77" fmla="*/ 3208487 h 4501982"/>
              <a:gd name="connsiteX78" fmla="*/ 750787 w 3669016"/>
              <a:gd name="connsiteY78" fmla="*/ 3205630 h 4501982"/>
              <a:gd name="connsiteX79" fmla="*/ 726974 w 3669016"/>
              <a:gd name="connsiteY79" fmla="*/ 3200867 h 4501982"/>
              <a:gd name="connsiteX80" fmla="*/ 679349 w 3669016"/>
              <a:gd name="connsiteY80" fmla="*/ 3191342 h 4501982"/>
              <a:gd name="connsiteX81" fmla="*/ 632677 w 3669016"/>
              <a:gd name="connsiteY81" fmla="*/ 3179912 h 4501982"/>
              <a:gd name="connsiteX82" fmla="*/ 586004 w 3669016"/>
              <a:gd name="connsiteY82" fmla="*/ 3167530 h 4501982"/>
              <a:gd name="connsiteX83" fmla="*/ 540284 w 3669016"/>
              <a:gd name="connsiteY83" fmla="*/ 3151337 h 4501982"/>
              <a:gd name="connsiteX84" fmla="*/ 495517 w 3669016"/>
              <a:gd name="connsiteY84" fmla="*/ 3135145 h 4501982"/>
              <a:gd name="connsiteX85" fmla="*/ 451702 w 3669016"/>
              <a:gd name="connsiteY85" fmla="*/ 3116095 h 4501982"/>
              <a:gd name="connsiteX86" fmla="*/ 407887 w 3669016"/>
              <a:gd name="connsiteY86" fmla="*/ 3095140 h 4501982"/>
              <a:gd name="connsiteX87" fmla="*/ 108802 w 3669016"/>
              <a:gd name="connsiteY87" fmla="*/ 2857967 h 4501982"/>
              <a:gd name="connsiteX88" fmla="*/ 81179 w 3669016"/>
              <a:gd name="connsiteY88" fmla="*/ 2818915 h 4501982"/>
              <a:gd name="connsiteX89" fmla="*/ 67844 w 3669016"/>
              <a:gd name="connsiteY89" fmla="*/ 2798912 h 4501982"/>
              <a:gd name="connsiteX90" fmla="*/ 56414 w 3669016"/>
              <a:gd name="connsiteY90" fmla="*/ 2777957 h 4501982"/>
              <a:gd name="connsiteX91" fmla="*/ 50699 w 3669016"/>
              <a:gd name="connsiteY91" fmla="*/ 2767480 h 4501982"/>
              <a:gd name="connsiteX92" fmla="*/ 45937 w 3669016"/>
              <a:gd name="connsiteY92" fmla="*/ 2757002 h 4501982"/>
              <a:gd name="connsiteX93" fmla="*/ 35459 w 3669016"/>
              <a:gd name="connsiteY93" fmla="*/ 2735095 h 4501982"/>
              <a:gd name="connsiteX94" fmla="*/ 26887 w 3669016"/>
              <a:gd name="connsiteY94" fmla="*/ 2712235 h 4501982"/>
              <a:gd name="connsiteX95" fmla="*/ 19267 w 3669016"/>
              <a:gd name="connsiteY95" fmla="*/ 2689375 h 4501982"/>
              <a:gd name="connsiteX96" fmla="*/ 4979 w 3669016"/>
              <a:gd name="connsiteY96" fmla="*/ 2498875 h 4501982"/>
              <a:gd name="connsiteX97" fmla="*/ 73559 w 3669016"/>
              <a:gd name="connsiteY97" fmla="*/ 2319805 h 4501982"/>
              <a:gd name="connsiteX98" fmla="*/ 201194 w 3669016"/>
              <a:gd name="connsiteY98" fmla="*/ 2175977 h 4501982"/>
              <a:gd name="connsiteX99" fmla="*/ 366929 w 3669016"/>
              <a:gd name="connsiteY99" fmla="*/ 2078822 h 4501982"/>
              <a:gd name="connsiteX100" fmla="*/ 553619 w 3669016"/>
              <a:gd name="connsiteY100" fmla="*/ 2033102 h 4501982"/>
              <a:gd name="connsiteX101" fmla="*/ 935572 w 3669016"/>
              <a:gd name="connsiteY101" fmla="*/ 2060725 h 4501982"/>
              <a:gd name="connsiteX102" fmla="*/ 1120357 w 3669016"/>
              <a:gd name="connsiteY102" fmla="*/ 2114065 h 4501982"/>
              <a:gd name="connsiteX103" fmla="*/ 1298474 w 3669016"/>
              <a:gd name="connsiteY103" fmla="*/ 2186455 h 4501982"/>
              <a:gd name="connsiteX104" fmla="*/ 1468019 w 3669016"/>
              <a:gd name="connsiteY104" fmla="*/ 2276942 h 4501982"/>
              <a:gd name="connsiteX105" fmla="*/ 1627087 w 3669016"/>
              <a:gd name="connsiteY105" fmla="*/ 2385527 h 4501982"/>
              <a:gd name="connsiteX106" fmla="*/ 1896644 w 3669016"/>
              <a:gd name="connsiteY106" fmla="*/ 2658895 h 4501982"/>
              <a:gd name="connsiteX107" fmla="*/ 2080477 w 3669016"/>
              <a:gd name="connsiteY107" fmla="*/ 2996080 h 4501982"/>
              <a:gd name="connsiteX108" fmla="*/ 2139532 w 3669016"/>
              <a:gd name="connsiteY108" fmla="*/ 3178960 h 4501982"/>
              <a:gd name="connsiteX109" fmla="*/ 2179537 w 3669016"/>
              <a:gd name="connsiteY109" fmla="*/ 3367555 h 4501982"/>
              <a:gd name="connsiteX110" fmla="*/ 2202397 w 3669016"/>
              <a:gd name="connsiteY110" fmla="*/ 3559007 h 4501982"/>
              <a:gd name="connsiteX111" fmla="*/ 2210969 w 3669016"/>
              <a:gd name="connsiteY111" fmla="*/ 3751412 h 4501982"/>
              <a:gd name="connsiteX112" fmla="*/ 2208112 w 3669016"/>
              <a:gd name="connsiteY112" fmla="*/ 3943817 h 4501982"/>
              <a:gd name="connsiteX113" fmla="*/ 2203349 w 3669016"/>
              <a:gd name="connsiteY113" fmla="*/ 4040020 h 4501982"/>
              <a:gd name="connsiteX114" fmla="*/ 2201444 w 3669016"/>
              <a:gd name="connsiteY114" fmla="*/ 4070500 h 4501982"/>
              <a:gd name="connsiteX115" fmla="*/ 2201444 w 3669016"/>
              <a:gd name="connsiteY115" fmla="*/ 4075262 h 4501982"/>
              <a:gd name="connsiteX116" fmla="*/ 2200492 w 3669016"/>
              <a:gd name="connsiteY116" fmla="*/ 4093360 h 4501982"/>
              <a:gd name="connsiteX117" fmla="*/ 2197634 w 3669016"/>
              <a:gd name="connsiteY117" fmla="*/ 4130507 h 4501982"/>
              <a:gd name="connsiteX118" fmla="*/ 2190967 w 3669016"/>
              <a:gd name="connsiteY118" fmla="*/ 4205755 h 4501982"/>
              <a:gd name="connsiteX119" fmla="*/ 2158582 w 3669016"/>
              <a:gd name="connsiteY119" fmla="*/ 4501982 h 4501982"/>
              <a:gd name="connsiteX0" fmla="*/ 3595933 w 3843122"/>
              <a:gd name="connsiteY0" fmla="*/ 0 h 4501982"/>
              <a:gd name="connsiteX1" fmla="*/ 3653054 w 3843122"/>
              <a:gd name="connsiteY1" fmla="*/ 1635910 h 4501982"/>
              <a:gd name="connsiteX2" fmla="*/ 3601619 w 3843122"/>
              <a:gd name="connsiteY2" fmla="*/ 1716872 h 4501982"/>
              <a:gd name="connsiteX3" fmla="*/ 3573997 w 3843122"/>
              <a:gd name="connsiteY3" fmla="*/ 1756877 h 4501982"/>
              <a:gd name="connsiteX4" fmla="*/ 3544469 w 3843122"/>
              <a:gd name="connsiteY4" fmla="*/ 1794977 h 4501982"/>
              <a:gd name="connsiteX5" fmla="*/ 3530182 w 3843122"/>
              <a:gd name="connsiteY5" fmla="*/ 1814027 h 4501982"/>
              <a:gd name="connsiteX6" fmla="*/ 3514942 w 3843122"/>
              <a:gd name="connsiteY6" fmla="*/ 1832125 h 4501982"/>
              <a:gd name="connsiteX7" fmla="*/ 3483509 w 3843122"/>
              <a:gd name="connsiteY7" fmla="*/ 1869272 h 4501982"/>
              <a:gd name="connsiteX8" fmla="*/ 3450172 w 3843122"/>
              <a:gd name="connsiteY8" fmla="*/ 1904515 h 4501982"/>
              <a:gd name="connsiteX9" fmla="*/ 3416834 w 3843122"/>
              <a:gd name="connsiteY9" fmla="*/ 1938805 h 4501982"/>
              <a:gd name="connsiteX10" fmla="*/ 3106319 w 3843122"/>
              <a:gd name="connsiteY10" fmla="*/ 2164547 h 4501982"/>
              <a:gd name="connsiteX11" fmla="*/ 3063457 w 3843122"/>
              <a:gd name="connsiteY11" fmla="*/ 2186455 h 4501982"/>
              <a:gd name="connsiteX12" fmla="*/ 3019642 w 3843122"/>
              <a:gd name="connsiteY12" fmla="*/ 2205505 h 4501982"/>
              <a:gd name="connsiteX13" fmla="*/ 2997734 w 3843122"/>
              <a:gd name="connsiteY13" fmla="*/ 2215030 h 4501982"/>
              <a:gd name="connsiteX14" fmla="*/ 2974874 w 3843122"/>
              <a:gd name="connsiteY14" fmla="*/ 2222650 h 4501982"/>
              <a:gd name="connsiteX15" fmla="*/ 2929154 w 3843122"/>
              <a:gd name="connsiteY15" fmla="*/ 2238842 h 4501982"/>
              <a:gd name="connsiteX16" fmla="*/ 2741512 w 3843122"/>
              <a:gd name="connsiteY16" fmla="*/ 2280752 h 4501982"/>
              <a:gd name="connsiteX17" fmla="*/ 2645309 w 3843122"/>
              <a:gd name="connsiteY17" fmla="*/ 2290277 h 4501982"/>
              <a:gd name="connsiteX18" fmla="*/ 2597684 w 3843122"/>
              <a:gd name="connsiteY18" fmla="*/ 2292182 h 4501982"/>
              <a:gd name="connsiteX19" fmla="*/ 2549107 w 3843122"/>
              <a:gd name="connsiteY19" fmla="*/ 2292182 h 4501982"/>
              <a:gd name="connsiteX20" fmla="*/ 2501482 w 3843122"/>
              <a:gd name="connsiteY20" fmla="*/ 2289325 h 4501982"/>
              <a:gd name="connsiteX21" fmla="*/ 2477669 w 3843122"/>
              <a:gd name="connsiteY21" fmla="*/ 2287420 h 4501982"/>
              <a:gd name="connsiteX22" fmla="*/ 2453857 w 3843122"/>
              <a:gd name="connsiteY22" fmla="*/ 2284562 h 4501982"/>
              <a:gd name="connsiteX23" fmla="*/ 2406232 w 3843122"/>
              <a:gd name="connsiteY23" fmla="*/ 2278847 h 4501982"/>
              <a:gd name="connsiteX24" fmla="*/ 2358607 w 3843122"/>
              <a:gd name="connsiteY24" fmla="*/ 2270275 h 4501982"/>
              <a:gd name="connsiteX25" fmla="*/ 2334794 w 3843122"/>
              <a:gd name="connsiteY25" fmla="*/ 2265512 h 4501982"/>
              <a:gd name="connsiteX26" fmla="*/ 2311934 w 3843122"/>
              <a:gd name="connsiteY26" fmla="*/ 2259797 h 4501982"/>
              <a:gd name="connsiteX27" fmla="*/ 2265262 w 3843122"/>
              <a:gd name="connsiteY27" fmla="*/ 2247415 h 4501982"/>
              <a:gd name="connsiteX28" fmla="*/ 2219542 w 3843122"/>
              <a:gd name="connsiteY28" fmla="*/ 2232175 h 4501982"/>
              <a:gd name="connsiteX29" fmla="*/ 2196682 w 3843122"/>
              <a:gd name="connsiteY29" fmla="*/ 2224555 h 4501982"/>
              <a:gd name="connsiteX30" fmla="*/ 2174774 w 3843122"/>
              <a:gd name="connsiteY30" fmla="*/ 2215982 h 4501982"/>
              <a:gd name="connsiteX31" fmla="*/ 2130007 w 3843122"/>
              <a:gd name="connsiteY31" fmla="*/ 2196932 h 4501982"/>
              <a:gd name="connsiteX32" fmla="*/ 2087144 w 3843122"/>
              <a:gd name="connsiteY32" fmla="*/ 2175025 h 4501982"/>
              <a:gd name="connsiteX33" fmla="*/ 2004277 w 3843122"/>
              <a:gd name="connsiteY33" fmla="*/ 2126447 h 4501982"/>
              <a:gd name="connsiteX34" fmla="*/ 1993799 w 3843122"/>
              <a:gd name="connsiteY34" fmla="*/ 2119780 h 4501982"/>
              <a:gd name="connsiteX35" fmla="*/ 1984274 w 3843122"/>
              <a:gd name="connsiteY35" fmla="*/ 2113112 h 4501982"/>
              <a:gd name="connsiteX36" fmla="*/ 1965224 w 3843122"/>
              <a:gd name="connsiteY36" fmla="*/ 2098825 h 4501982"/>
              <a:gd name="connsiteX37" fmla="*/ 1946174 w 3843122"/>
              <a:gd name="connsiteY37" fmla="*/ 2084537 h 4501982"/>
              <a:gd name="connsiteX38" fmla="*/ 1927124 w 3843122"/>
              <a:gd name="connsiteY38" fmla="*/ 2069297 h 4501982"/>
              <a:gd name="connsiteX39" fmla="*/ 1909027 w 3843122"/>
              <a:gd name="connsiteY39" fmla="*/ 2054057 h 4501982"/>
              <a:gd name="connsiteX40" fmla="*/ 1890929 w 3843122"/>
              <a:gd name="connsiteY40" fmla="*/ 2037865 h 4501982"/>
              <a:gd name="connsiteX41" fmla="*/ 1856639 w 3843122"/>
              <a:gd name="connsiteY41" fmla="*/ 2004527 h 4501982"/>
              <a:gd name="connsiteX42" fmla="*/ 1738529 w 3843122"/>
              <a:gd name="connsiteY42" fmla="*/ 1853080 h 4501982"/>
              <a:gd name="connsiteX43" fmla="*/ 1654709 w 3843122"/>
              <a:gd name="connsiteY43" fmla="*/ 1679725 h 4501982"/>
              <a:gd name="connsiteX44" fmla="*/ 1608037 w 3843122"/>
              <a:gd name="connsiteY44" fmla="*/ 1493035 h 4501982"/>
              <a:gd name="connsiteX45" fmla="*/ 1601369 w 3843122"/>
              <a:gd name="connsiteY45" fmla="*/ 1300630 h 4501982"/>
              <a:gd name="connsiteX46" fmla="*/ 1614704 w 3843122"/>
              <a:gd name="connsiteY46" fmla="*/ 1205380 h 4501982"/>
              <a:gd name="connsiteX47" fmla="*/ 1626134 w 3843122"/>
              <a:gd name="connsiteY47" fmla="*/ 1158707 h 4501982"/>
              <a:gd name="connsiteX48" fmla="*/ 1632802 w 3843122"/>
              <a:gd name="connsiteY48" fmla="*/ 1135847 h 4501982"/>
              <a:gd name="connsiteX49" fmla="*/ 1640422 w 3843122"/>
              <a:gd name="connsiteY49" fmla="*/ 1112987 h 4501982"/>
              <a:gd name="connsiteX50" fmla="*/ 1656614 w 3843122"/>
              <a:gd name="connsiteY50" fmla="*/ 1068220 h 4501982"/>
              <a:gd name="connsiteX51" fmla="*/ 1676617 w 3843122"/>
              <a:gd name="connsiteY51" fmla="*/ 1024405 h 4501982"/>
              <a:gd name="connsiteX52" fmla="*/ 1725194 w 3843122"/>
              <a:gd name="connsiteY52" fmla="*/ 941537 h 4501982"/>
              <a:gd name="connsiteX53" fmla="*/ 1785202 w 3843122"/>
              <a:gd name="connsiteY53" fmla="*/ 866290 h 4501982"/>
              <a:gd name="connsiteX54" fmla="*/ 1854734 w 3843122"/>
              <a:gd name="connsiteY54" fmla="*/ 799615 h 4501982"/>
              <a:gd name="connsiteX55" fmla="*/ 2199539 w 3843122"/>
              <a:gd name="connsiteY55" fmla="*/ 639595 h 4501982"/>
              <a:gd name="connsiteX56" fmla="*/ 2390992 w 3843122"/>
              <a:gd name="connsiteY56" fmla="*/ 641500 h 4501982"/>
              <a:gd name="connsiteX57" fmla="*/ 2483384 w 3843122"/>
              <a:gd name="connsiteY57" fmla="*/ 667217 h 4501982"/>
              <a:gd name="connsiteX58" fmla="*/ 2505292 w 3843122"/>
              <a:gd name="connsiteY58" fmla="*/ 676742 h 4501982"/>
              <a:gd name="connsiteX59" fmla="*/ 2527199 w 3843122"/>
              <a:gd name="connsiteY59" fmla="*/ 687220 h 4501982"/>
              <a:gd name="connsiteX60" fmla="*/ 2549107 w 3843122"/>
              <a:gd name="connsiteY60" fmla="*/ 697697 h 4501982"/>
              <a:gd name="connsiteX61" fmla="*/ 2570062 w 3843122"/>
              <a:gd name="connsiteY61" fmla="*/ 710080 h 4501982"/>
              <a:gd name="connsiteX62" fmla="*/ 2714842 w 3843122"/>
              <a:gd name="connsiteY62" fmla="*/ 835810 h 4501982"/>
              <a:gd name="connsiteX63" fmla="*/ 2816759 w 3843122"/>
              <a:gd name="connsiteY63" fmla="*/ 998687 h 4501982"/>
              <a:gd name="connsiteX64" fmla="*/ 2889149 w 3843122"/>
              <a:gd name="connsiteY64" fmla="*/ 1373020 h 4501982"/>
              <a:gd name="connsiteX65" fmla="*/ 2810092 w 3843122"/>
              <a:gd name="connsiteY65" fmla="*/ 1748305 h 4501982"/>
              <a:gd name="connsiteX66" fmla="*/ 2641499 w 3843122"/>
              <a:gd name="connsiteY66" fmla="*/ 2094062 h 4501982"/>
              <a:gd name="connsiteX67" fmla="*/ 2171917 w 3843122"/>
              <a:gd name="connsiteY67" fmla="*/ 2701757 h 4501982"/>
              <a:gd name="connsiteX68" fmla="*/ 1872832 w 3843122"/>
              <a:gd name="connsiteY68" fmla="*/ 2943692 h 4501982"/>
              <a:gd name="connsiteX69" fmla="*/ 1531837 w 3843122"/>
              <a:gd name="connsiteY69" fmla="*/ 3120857 h 4501982"/>
              <a:gd name="connsiteX70" fmla="*/ 1508977 w 3843122"/>
              <a:gd name="connsiteY70" fmla="*/ 3129430 h 4501982"/>
              <a:gd name="connsiteX71" fmla="*/ 1486117 w 3843122"/>
              <a:gd name="connsiteY71" fmla="*/ 3137050 h 4501982"/>
              <a:gd name="connsiteX72" fmla="*/ 1440397 w 3843122"/>
              <a:gd name="connsiteY72" fmla="*/ 3152290 h 4501982"/>
              <a:gd name="connsiteX73" fmla="*/ 1348004 w 3843122"/>
              <a:gd name="connsiteY73" fmla="*/ 3178960 h 4501982"/>
              <a:gd name="connsiteX74" fmla="*/ 1253707 w 3843122"/>
              <a:gd name="connsiteY74" fmla="*/ 3198962 h 4501982"/>
              <a:gd name="connsiteX75" fmla="*/ 1206082 w 3843122"/>
              <a:gd name="connsiteY75" fmla="*/ 3206582 h 4501982"/>
              <a:gd name="connsiteX76" fmla="*/ 1158457 w 3843122"/>
              <a:gd name="connsiteY76" fmla="*/ 3213250 h 4501982"/>
              <a:gd name="connsiteX77" fmla="*/ 774599 w 3843122"/>
              <a:gd name="connsiteY77" fmla="*/ 3208487 h 4501982"/>
              <a:gd name="connsiteX78" fmla="*/ 750787 w 3843122"/>
              <a:gd name="connsiteY78" fmla="*/ 3205630 h 4501982"/>
              <a:gd name="connsiteX79" fmla="*/ 726974 w 3843122"/>
              <a:gd name="connsiteY79" fmla="*/ 3200867 h 4501982"/>
              <a:gd name="connsiteX80" fmla="*/ 679349 w 3843122"/>
              <a:gd name="connsiteY80" fmla="*/ 3191342 h 4501982"/>
              <a:gd name="connsiteX81" fmla="*/ 632677 w 3843122"/>
              <a:gd name="connsiteY81" fmla="*/ 3179912 h 4501982"/>
              <a:gd name="connsiteX82" fmla="*/ 586004 w 3843122"/>
              <a:gd name="connsiteY82" fmla="*/ 3167530 h 4501982"/>
              <a:gd name="connsiteX83" fmla="*/ 540284 w 3843122"/>
              <a:gd name="connsiteY83" fmla="*/ 3151337 h 4501982"/>
              <a:gd name="connsiteX84" fmla="*/ 495517 w 3843122"/>
              <a:gd name="connsiteY84" fmla="*/ 3135145 h 4501982"/>
              <a:gd name="connsiteX85" fmla="*/ 451702 w 3843122"/>
              <a:gd name="connsiteY85" fmla="*/ 3116095 h 4501982"/>
              <a:gd name="connsiteX86" fmla="*/ 407887 w 3843122"/>
              <a:gd name="connsiteY86" fmla="*/ 3095140 h 4501982"/>
              <a:gd name="connsiteX87" fmla="*/ 108802 w 3843122"/>
              <a:gd name="connsiteY87" fmla="*/ 2857967 h 4501982"/>
              <a:gd name="connsiteX88" fmla="*/ 81179 w 3843122"/>
              <a:gd name="connsiteY88" fmla="*/ 2818915 h 4501982"/>
              <a:gd name="connsiteX89" fmla="*/ 67844 w 3843122"/>
              <a:gd name="connsiteY89" fmla="*/ 2798912 h 4501982"/>
              <a:gd name="connsiteX90" fmla="*/ 56414 w 3843122"/>
              <a:gd name="connsiteY90" fmla="*/ 2777957 h 4501982"/>
              <a:gd name="connsiteX91" fmla="*/ 50699 w 3843122"/>
              <a:gd name="connsiteY91" fmla="*/ 2767480 h 4501982"/>
              <a:gd name="connsiteX92" fmla="*/ 45937 w 3843122"/>
              <a:gd name="connsiteY92" fmla="*/ 2757002 h 4501982"/>
              <a:gd name="connsiteX93" fmla="*/ 35459 w 3843122"/>
              <a:gd name="connsiteY93" fmla="*/ 2735095 h 4501982"/>
              <a:gd name="connsiteX94" fmla="*/ 26887 w 3843122"/>
              <a:gd name="connsiteY94" fmla="*/ 2712235 h 4501982"/>
              <a:gd name="connsiteX95" fmla="*/ 19267 w 3843122"/>
              <a:gd name="connsiteY95" fmla="*/ 2689375 h 4501982"/>
              <a:gd name="connsiteX96" fmla="*/ 4979 w 3843122"/>
              <a:gd name="connsiteY96" fmla="*/ 2498875 h 4501982"/>
              <a:gd name="connsiteX97" fmla="*/ 73559 w 3843122"/>
              <a:gd name="connsiteY97" fmla="*/ 2319805 h 4501982"/>
              <a:gd name="connsiteX98" fmla="*/ 201194 w 3843122"/>
              <a:gd name="connsiteY98" fmla="*/ 2175977 h 4501982"/>
              <a:gd name="connsiteX99" fmla="*/ 366929 w 3843122"/>
              <a:gd name="connsiteY99" fmla="*/ 2078822 h 4501982"/>
              <a:gd name="connsiteX100" fmla="*/ 553619 w 3843122"/>
              <a:gd name="connsiteY100" fmla="*/ 2033102 h 4501982"/>
              <a:gd name="connsiteX101" fmla="*/ 935572 w 3843122"/>
              <a:gd name="connsiteY101" fmla="*/ 2060725 h 4501982"/>
              <a:gd name="connsiteX102" fmla="*/ 1120357 w 3843122"/>
              <a:gd name="connsiteY102" fmla="*/ 2114065 h 4501982"/>
              <a:gd name="connsiteX103" fmla="*/ 1298474 w 3843122"/>
              <a:gd name="connsiteY103" fmla="*/ 2186455 h 4501982"/>
              <a:gd name="connsiteX104" fmla="*/ 1468019 w 3843122"/>
              <a:gd name="connsiteY104" fmla="*/ 2276942 h 4501982"/>
              <a:gd name="connsiteX105" fmla="*/ 1627087 w 3843122"/>
              <a:gd name="connsiteY105" fmla="*/ 2385527 h 4501982"/>
              <a:gd name="connsiteX106" fmla="*/ 1896644 w 3843122"/>
              <a:gd name="connsiteY106" fmla="*/ 2658895 h 4501982"/>
              <a:gd name="connsiteX107" fmla="*/ 2080477 w 3843122"/>
              <a:gd name="connsiteY107" fmla="*/ 2996080 h 4501982"/>
              <a:gd name="connsiteX108" fmla="*/ 2139532 w 3843122"/>
              <a:gd name="connsiteY108" fmla="*/ 3178960 h 4501982"/>
              <a:gd name="connsiteX109" fmla="*/ 2179537 w 3843122"/>
              <a:gd name="connsiteY109" fmla="*/ 3367555 h 4501982"/>
              <a:gd name="connsiteX110" fmla="*/ 2202397 w 3843122"/>
              <a:gd name="connsiteY110" fmla="*/ 3559007 h 4501982"/>
              <a:gd name="connsiteX111" fmla="*/ 2210969 w 3843122"/>
              <a:gd name="connsiteY111" fmla="*/ 3751412 h 4501982"/>
              <a:gd name="connsiteX112" fmla="*/ 2208112 w 3843122"/>
              <a:gd name="connsiteY112" fmla="*/ 3943817 h 4501982"/>
              <a:gd name="connsiteX113" fmla="*/ 2203349 w 3843122"/>
              <a:gd name="connsiteY113" fmla="*/ 4040020 h 4501982"/>
              <a:gd name="connsiteX114" fmla="*/ 2201444 w 3843122"/>
              <a:gd name="connsiteY114" fmla="*/ 4070500 h 4501982"/>
              <a:gd name="connsiteX115" fmla="*/ 2201444 w 3843122"/>
              <a:gd name="connsiteY115" fmla="*/ 4075262 h 4501982"/>
              <a:gd name="connsiteX116" fmla="*/ 2200492 w 3843122"/>
              <a:gd name="connsiteY116" fmla="*/ 4093360 h 4501982"/>
              <a:gd name="connsiteX117" fmla="*/ 2197634 w 3843122"/>
              <a:gd name="connsiteY117" fmla="*/ 4130507 h 4501982"/>
              <a:gd name="connsiteX118" fmla="*/ 2190967 w 3843122"/>
              <a:gd name="connsiteY118" fmla="*/ 4205755 h 4501982"/>
              <a:gd name="connsiteX119" fmla="*/ 2158582 w 3843122"/>
              <a:gd name="connsiteY119" fmla="*/ 4501982 h 4501982"/>
              <a:gd name="connsiteX0" fmla="*/ 3555550 w 3816990"/>
              <a:gd name="connsiteY0" fmla="*/ 0 h 4615084"/>
              <a:gd name="connsiteX1" fmla="*/ 3653054 w 3816990"/>
              <a:gd name="connsiteY1" fmla="*/ 1749012 h 4615084"/>
              <a:gd name="connsiteX2" fmla="*/ 3601619 w 3816990"/>
              <a:gd name="connsiteY2" fmla="*/ 1829974 h 4615084"/>
              <a:gd name="connsiteX3" fmla="*/ 3573997 w 3816990"/>
              <a:gd name="connsiteY3" fmla="*/ 1869979 h 4615084"/>
              <a:gd name="connsiteX4" fmla="*/ 3544469 w 3816990"/>
              <a:gd name="connsiteY4" fmla="*/ 1908079 h 4615084"/>
              <a:gd name="connsiteX5" fmla="*/ 3530182 w 3816990"/>
              <a:gd name="connsiteY5" fmla="*/ 1927129 h 4615084"/>
              <a:gd name="connsiteX6" fmla="*/ 3514942 w 3816990"/>
              <a:gd name="connsiteY6" fmla="*/ 1945227 h 4615084"/>
              <a:gd name="connsiteX7" fmla="*/ 3483509 w 3816990"/>
              <a:gd name="connsiteY7" fmla="*/ 1982374 h 4615084"/>
              <a:gd name="connsiteX8" fmla="*/ 3450172 w 3816990"/>
              <a:gd name="connsiteY8" fmla="*/ 2017617 h 4615084"/>
              <a:gd name="connsiteX9" fmla="*/ 3416834 w 3816990"/>
              <a:gd name="connsiteY9" fmla="*/ 2051907 h 4615084"/>
              <a:gd name="connsiteX10" fmla="*/ 3106319 w 3816990"/>
              <a:gd name="connsiteY10" fmla="*/ 2277649 h 4615084"/>
              <a:gd name="connsiteX11" fmla="*/ 3063457 w 3816990"/>
              <a:gd name="connsiteY11" fmla="*/ 2299557 h 4615084"/>
              <a:gd name="connsiteX12" fmla="*/ 3019642 w 3816990"/>
              <a:gd name="connsiteY12" fmla="*/ 2318607 h 4615084"/>
              <a:gd name="connsiteX13" fmla="*/ 2997734 w 3816990"/>
              <a:gd name="connsiteY13" fmla="*/ 2328132 h 4615084"/>
              <a:gd name="connsiteX14" fmla="*/ 2974874 w 3816990"/>
              <a:gd name="connsiteY14" fmla="*/ 2335752 h 4615084"/>
              <a:gd name="connsiteX15" fmla="*/ 2929154 w 3816990"/>
              <a:gd name="connsiteY15" fmla="*/ 2351944 h 4615084"/>
              <a:gd name="connsiteX16" fmla="*/ 2741512 w 3816990"/>
              <a:gd name="connsiteY16" fmla="*/ 2393854 h 4615084"/>
              <a:gd name="connsiteX17" fmla="*/ 2645309 w 3816990"/>
              <a:gd name="connsiteY17" fmla="*/ 2403379 h 4615084"/>
              <a:gd name="connsiteX18" fmla="*/ 2597684 w 3816990"/>
              <a:gd name="connsiteY18" fmla="*/ 2405284 h 4615084"/>
              <a:gd name="connsiteX19" fmla="*/ 2549107 w 3816990"/>
              <a:gd name="connsiteY19" fmla="*/ 2405284 h 4615084"/>
              <a:gd name="connsiteX20" fmla="*/ 2501482 w 3816990"/>
              <a:gd name="connsiteY20" fmla="*/ 2402427 h 4615084"/>
              <a:gd name="connsiteX21" fmla="*/ 2477669 w 3816990"/>
              <a:gd name="connsiteY21" fmla="*/ 2400522 h 4615084"/>
              <a:gd name="connsiteX22" fmla="*/ 2453857 w 3816990"/>
              <a:gd name="connsiteY22" fmla="*/ 2397664 h 4615084"/>
              <a:gd name="connsiteX23" fmla="*/ 2406232 w 3816990"/>
              <a:gd name="connsiteY23" fmla="*/ 2391949 h 4615084"/>
              <a:gd name="connsiteX24" fmla="*/ 2358607 w 3816990"/>
              <a:gd name="connsiteY24" fmla="*/ 2383377 h 4615084"/>
              <a:gd name="connsiteX25" fmla="*/ 2334794 w 3816990"/>
              <a:gd name="connsiteY25" fmla="*/ 2378614 h 4615084"/>
              <a:gd name="connsiteX26" fmla="*/ 2311934 w 3816990"/>
              <a:gd name="connsiteY26" fmla="*/ 2372899 h 4615084"/>
              <a:gd name="connsiteX27" fmla="*/ 2265262 w 3816990"/>
              <a:gd name="connsiteY27" fmla="*/ 2360517 h 4615084"/>
              <a:gd name="connsiteX28" fmla="*/ 2219542 w 3816990"/>
              <a:gd name="connsiteY28" fmla="*/ 2345277 h 4615084"/>
              <a:gd name="connsiteX29" fmla="*/ 2196682 w 3816990"/>
              <a:gd name="connsiteY29" fmla="*/ 2337657 h 4615084"/>
              <a:gd name="connsiteX30" fmla="*/ 2174774 w 3816990"/>
              <a:gd name="connsiteY30" fmla="*/ 2329084 h 4615084"/>
              <a:gd name="connsiteX31" fmla="*/ 2130007 w 3816990"/>
              <a:gd name="connsiteY31" fmla="*/ 2310034 h 4615084"/>
              <a:gd name="connsiteX32" fmla="*/ 2087144 w 3816990"/>
              <a:gd name="connsiteY32" fmla="*/ 2288127 h 4615084"/>
              <a:gd name="connsiteX33" fmla="*/ 2004277 w 3816990"/>
              <a:gd name="connsiteY33" fmla="*/ 2239549 h 4615084"/>
              <a:gd name="connsiteX34" fmla="*/ 1993799 w 3816990"/>
              <a:gd name="connsiteY34" fmla="*/ 2232882 h 4615084"/>
              <a:gd name="connsiteX35" fmla="*/ 1984274 w 3816990"/>
              <a:gd name="connsiteY35" fmla="*/ 2226214 h 4615084"/>
              <a:gd name="connsiteX36" fmla="*/ 1965224 w 3816990"/>
              <a:gd name="connsiteY36" fmla="*/ 2211927 h 4615084"/>
              <a:gd name="connsiteX37" fmla="*/ 1946174 w 3816990"/>
              <a:gd name="connsiteY37" fmla="*/ 2197639 h 4615084"/>
              <a:gd name="connsiteX38" fmla="*/ 1927124 w 3816990"/>
              <a:gd name="connsiteY38" fmla="*/ 2182399 h 4615084"/>
              <a:gd name="connsiteX39" fmla="*/ 1909027 w 3816990"/>
              <a:gd name="connsiteY39" fmla="*/ 2167159 h 4615084"/>
              <a:gd name="connsiteX40" fmla="*/ 1890929 w 3816990"/>
              <a:gd name="connsiteY40" fmla="*/ 2150967 h 4615084"/>
              <a:gd name="connsiteX41" fmla="*/ 1856639 w 3816990"/>
              <a:gd name="connsiteY41" fmla="*/ 2117629 h 4615084"/>
              <a:gd name="connsiteX42" fmla="*/ 1738529 w 3816990"/>
              <a:gd name="connsiteY42" fmla="*/ 1966182 h 4615084"/>
              <a:gd name="connsiteX43" fmla="*/ 1654709 w 3816990"/>
              <a:gd name="connsiteY43" fmla="*/ 1792827 h 4615084"/>
              <a:gd name="connsiteX44" fmla="*/ 1608037 w 3816990"/>
              <a:gd name="connsiteY44" fmla="*/ 1606137 h 4615084"/>
              <a:gd name="connsiteX45" fmla="*/ 1601369 w 3816990"/>
              <a:gd name="connsiteY45" fmla="*/ 1413732 h 4615084"/>
              <a:gd name="connsiteX46" fmla="*/ 1614704 w 3816990"/>
              <a:gd name="connsiteY46" fmla="*/ 1318482 h 4615084"/>
              <a:gd name="connsiteX47" fmla="*/ 1626134 w 3816990"/>
              <a:gd name="connsiteY47" fmla="*/ 1271809 h 4615084"/>
              <a:gd name="connsiteX48" fmla="*/ 1632802 w 3816990"/>
              <a:gd name="connsiteY48" fmla="*/ 1248949 h 4615084"/>
              <a:gd name="connsiteX49" fmla="*/ 1640422 w 3816990"/>
              <a:gd name="connsiteY49" fmla="*/ 1226089 h 4615084"/>
              <a:gd name="connsiteX50" fmla="*/ 1656614 w 3816990"/>
              <a:gd name="connsiteY50" fmla="*/ 1181322 h 4615084"/>
              <a:gd name="connsiteX51" fmla="*/ 1676617 w 3816990"/>
              <a:gd name="connsiteY51" fmla="*/ 1137507 h 4615084"/>
              <a:gd name="connsiteX52" fmla="*/ 1725194 w 3816990"/>
              <a:gd name="connsiteY52" fmla="*/ 1054639 h 4615084"/>
              <a:gd name="connsiteX53" fmla="*/ 1785202 w 3816990"/>
              <a:gd name="connsiteY53" fmla="*/ 979392 h 4615084"/>
              <a:gd name="connsiteX54" fmla="*/ 1854734 w 3816990"/>
              <a:gd name="connsiteY54" fmla="*/ 912717 h 4615084"/>
              <a:gd name="connsiteX55" fmla="*/ 2199539 w 3816990"/>
              <a:gd name="connsiteY55" fmla="*/ 752697 h 4615084"/>
              <a:gd name="connsiteX56" fmla="*/ 2390992 w 3816990"/>
              <a:gd name="connsiteY56" fmla="*/ 754602 h 4615084"/>
              <a:gd name="connsiteX57" fmla="*/ 2483384 w 3816990"/>
              <a:gd name="connsiteY57" fmla="*/ 780319 h 4615084"/>
              <a:gd name="connsiteX58" fmla="*/ 2505292 w 3816990"/>
              <a:gd name="connsiteY58" fmla="*/ 789844 h 4615084"/>
              <a:gd name="connsiteX59" fmla="*/ 2527199 w 3816990"/>
              <a:gd name="connsiteY59" fmla="*/ 800322 h 4615084"/>
              <a:gd name="connsiteX60" fmla="*/ 2549107 w 3816990"/>
              <a:gd name="connsiteY60" fmla="*/ 810799 h 4615084"/>
              <a:gd name="connsiteX61" fmla="*/ 2570062 w 3816990"/>
              <a:gd name="connsiteY61" fmla="*/ 823182 h 4615084"/>
              <a:gd name="connsiteX62" fmla="*/ 2714842 w 3816990"/>
              <a:gd name="connsiteY62" fmla="*/ 948912 h 4615084"/>
              <a:gd name="connsiteX63" fmla="*/ 2816759 w 3816990"/>
              <a:gd name="connsiteY63" fmla="*/ 1111789 h 4615084"/>
              <a:gd name="connsiteX64" fmla="*/ 2889149 w 3816990"/>
              <a:gd name="connsiteY64" fmla="*/ 1486122 h 4615084"/>
              <a:gd name="connsiteX65" fmla="*/ 2810092 w 3816990"/>
              <a:gd name="connsiteY65" fmla="*/ 1861407 h 4615084"/>
              <a:gd name="connsiteX66" fmla="*/ 2641499 w 3816990"/>
              <a:gd name="connsiteY66" fmla="*/ 2207164 h 4615084"/>
              <a:gd name="connsiteX67" fmla="*/ 2171917 w 3816990"/>
              <a:gd name="connsiteY67" fmla="*/ 2814859 h 4615084"/>
              <a:gd name="connsiteX68" fmla="*/ 1872832 w 3816990"/>
              <a:gd name="connsiteY68" fmla="*/ 3056794 h 4615084"/>
              <a:gd name="connsiteX69" fmla="*/ 1531837 w 3816990"/>
              <a:gd name="connsiteY69" fmla="*/ 3233959 h 4615084"/>
              <a:gd name="connsiteX70" fmla="*/ 1508977 w 3816990"/>
              <a:gd name="connsiteY70" fmla="*/ 3242532 h 4615084"/>
              <a:gd name="connsiteX71" fmla="*/ 1486117 w 3816990"/>
              <a:gd name="connsiteY71" fmla="*/ 3250152 h 4615084"/>
              <a:gd name="connsiteX72" fmla="*/ 1440397 w 3816990"/>
              <a:gd name="connsiteY72" fmla="*/ 3265392 h 4615084"/>
              <a:gd name="connsiteX73" fmla="*/ 1348004 w 3816990"/>
              <a:gd name="connsiteY73" fmla="*/ 3292062 h 4615084"/>
              <a:gd name="connsiteX74" fmla="*/ 1253707 w 3816990"/>
              <a:gd name="connsiteY74" fmla="*/ 3312064 h 4615084"/>
              <a:gd name="connsiteX75" fmla="*/ 1206082 w 3816990"/>
              <a:gd name="connsiteY75" fmla="*/ 3319684 h 4615084"/>
              <a:gd name="connsiteX76" fmla="*/ 1158457 w 3816990"/>
              <a:gd name="connsiteY76" fmla="*/ 3326352 h 4615084"/>
              <a:gd name="connsiteX77" fmla="*/ 774599 w 3816990"/>
              <a:gd name="connsiteY77" fmla="*/ 3321589 h 4615084"/>
              <a:gd name="connsiteX78" fmla="*/ 750787 w 3816990"/>
              <a:gd name="connsiteY78" fmla="*/ 3318732 h 4615084"/>
              <a:gd name="connsiteX79" fmla="*/ 726974 w 3816990"/>
              <a:gd name="connsiteY79" fmla="*/ 3313969 h 4615084"/>
              <a:gd name="connsiteX80" fmla="*/ 679349 w 3816990"/>
              <a:gd name="connsiteY80" fmla="*/ 3304444 h 4615084"/>
              <a:gd name="connsiteX81" fmla="*/ 632677 w 3816990"/>
              <a:gd name="connsiteY81" fmla="*/ 3293014 h 4615084"/>
              <a:gd name="connsiteX82" fmla="*/ 586004 w 3816990"/>
              <a:gd name="connsiteY82" fmla="*/ 3280632 h 4615084"/>
              <a:gd name="connsiteX83" fmla="*/ 540284 w 3816990"/>
              <a:gd name="connsiteY83" fmla="*/ 3264439 h 4615084"/>
              <a:gd name="connsiteX84" fmla="*/ 495517 w 3816990"/>
              <a:gd name="connsiteY84" fmla="*/ 3248247 h 4615084"/>
              <a:gd name="connsiteX85" fmla="*/ 451702 w 3816990"/>
              <a:gd name="connsiteY85" fmla="*/ 3229197 h 4615084"/>
              <a:gd name="connsiteX86" fmla="*/ 407887 w 3816990"/>
              <a:gd name="connsiteY86" fmla="*/ 3208242 h 4615084"/>
              <a:gd name="connsiteX87" fmla="*/ 108802 w 3816990"/>
              <a:gd name="connsiteY87" fmla="*/ 2971069 h 4615084"/>
              <a:gd name="connsiteX88" fmla="*/ 81179 w 3816990"/>
              <a:gd name="connsiteY88" fmla="*/ 2932017 h 4615084"/>
              <a:gd name="connsiteX89" fmla="*/ 67844 w 3816990"/>
              <a:gd name="connsiteY89" fmla="*/ 2912014 h 4615084"/>
              <a:gd name="connsiteX90" fmla="*/ 56414 w 3816990"/>
              <a:gd name="connsiteY90" fmla="*/ 2891059 h 4615084"/>
              <a:gd name="connsiteX91" fmla="*/ 50699 w 3816990"/>
              <a:gd name="connsiteY91" fmla="*/ 2880582 h 4615084"/>
              <a:gd name="connsiteX92" fmla="*/ 45937 w 3816990"/>
              <a:gd name="connsiteY92" fmla="*/ 2870104 h 4615084"/>
              <a:gd name="connsiteX93" fmla="*/ 35459 w 3816990"/>
              <a:gd name="connsiteY93" fmla="*/ 2848197 h 4615084"/>
              <a:gd name="connsiteX94" fmla="*/ 26887 w 3816990"/>
              <a:gd name="connsiteY94" fmla="*/ 2825337 h 4615084"/>
              <a:gd name="connsiteX95" fmla="*/ 19267 w 3816990"/>
              <a:gd name="connsiteY95" fmla="*/ 2802477 h 4615084"/>
              <a:gd name="connsiteX96" fmla="*/ 4979 w 3816990"/>
              <a:gd name="connsiteY96" fmla="*/ 2611977 h 4615084"/>
              <a:gd name="connsiteX97" fmla="*/ 73559 w 3816990"/>
              <a:gd name="connsiteY97" fmla="*/ 2432907 h 4615084"/>
              <a:gd name="connsiteX98" fmla="*/ 201194 w 3816990"/>
              <a:gd name="connsiteY98" fmla="*/ 2289079 h 4615084"/>
              <a:gd name="connsiteX99" fmla="*/ 366929 w 3816990"/>
              <a:gd name="connsiteY99" fmla="*/ 2191924 h 4615084"/>
              <a:gd name="connsiteX100" fmla="*/ 553619 w 3816990"/>
              <a:gd name="connsiteY100" fmla="*/ 2146204 h 4615084"/>
              <a:gd name="connsiteX101" fmla="*/ 935572 w 3816990"/>
              <a:gd name="connsiteY101" fmla="*/ 2173827 h 4615084"/>
              <a:gd name="connsiteX102" fmla="*/ 1120357 w 3816990"/>
              <a:gd name="connsiteY102" fmla="*/ 2227167 h 4615084"/>
              <a:gd name="connsiteX103" fmla="*/ 1298474 w 3816990"/>
              <a:gd name="connsiteY103" fmla="*/ 2299557 h 4615084"/>
              <a:gd name="connsiteX104" fmla="*/ 1468019 w 3816990"/>
              <a:gd name="connsiteY104" fmla="*/ 2390044 h 4615084"/>
              <a:gd name="connsiteX105" fmla="*/ 1627087 w 3816990"/>
              <a:gd name="connsiteY105" fmla="*/ 2498629 h 4615084"/>
              <a:gd name="connsiteX106" fmla="*/ 1896644 w 3816990"/>
              <a:gd name="connsiteY106" fmla="*/ 2771997 h 4615084"/>
              <a:gd name="connsiteX107" fmla="*/ 2080477 w 3816990"/>
              <a:gd name="connsiteY107" fmla="*/ 3109182 h 4615084"/>
              <a:gd name="connsiteX108" fmla="*/ 2139532 w 3816990"/>
              <a:gd name="connsiteY108" fmla="*/ 3292062 h 4615084"/>
              <a:gd name="connsiteX109" fmla="*/ 2179537 w 3816990"/>
              <a:gd name="connsiteY109" fmla="*/ 3480657 h 4615084"/>
              <a:gd name="connsiteX110" fmla="*/ 2202397 w 3816990"/>
              <a:gd name="connsiteY110" fmla="*/ 3672109 h 4615084"/>
              <a:gd name="connsiteX111" fmla="*/ 2210969 w 3816990"/>
              <a:gd name="connsiteY111" fmla="*/ 3864514 h 4615084"/>
              <a:gd name="connsiteX112" fmla="*/ 2208112 w 3816990"/>
              <a:gd name="connsiteY112" fmla="*/ 4056919 h 4615084"/>
              <a:gd name="connsiteX113" fmla="*/ 2203349 w 3816990"/>
              <a:gd name="connsiteY113" fmla="*/ 4153122 h 4615084"/>
              <a:gd name="connsiteX114" fmla="*/ 2201444 w 3816990"/>
              <a:gd name="connsiteY114" fmla="*/ 4183602 h 4615084"/>
              <a:gd name="connsiteX115" fmla="*/ 2201444 w 3816990"/>
              <a:gd name="connsiteY115" fmla="*/ 4188364 h 4615084"/>
              <a:gd name="connsiteX116" fmla="*/ 2200492 w 3816990"/>
              <a:gd name="connsiteY116" fmla="*/ 4206462 h 4615084"/>
              <a:gd name="connsiteX117" fmla="*/ 2197634 w 3816990"/>
              <a:gd name="connsiteY117" fmla="*/ 4243609 h 4615084"/>
              <a:gd name="connsiteX118" fmla="*/ 2190967 w 3816990"/>
              <a:gd name="connsiteY118" fmla="*/ 4318857 h 4615084"/>
              <a:gd name="connsiteX119" fmla="*/ 2158582 w 3816990"/>
              <a:gd name="connsiteY119" fmla="*/ 4615084 h 461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816990" h="4615084">
                <a:moveTo>
                  <a:pt x="3555550" y="0"/>
                </a:moveTo>
                <a:cubicBezTo>
                  <a:pt x="4037003" y="944429"/>
                  <a:pt x="3718777" y="1638522"/>
                  <a:pt x="3653054" y="1749012"/>
                </a:cubicBezTo>
                <a:cubicBezTo>
                  <a:pt x="3635909" y="1776634"/>
                  <a:pt x="3619717" y="1804257"/>
                  <a:pt x="3601619" y="1829974"/>
                </a:cubicBezTo>
                <a:cubicBezTo>
                  <a:pt x="3592094" y="1843309"/>
                  <a:pt x="3583522" y="1856644"/>
                  <a:pt x="3573997" y="1869979"/>
                </a:cubicBezTo>
                <a:lnTo>
                  <a:pt x="3544469" y="1908079"/>
                </a:lnTo>
                <a:lnTo>
                  <a:pt x="3530182" y="1927129"/>
                </a:lnTo>
                <a:lnTo>
                  <a:pt x="3514942" y="1945227"/>
                </a:lnTo>
                <a:lnTo>
                  <a:pt x="3483509" y="1982374"/>
                </a:lnTo>
                <a:cubicBezTo>
                  <a:pt x="3473032" y="1993804"/>
                  <a:pt x="3461602" y="2006187"/>
                  <a:pt x="3450172" y="2017617"/>
                </a:cubicBezTo>
                <a:cubicBezTo>
                  <a:pt x="3438742" y="2029047"/>
                  <a:pt x="3428264" y="2041429"/>
                  <a:pt x="3416834" y="2051907"/>
                </a:cubicBezTo>
                <a:cubicBezTo>
                  <a:pt x="3325394" y="2141442"/>
                  <a:pt x="3221572" y="2219547"/>
                  <a:pt x="3106319" y="2277649"/>
                </a:cubicBezTo>
                <a:cubicBezTo>
                  <a:pt x="3092032" y="2285269"/>
                  <a:pt x="3077744" y="2292889"/>
                  <a:pt x="3063457" y="2299557"/>
                </a:cubicBezTo>
                <a:lnTo>
                  <a:pt x="3019642" y="2318607"/>
                </a:lnTo>
                <a:cubicBezTo>
                  <a:pt x="3012022" y="2321464"/>
                  <a:pt x="3005354" y="2325274"/>
                  <a:pt x="2997734" y="2328132"/>
                </a:cubicBezTo>
                <a:lnTo>
                  <a:pt x="2974874" y="2335752"/>
                </a:lnTo>
                <a:lnTo>
                  <a:pt x="2929154" y="2351944"/>
                </a:lnTo>
                <a:cubicBezTo>
                  <a:pt x="2867242" y="2370042"/>
                  <a:pt x="2805329" y="2386234"/>
                  <a:pt x="2741512" y="2393854"/>
                </a:cubicBezTo>
                <a:cubicBezTo>
                  <a:pt x="2710079" y="2399569"/>
                  <a:pt x="2677694" y="2401474"/>
                  <a:pt x="2645309" y="2403379"/>
                </a:cubicBezTo>
                <a:cubicBezTo>
                  <a:pt x="2629117" y="2405284"/>
                  <a:pt x="2612924" y="2404332"/>
                  <a:pt x="2597684" y="2405284"/>
                </a:cubicBezTo>
                <a:cubicBezTo>
                  <a:pt x="2581492" y="2405284"/>
                  <a:pt x="2565299" y="2406237"/>
                  <a:pt x="2549107" y="2405284"/>
                </a:cubicBezTo>
                <a:lnTo>
                  <a:pt x="2501482" y="2402427"/>
                </a:lnTo>
                <a:cubicBezTo>
                  <a:pt x="2493862" y="2401474"/>
                  <a:pt x="2485289" y="2401474"/>
                  <a:pt x="2477669" y="2400522"/>
                </a:cubicBezTo>
                <a:lnTo>
                  <a:pt x="2453857" y="2397664"/>
                </a:lnTo>
                <a:lnTo>
                  <a:pt x="2406232" y="2391949"/>
                </a:lnTo>
                <a:lnTo>
                  <a:pt x="2358607" y="2383377"/>
                </a:lnTo>
                <a:lnTo>
                  <a:pt x="2334794" y="2378614"/>
                </a:lnTo>
                <a:lnTo>
                  <a:pt x="2311934" y="2372899"/>
                </a:lnTo>
                <a:lnTo>
                  <a:pt x="2265262" y="2360517"/>
                </a:lnTo>
                <a:cubicBezTo>
                  <a:pt x="2250022" y="2355754"/>
                  <a:pt x="2234782" y="2350039"/>
                  <a:pt x="2219542" y="2345277"/>
                </a:cubicBezTo>
                <a:lnTo>
                  <a:pt x="2196682" y="2337657"/>
                </a:lnTo>
                <a:cubicBezTo>
                  <a:pt x="2189062" y="2334799"/>
                  <a:pt x="2181442" y="2331942"/>
                  <a:pt x="2174774" y="2329084"/>
                </a:cubicBezTo>
                <a:lnTo>
                  <a:pt x="2130007" y="2310034"/>
                </a:lnTo>
                <a:cubicBezTo>
                  <a:pt x="2115719" y="2303367"/>
                  <a:pt x="2101432" y="2295747"/>
                  <a:pt x="2087144" y="2288127"/>
                </a:cubicBezTo>
                <a:cubicBezTo>
                  <a:pt x="2057617" y="2274792"/>
                  <a:pt x="2030947" y="2256694"/>
                  <a:pt x="2004277" y="2239549"/>
                </a:cubicBezTo>
                <a:cubicBezTo>
                  <a:pt x="2000467" y="2237644"/>
                  <a:pt x="1997609" y="2235739"/>
                  <a:pt x="1993799" y="2232882"/>
                </a:cubicBezTo>
                <a:lnTo>
                  <a:pt x="1984274" y="2226214"/>
                </a:lnTo>
                <a:lnTo>
                  <a:pt x="1965224" y="2211927"/>
                </a:lnTo>
                <a:lnTo>
                  <a:pt x="1946174" y="2197639"/>
                </a:lnTo>
                <a:cubicBezTo>
                  <a:pt x="1939507" y="2192877"/>
                  <a:pt x="1932839" y="2188114"/>
                  <a:pt x="1927124" y="2182399"/>
                </a:cubicBezTo>
                <a:lnTo>
                  <a:pt x="1909027" y="2167159"/>
                </a:lnTo>
                <a:cubicBezTo>
                  <a:pt x="1903312" y="2161444"/>
                  <a:pt x="1897597" y="2156682"/>
                  <a:pt x="1890929" y="2150967"/>
                </a:cubicBezTo>
                <a:cubicBezTo>
                  <a:pt x="1878547" y="2140489"/>
                  <a:pt x="1868069" y="2129059"/>
                  <a:pt x="1856639" y="2117629"/>
                </a:cubicBezTo>
                <a:cubicBezTo>
                  <a:pt x="1811872" y="2071909"/>
                  <a:pt x="1772819" y="2020474"/>
                  <a:pt x="1738529" y="1966182"/>
                </a:cubicBezTo>
                <a:cubicBezTo>
                  <a:pt x="1705192" y="1910937"/>
                  <a:pt x="1676617" y="1853787"/>
                  <a:pt x="1654709" y="1792827"/>
                </a:cubicBezTo>
                <a:cubicBezTo>
                  <a:pt x="1632802" y="1732819"/>
                  <a:pt x="1616609" y="1669954"/>
                  <a:pt x="1608037" y="1606137"/>
                </a:cubicBezTo>
                <a:cubicBezTo>
                  <a:pt x="1599464" y="1542319"/>
                  <a:pt x="1596607" y="1478502"/>
                  <a:pt x="1601369" y="1413732"/>
                </a:cubicBezTo>
                <a:cubicBezTo>
                  <a:pt x="1603274" y="1381347"/>
                  <a:pt x="1608989" y="1349914"/>
                  <a:pt x="1614704" y="1318482"/>
                </a:cubicBezTo>
                <a:cubicBezTo>
                  <a:pt x="1618514" y="1303242"/>
                  <a:pt x="1621372" y="1287049"/>
                  <a:pt x="1626134" y="1271809"/>
                </a:cubicBezTo>
                <a:lnTo>
                  <a:pt x="1632802" y="1248949"/>
                </a:lnTo>
                <a:lnTo>
                  <a:pt x="1640422" y="1226089"/>
                </a:lnTo>
                <a:cubicBezTo>
                  <a:pt x="1645184" y="1210849"/>
                  <a:pt x="1651852" y="1195609"/>
                  <a:pt x="1656614" y="1181322"/>
                </a:cubicBezTo>
                <a:cubicBezTo>
                  <a:pt x="1663282" y="1167034"/>
                  <a:pt x="1668997" y="1151794"/>
                  <a:pt x="1676617" y="1137507"/>
                </a:cubicBezTo>
                <a:cubicBezTo>
                  <a:pt x="1690904" y="1108932"/>
                  <a:pt x="1707097" y="1081309"/>
                  <a:pt x="1725194" y="1054639"/>
                </a:cubicBezTo>
                <a:cubicBezTo>
                  <a:pt x="1743292" y="1027969"/>
                  <a:pt x="1763294" y="1003204"/>
                  <a:pt x="1785202" y="979392"/>
                </a:cubicBezTo>
                <a:cubicBezTo>
                  <a:pt x="1807109" y="955579"/>
                  <a:pt x="1829969" y="933672"/>
                  <a:pt x="1854734" y="912717"/>
                </a:cubicBezTo>
                <a:cubicBezTo>
                  <a:pt x="1952842" y="829849"/>
                  <a:pt x="2072857" y="772699"/>
                  <a:pt x="2199539" y="752697"/>
                </a:cubicBezTo>
                <a:cubicBezTo>
                  <a:pt x="2263357" y="742219"/>
                  <a:pt x="2328127" y="743172"/>
                  <a:pt x="2390992" y="754602"/>
                </a:cubicBezTo>
                <a:cubicBezTo>
                  <a:pt x="2422424" y="760317"/>
                  <a:pt x="2453857" y="768889"/>
                  <a:pt x="2483384" y="780319"/>
                </a:cubicBezTo>
                <a:cubicBezTo>
                  <a:pt x="2491004" y="783177"/>
                  <a:pt x="2498624" y="786034"/>
                  <a:pt x="2505292" y="789844"/>
                </a:cubicBezTo>
                <a:lnTo>
                  <a:pt x="2527199" y="800322"/>
                </a:lnTo>
                <a:lnTo>
                  <a:pt x="2549107" y="810799"/>
                </a:lnTo>
                <a:lnTo>
                  <a:pt x="2570062" y="823182"/>
                </a:lnTo>
                <a:cubicBezTo>
                  <a:pt x="2625307" y="856519"/>
                  <a:pt x="2673884" y="899382"/>
                  <a:pt x="2714842" y="948912"/>
                </a:cubicBezTo>
                <a:cubicBezTo>
                  <a:pt x="2755799" y="998442"/>
                  <a:pt x="2790089" y="1053687"/>
                  <a:pt x="2816759" y="1111789"/>
                </a:cubicBezTo>
                <a:cubicBezTo>
                  <a:pt x="2870099" y="1228947"/>
                  <a:pt x="2893912" y="1358487"/>
                  <a:pt x="2889149" y="1486122"/>
                </a:cubicBezTo>
                <a:cubicBezTo>
                  <a:pt x="2884387" y="1614709"/>
                  <a:pt x="2854859" y="1741392"/>
                  <a:pt x="2810092" y="1861407"/>
                </a:cubicBezTo>
                <a:cubicBezTo>
                  <a:pt x="2765324" y="1981422"/>
                  <a:pt x="2706269" y="2096674"/>
                  <a:pt x="2641499" y="2207164"/>
                </a:cubicBezTo>
                <a:cubicBezTo>
                  <a:pt x="2511007" y="2428144"/>
                  <a:pt x="2356702" y="2635789"/>
                  <a:pt x="2171917" y="2814859"/>
                </a:cubicBezTo>
                <a:cubicBezTo>
                  <a:pt x="2080477" y="2904394"/>
                  <a:pt x="1980464" y="2986309"/>
                  <a:pt x="1872832" y="3056794"/>
                </a:cubicBezTo>
                <a:cubicBezTo>
                  <a:pt x="1766152" y="3127279"/>
                  <a:pt x="1651852" y="3188239"/>
                  <a:pt x="1531837" y="3233959"/>
                </a:cubicBezTo>
                <a:lnTo>
                  <a:pt x="1508977" y="3242532"/>
                </a:lnTo>
                <a:lnTo>
                  <a:pt x="1486117" y="3250152"/>
                </a:lnTo>
                <a:lnTo>
                  <a:pt x="1440397" y="3265392"/>
                </a:lnTo>
                <a:cubicBezTo>
                  <a:pt x="1409917" y="3274917"/>
                  <a:pt x="1378484" y="3282537"/>
                  <a:pt x="1348004" y="3292062"/>
                </a:cubicBezTo>
                <a:cubicBezTo>
                  <a:pt x="1316572" y="3298729"/>
                  <a:pt x="1285139" y="3306349"/>
                  <a:pt x="1253707" y="3312064"/>
                </a:cubicBezTo>
                <a:lnTo>
                  <a:pt x="1206082" y="3319684"/>
                </a:lnTo>
                <a:cubicBezTo>
                  <a:pt x="1189889" y="3322542"/>
                  <a:pt x="1174649" y="3325399"/>
                  <a:pt x="1158457" y="3326352"/>
                </a:cubicBezTo>
                <a:cubicBezTo>
                  <a:pt x="1030822" y="3341592"/>
                  <a:pt x="901282" y="3340639"/>
                  <a:pt x="774599" y="3321589"/>
                </a:cubicBezTo>
                <a:lnTo>
                  <a:pt x="750787" y="3318732"/>
                </a:lnTo>
                <a:cubicBezTo>
                  <a:pt x="743167" y="3317779"/>
                  <a:pt x="734594" y="3315874"/>
                  <a:pt x="726974" y="3313969"/>
                </a:cubicBezTo>
                <a:lnTo>
                  <a:pt x="679349" y="3304444"/>
                </a:lnTo>
                <a:cubicBezTo>
                  <a:pt x="663157" y="3301587"/>
                  <a:pt x="647917" y="3296824"/>
                  <a:pt x="632677" y="3293014"/>
                </a:cubicBezTo>
                <a:lnTo>
                  <a:pt x="586004" y="3280632"/>
                </a:lnTo>
                <a:cubicBezTo>
                  <a:pt x="570764" y="3275869"/>
                  <a:pt x="555524" y="3270154"/>
                  <a:pt x="540284" y="3264439"/>
                </a:cubicBezTo>
                <a:cubicBezTo>
                  <a:pt x="525044" y="3258724"/>
                  <a:pt x="509804" y="3253962"/>
                  <a:pt x="495517" y="3248247"/>
                </a:cubicBezTo>
                <a:lnTo>
                  <a:pt x="451702" y="3229197"/>
                </a:lnTo>
                <a:cubicBezTo>
                  <a:pt x="437414" y="3222529"/>
                  <a:pt x="422174" y="3216814"/>
                  <a:pt x="407887" y="3208242"/>
                </a:cubicBezTo>
                <a:cubicBezTo>
                  <a:pt x="292634" y="3152044"/>
                  <a:pt x="187859" y="3072034"/>
                  <a:pt x="108802" y="2971069"/>
                </a:cubicBezTo>
                <a:cubicBezTo>
                  <a:pt x="99277" y="2957734"/>
                  <a:pt x="89752" y="2945352"/>
                  <a:pt x="81179" y="2932017"/>
                </a:cubicBezTo>
                <a:cubicBezTo>
                  <a:pt x="77369" y="2925349"/>
                  <a:pt x="72607" y="2918682"/>
                  <a:pt x="67844" y="2912014"/>
                </a:cubicBezTo>
                <a:lnTo>
                  <a:pt x="56414" y="2891059"/>
                </a:lnTo>
                <a:lnTo>
                  <a:pt x="50699" y="2880582"/>
                </a:lnTo>
                <a:lnTo>
                  <a:pt x="45937" y="2870104"/>
                </a:lnTo>
                <a:lnTo>
                  <a:pt x="35459" y="2848197"/>
                </a:lnTo>
                <a:lnTo>
                  <a:pt x="26887" y="2825337"/>
                </a:lnTo>
                <a:cubicBezTo>
                  <a:pt x="24029" y="2817717"/>
                  <a:pt x="21172" y="2810097"/>
                  <a:pt x="19267" y="2802477"/>
                </a:cubicBezTo>
                <a:cubicBezTo>
                  <a:pt x="1169" y="2741517"/>
                  <a:pt x="-5498" y="2675794"/>
                  <a:pt x="4979" y="2611977"/>
                </a:cubicBezTo>
                <a:cubicBezTo>
                  <a:pt x="15457" y="2548159"/>
                  <a:pt x="39269" y="2488152"/>
                  <a:pt x="73559" y="2432907"/>
                </a:cubicBezTo>
                <a:cubicBezTo>
                  <a:pt x="107849" y="2378614"/>
                  <a:pt x="150712" y="2330037"/>
                  <a:pt x="201194" y="2289079"/>
                </a:cubicBezTo>
                <a:cubicBezTo>
                  <a:pt x="250724" y="2249074"/>
                  <a:pt x="306922" y="2215737"/>
                  <a:pt x="366929" y="2191924"/>
                </a:cubicBezTo>
                <a:cubicBezTo>
                  <a:pt x="426937" y="2169064"/>
                  <a:pt x="489802" y="2153824"/>
                  <a:pt x="553619" y="2146204"/>
                </a:cubicBezTo>
                <a:cubicBezTo>
                  <a:pt x="681254" y="2131917"/>
                  <a:pt x="810794" y="2145252"/>
                  <a:pt x="935572" y="2173827"/>
                </a:cubicBezTo>
                <a:cubicBezTo>
                  <a:pt x="998437" y="2188114"/>
                  <a:pt x="1059397" y="2207164"/>
                  <a:pt x="1120357" y="2227167"/>
                </a:cubicBezTo>
                <a:cubicBezTo>
                  <a:pt x="1181317" y="2248122"/>
                  <a:pt x="1240372" y="2272887"/>
                  <a:pt x="1298474" y="2299557"/>
                </a:cubicBezTo>
                <a:cubicBezTo>
                  <a:pt x="1356577" y="2327179"/>
                  <a:pt x="1413727" y="2356707"/>
                  <a:pt x="1468019" y="2390044"/>
                </a:cubicBezTo>
                <a:cubicBezTo>
                  <a:pt x="1522312" y="2423382"/>
                  <a:pt x="1576604" y="2459577"/>
                  <a:pt x="1627087" y="2498629"/>
                </a:cubicBezTo>
                <a:cubicBezTo>
                  <a:pt x="1728052" y="2577687"/>
                  <a:pt x="1820444" y="2669127"/>
                  <a:pt x="1896644" y="2771997"/>
                </a:cubicBezTo>
                <a:cubicBezTo>
                  <a:pt x="1973797" y="2874867"/>
                  <a:pt x="2033804" y="2989167"/>
                  <a:pt x="2080477" y="3109182"/>
                </a:cubicBezTo>
                <a:cubicBezTo>
                  <a:pt x="2103337" y="3169189"/>
                  <a:pt x="2123339" y="3230149"/>
                  <a:pt x="2139532" y="3292062"/>
                </a:cubicBezTo>
                <a:cubicBezTo>
                  <a:pt x="2156677" y="3353974"/>
                  <a:pt x="2169059" y="3416839"/>
                  <a:pt x="2179537" y="3480657"/>
                </a:cubicBezTo>
                <a:cubicBezTo>
                  <a:pt x="2190014" y="3543522"/>
                  <a:pt x="2197634" y="3607339"/>
                  <a:pt x="2202397" y="3672109"/>
                </a:cubicBezTo>
                <a:cubicBezTo>
                  <a:pt x="2208112" y="3735927"/>
                  <a:pt x="2210017" y="3800697"/>
                  <a:pt x="2210969" y="3864514"/>
                </a:cubicBezTo>
                <a:cubicBezTo>
                  <a:pt x="2211922" y="3928332"/>
                  <a:pt x="2210969" y="3993102"/>
                  <a:pt x="2208112" y="4056919"/>
                </a:cubicBezTo>
                <a:cubicBezTo>
                  <a:pt x="2206207" y="4089304"/>
                  <a:pt x="2205254" y="4120737"/>
                  <a:pt x="2203349" y="4153122"/>
                </a:cubicBezTo>
                <a:lnTo>
                  <a:pt x="2201444" y="4183602"/>
                </a:lnTo>
                <a:lnTo>
                  <a:pt x="2201444" y="4188364"/>
                </a:lnTo>
                <a:cubicBezTo>
                  <a:pt x="2201127" y="4194397"/>
                  <a:pt x="2200809" y="4200429"/>
                  <a:pt x="2200492" y="4206462"/>
                </a:cubicBezTo>
                <a:lnTo>
                  <a:pt x="2197634" y="4243609"/>
                </a:lnTo>
                <a:lnTo>
                  <a:pt x="2190967" y="4318857"/>
                </a:lnTo>
                <a:cubicBezTo>
                  <a:pt x="2181442" y="4417917"/>
                  <a:pt x="2170964" y="4516024"/>
                  <a:pt x="2158582" y="4615084"/>
                </a:cubicBezTo>
              </a:path>
            </a:pathLst>
          </a:custGeom>
          <a:noFill/>
          <a:ln w="126746" cap="flat">
            <a:solidFill>
              <a:srgbClr val="12100B"/>
            </a:solidFill>
            <a:prstDash val="solid"/>
            <a:miter/>
          </a:ln>
        </p:spPr>
        <p:txBody>
          <a:bodyPr rtlCol="0" anchor="ctr"/>
          <a:lstStyle/>
          <a:p>
            <a:endParaRPr lang="sv-SE" dirty="0"/>
          </a:p>
        </p:txBody>
      </p:sp>
      <p:sp>
        <p:nvSpPr>
          <p:cNvPr id="19" name="Frihandsfigur: Form 18">
            <a:extLst>
              <a:ext uri="{FF2B5EF4-FFF2-40B4-BE49-F238E27FC236}">
                <a16:creationId xmlns:a16="http://schemas.microsoft.com/office/drawing/2014/main" id="{057D536B-CDA5-49EC-A6F1-6D49AF139F6E}"/>
              </a:ext>
            </a:extLst>
          </p:cNvPr>
          <p:cNvSpPr/>
          <p:nvPr userDrawn="1"/>
        </p:nvSpPr>
        <p:spPr>
          <a:xfrm rot="10512305">
            <a:off x="9113988" y="2260045"/>
            <a:ext cx="789622" cy="427672"/>
          </a:xfrm>
          <a:custGeom>
            <a:avLst/>
            <a:gdLst>
              <a:gd name="connsiteX0" fmla="*/ 0 w 789622"/>
              <a:gd name="connsiteY0" fmla="*/ 0 h 427672"/>
              <a:gd name="connsiteX1" fmla="*/ 354330 w 789622"/>
              <a:gd name="connsiteY1" fmla="*/ 427672 h 427672"/>
              <a:gd name="connsiteX2" fmla="*/ 789622 w 789622"/>
              <a:gd name="connsiteY2" fmla="*/ 67628 h 427672"/>
            </a:gdLst>
            <a:ahLst/>
            <a:cxnLst>
              <a:cxn ang="0">
                <a:pos x="connsiteX0" y="connsiteY0"/>
              </a:cxn>
              <a:cxn ang="0">
                <a:pos x="connsiteX1" y="connsiteY1"/>
              </a:cxn>
              <a:cxn ang="0">
                <a:pos x="connsiteX2" y="connsiteY2"/>
              </a:cxn>
            </a:cxnLst>
            <a:rect l="l" t="t" r="r" b="b"/>
            <a:pathLst>
              <a:path w="789622" h="427672">
                <a:moveTo>
                  <a:pt x="0" y="0"/>
                </a:moveTo>
                <a:cubicBezTo>
                  <a:pt x="121920" y="133350"/>
                  <a:pt x="239078" y="280035"/>
                  <a:pt x="354330" y="427672"/>
                </a:cubicBezTo>
                <a:cubicBezTo>
                  <a:pt x="501015" y="312420"/>
                  <a:pt x="646747" y="197168"/>
                  <a:pt x="789622" y="67628"/>
                </a:cubicBezTo>
              </a:path>
            </a:pathLst>
          </a:custGeom>
          <a:noFill/>
          <a:ln w="126746" cap="flat">
            <a:solidFill>
              <a:srgbClr val="12100B"/>
            </a:solidFill>
            <a:prstDash val="solid"/>
            <a:miter/>
          </a:ln>
        </p:spPr>
        <p:txBody>
          <a:bodyPr rtlCol="0" anchor="ctr"/>
          <a:lstStyle/>
          <a:p>
            <a:endParaRPr lang="sv-SE" dirty="0"/>
          </a:p>
        </p:txBody>
      </p:sp>
    </p:spTree>
    <p:extLst>
      <p:ext uri="{BB962C8B-B14F-4D97-AF65-F5344CB8AC3E}">
        <p14:creationId xmlns:p14="http://schemas.microsoft.com/office/powerpoint/2010/main" val="939122916"/>
      </p:ext>
    </p:extLst>
  </p:cSld>
  <p:clrMapOvr>
    <a:masterClrMapping/>
  </p:clrMapOvr>
  <p:extLst>
    <p:ext uri="{DCECCB84-F9BA-43D5-87BE-67443E8EF086}">
      <p15:sldGuideLst xmlns:p15="http://schemas.microsoft.com/office/powerpoint/2012/main">
        <p15:guide id="1" orient="horz" pos="2478">
          <p15:clr>
            <a:srgbClr val="FBAE40"/>
          </p15:clr>
        </p15:guide>
        <p15:guide id="3" orient="horz" pos="2341">
          <p15:clr>
            <a:srgbClr val="FBAE40"/>
          </p15:clr>
        </p15:guide>
        <p15:guide id="4" pos="39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Startsida blekgrön">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764449" cy="2387600"/>
          </a:xfrm>
        </p:spPr>
        <p:txBody>
          <a:bodyPr anchor="ctr"/>
          <a:lstStyle>
            <a:lvl1pPr algn="l">
              <a:defRPr sz="6000">
                <a:solidFill>
                  <a:schemeClr val="tx1"/>
                </a:solidFill>
              </a:defRPr>
            </a:lvl1pPr>
          </a:lstStyle>
          <a:p>
            <a:r>
              <a:rPr lang="sv-SE" dirty="0"/>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764449" cy="972067"/>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FD403CD0-842C-4BCD-83D3-BB78B185EE38}" type="datetimeFigureOut">
              <a:rPr lang="sv-SE" smtClean="0"/>
              <a:t>2022-05-23</a:t>
            </a:fld>
            <a:endParaRPr lang="sv-SE" dirty="0"/>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5" y="7365271"/>
            <a:ext cx="4114800" cy="165400"/>
          </a:xfrm>
        </p:spPr>
        <p:txBody>
          <a:bodyPr/>
          <a:lstStyle/>
          <a:p>
            <a:endParaRPr lang="sv-SE" dirty="0"/>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5" y="7365271"/>
            <a:ext cx="2743200" cy="165400"/>
          </a:xfrm>
        </p:spPr>
        <p:txBody>
          <a:bodyPr/>
          <a:lstStyle/>
          <a:p>
            <a:fld id="{AE086683-F536-42AB-ABBC-F4803DFE8DBC}" type="slidenum">
              <a:rPr lang="sv-SE" smtClean="0"/>
              <a:t>‹#›</a:t>
            </a:fld>
            <a:endParaRPr lang="sv-SE" dirty="0"/>
          </a:p>
        </p:txBody>
      </p:sp>
      <p:grpSp>
        <p:nvGrpSpPr>
          <p:cNvPr id="23" name="Graphic 9">
            <a:extLst>
              <a:ext uri="{FF2B5EF4-FFF2-40B4-BE49-F238E27FC236}">
                <a16:creationId xmlns:a16="http://schemas.microsoft.com/office/drawing/2014/main" id="{28ED5D0B-76C4-469A-8B1E-E2BB39EB1D6B}"/>
              </a:ext>
            </a:extLst>
          </p:cNvPr>
          <p:cNvGrpSpPr/>
          <p:nvPr userDrawn="1"/>
        </p:nvGrpSpPr>
        <p:grpSpPr>
          <a:xfrm rot="16200000">
            <a:off x="9223071" y="2895000"/>
            <a:ext cx="1502233" cy="4457697"/>
            <a:chOff x="9044714" y="-1406345"/>
            <a:chExt cx="1502233" cy="4457697"/>
          </a:xfrm>
          <a:noFill/>
        </p:grpSpPr>
        <p:sp>
          <p:nvSpPr>
            <p:cNvPr id="24" name="Freeform: Shape 11">
              <a:extLst>
                <a:ext uri="{FF2B5EF4-FFF2-40B4-BE49-F238E27FC236}">
                  <a16:creationId xmlns:a16="http://schemas.microsoft.com/office/drawing/2014/main" id="{B3D015BE-588F-4F21-A5A7-A8A4E139C34F}"/>
                </a:ext>
              </a:extLst>
            </p:cNvPr>
            <p:cNvSpPr/>
            <p:nvPr/>
          </p:nvSpPr>
          <p:spPr>
            <a:xfrm>
              <a:off x="9044714" y="-1398725"/>
              <a:ext cx="1502233" cy="4450077"/>
            </a:xfrm>
            <a:custGeom>
              <a:avLst/>
              <a:gdLst>
                <a:gd name="connsiteX0" fmla="*/ 936449 w 1502233"/>
                <a:gd name="connsiteY0" fmla="*/ 4450078 h 4450077"/>
                <a:gd name="connsiteX1" fmla="*/ 967882 w 1502233"/>
                <a:gd name="connsiteY1" fmla="*/ 3996688 h 4450077"/>
                <a:gd name="connsiteX2" fmla="*/ 977407 w 1502233"/>
                <a:gd name="connsiteY2" fmla="*/ 3940491 h 4450077"/>
                <a:gd name="connsiteX3" fmla="*/ 988837 w 1502233"/>
                <a:gd name="connsiteY3" fmla="*/ 3884293 h 4450077"/>
                <a:gd name="connsiteX4" fmla="*/ 1002172 w 1502233"/>
                <a:gd name="connsiteY4" fmla="*/ 3829048 h 4450077"/>
                <a:gd name="connsiteX5" fmla="*/ 1017412 w 1502233"/>
                <a:gd name="connsiteY5" fmla="*/ 3773803 h 4450077"/>
                <a:gd name="connsiteX6" fmla="*/ 1098374 w 1502233"/>
                <a:gd name="connsiteY6" fmla="*/ 3561396 h 4450077"/>
                <a:gd name="connsiteX7" fmla="*/ 1211722 w 1502233"/>
                <a:gd name="connsiteY7" fmla="*/ 3364229 h 4450077"/>
                <a:gd name="connsiteX8" fmla="*/ 1227914 w 1502233"/>
                <a:gd name="connsiteY8" fmla="*/ 3340416 h 4450077"/>
                <a:gd name="connsiteX9" fmla="*/ 1244107 w 1502233"/>
                <a:gd name="connsiteY9" fmla="*/ 3317556 h 4450077"/>
                <a:gd name="connsiteX10" fmla="*/ 1277444 w 1502233"/>
                <a:gd name="connsiteY10" fmla="*/ 3271836 h 4450077"/>
                <a:gd name="connsiteX11" fmla="*/ 1346024 w 1502233"/>
                <a:gd name="connsiteY11" fmla="*/ 3181349 h 4450077"/>
                <a:gd name="connsiteX12" fmla="*/ 1466039 w 1502233"/>
                <a:gd name="connsiteY12" fmla="*/ 2988944 h 4450077"/>
                <a:gd name="connsiteX13" fmla="*/ 1498424 w 1502233"/>
                <a:gd name="connsiteY13" fmla="*/ 2880359 h 4450077"/>
                <a:gd name="connsiteX14" fmla="*/ 1502234 w 1502233"/>
                <a:gd name="connsiteY14" fmla="*/ 2823209 h 4450077"/>
                <a:gd name="connsiteX15" fmla="*/ 1500329 w 1502233"/>
                <a:gd name="connsiteY15" fmla="*/ 2794634 h 4450077"/>
                <a:gd name="connsiteX16" fmla="*/ 1495566 w 1502233"/>
                <a:gd name="connsiteY16" fmla="*/ 2767011 h 4450077"/>
                <a:gd name="connsiteX17" fmla="*/ 1453657 w 1502233"/>
                <a:gd name="connsiteY17" fmla="*/ 2661284 h 4450077"/>
                <a:gd name="connsiteX18" fmla="*/ 1383172 w 1502233"/>
                <a:gd name="connsiteY18" fmla="*/ 2572701 h 4450077"/>
                <a:gd name="connsiteX19" fmla="*/ 1197434 w 1502233"/>
                <a:gd name="connsiteY19" fmla="*/ 2443161 h 4450077"/>
                <a:gd name="connsiteX20" fmla="*/ 984074 w 1502233"/>
                <a:gd name="connsiteY20" fmla="*/ 2366009 h 4450077"/>
                <a:gd name="connsiteX21" fmla="*/ 758332 w 1502233"/>
                <a:gd name="connsiteY21" fmla="*/ 2348864 h 4450077"/>
                <a:gd name="connsiteX22" fmla="*/ 541162 w 1502233"/>
                <a:gd name="connsiteY22" fmla="*/ 2409824 h 4450077"/>
                <a:gd name="connsiteX23" fmla="*/ 367808 w 1502233"/>
                <a:gd name="connsiteY23" fmla="*/ 2554604 h 4450077"/>
                <a:gd name="connsiteX24" fmla="*/ 309705 w 1502233"/>
                <a:gd name="connsiteY24" fmla="*/ 2651759 h 4450077"/>
                <a:gd name="connsiteX25" fmla="*/ 278273 w 1502233"/>
                <a:gd name="connsiteY25" fmla="*/ 2760344 h 4450077"/>
                <a:gd name="connsiteX26" fmla="*/ 280178 w 1502233"/>
                <a:gd name="connsiteY26" fmla="*/ 2873691 h 4450077"/>
                <a:gd name="connsiteX27" fmla="*/ 319230 w 1502233"/>
                <a:gd name="connsiteY27" fmla="*/ 2980371 h 4450077"/>
                <a:gd name="connsiteX28" fmla="*/ 480202 w 1502233"/>
                <a:gd name="connsiteY28" fmla="*/ 3136581 h 4450077"/>
                <a:gd name="connsiteX29" fmla="*/ 532590 w 1502233"/>
                <a:gd name="connsiteY29" fmla="*/ 3157536 h 4450077"/>
                <a:gd name="connsiteX30" fmla="*/ 587835 w 1502233"/>
                <a:gd name="connsiteY30" fmla="*/ 3168966 h 4450077"/>
                <a:gd name="connsiteX31" fmla="*/ 700230 w 1502233"/>
                <a:gd name="connsiteY31" fmla="*/ 3156583 h 4450077"/>
                <a:gd name="connsiteX32" fmla="*/ 873585 w 1502233"/>
                <a:gd name="connsiteY32" fmla="*/ 3016566 h 4450077"/>
                <a:gd name="connsiteX33" fmla="*/ 921210 w 1502233"/>
                <a:gd name="connsiteY33" fmla="*/ 2913696 h 4450077"/>
                <a:gd name="connsiteX34" fmla="*/ 940260 w 1502233"/>
                <a:gd name="connsiteY34" fmla="*/ 2802254 h 4450077"/>
                <a:gd name="connsiteX35" fmla="*/ 894540 w 1502233"/>
                <a:gd name="connsiteY35" fmla="*/ 2581274 h 4450077"/>
                <a:gd name="connsiteX36" fmla="*/ 773572 w 1502233"/>
                <a:gd name="connsiteY36" fmla="*/ 2389821 h 4450077"/>
                <a:gd name="connsiteX37" fmla="*/ 611647 w 1502233"/>
                <a:gd name="connsiteY37" fmla="*/ 2230754 h 4450077"/>
                <a:gd name="connsiteX38" fmla="*/ 433530 w 1502233"/>
                <a:gd name="connsiteY38" fmla="*/ 2088832 h 4450077"/>
                <a:gd name="connsiteX39" fmla="*/ 259223 w 1502233"/>
                <a:gd name="connsiteY39" fmla="*/ 1942147 h 4450077"/>
                <a:gd name="connsiteX40" fmla="*/ 110633 w 1502233"/>
                <a:gd name="connsiteY40" fmla="*/ 1770697 h 4450077"/>
                <a:gd name="connsiteX41" fmla="*/ 15383 w 1502233"/>
                <a:gd name="connsiteY41" fmla="*/ 1564957 h 4450077"/>
                <a:gd name="connsiteX42" fmla="*/ 143 w 1502233"/>
                <a:gd name="connsiteY42" fmla="*/ 1452562 h 4450077"/>
                <a:gd name="connsiteX43" fmla="*/ 11573 w 1502233"/>
                <a:gd name="connsiteY43" fmla="*/ 1339214 h 4450077"/>
                <a:gd name="connsiteX44" fmla="*/ 104918 w 1502233"/>
                <a:gd name="connsiteY44" fmla="*/ 1133474 h 4450077"/>
                <a:gd name="connsiteX45" fmla="*/ 278273 w 1502233"/>
                <a:gd name="connsiteY45" fmla="*/ 988695 h 4450077"/>
                <a:gd name="connsiteX46" fmla="*/ 499252 w 1502233"/>
                <a:gd name="connsiteY46" fmla="*/ 942975 h 4450077"/>
                <a:gd name="connsiteX47" fmla="*/ 712612 w 1502233"/>
                <a:gd name="connsiteY47" fmla="*/ 1012507 h 4450077"/>
                <a:gd name="connsiteX48" fmla="*/ 874537 w 1502233"/>
                <a:gd name="connsiteY48" fmla="*/ 1268729 h 4450077"/>
                <a:gd name="connsiteX49" fmla="*/ 876442 w 1502233"/>
                <a:gd name="connsiteY49" fmla="*/ 1345882 h 4450077"/>
                <a:gd name="connsiteX50" fmla="*/ 859297 w 1502233"/>
                <a:gd name="connsiteY50" fmla="*/ 1422082 h 4450077"/>
                <a:gd name="connsiteX51" fmla="*/ 852630 w 1502233"/>
                <a:gd name="connsiteY51" fmla="*/ 1440179 h 4450077"/>
                <a:gd name="connsiteX52" fmla="*/ 845010 w 1502233"/>
                <a:gd name="connsiteY52" fmla="*/ 1458277 h 4450077"/>
                <a:gd name="connsiteX53" fmla="*/ 825960 w 1502233"/>
                <a:gd name="connsiteY53" fmla="*/ 1492567 h 4450077"/>
                <a:gd name="connsiteX54" fmla="*/ 803100 w 1502233"/>
                <a:gd name="connsiteY54" fmla="*/ 1523999 h 4450077"/>
                <a:gd name="connsiteX55" fmla="*/ 776430 w 1502233"/>
                <a:gd name="connsiteY55" fmla="*/ 1552574 h 4450077"/>
                <a:gd name="connsiteX56" fmla="*/ 746902 w 1502233"/>
                <a:gd name="connsiteY56" fmla="*/ 1578292 h 4450077"/>
                <a:gd name="connsiteX57" fmla="*/ 714517 w 1502233"/>
                <a:gd name="connsiteY57" fmla="*/ 1600199 h 4450077"/>
                <a:gd name="connsiteX58" fmla="*/ 680227 w 1502233"/>
                <a:gd name="connsiteY58" fmla="*/ 1617344 h 4450077"/>
                <a:gd name="connsiteX59" fmla="*/ 643080 w 1502233"/>
                <a:gd name="connsiteY59" fmla="*/ 1629727 h 4450077"/>
                <a:gd name="connsiteX60" fmla="*/ 604980 w 1502233"/>
                <a:gd name="connsiteY60" fmla="*/ 1637347 h 4450077"/>
                <a:gd name="connsiteX61" fmla="*/ 585930 w 1502233"/>
                <a:gd name="connsiteY61" fmla="*/ 1639252 h 4450077"/>
                <a:gd name="connsiteX62" fmla="*/ 566880 w 1502233"/>
                <a:gd name="connsiteY62" fmla="*/ 1640204 h 4450077"/>
                <a:gd name="connsiteX63" fmla="*/ 547830 w 1502233"/>
                <a:gd name="connsiteY63" fmla="*/ 1639252 h 4450077"/>
                <a:gd name="connsiteX64" fmla="*/ 528780 w 1502233"/>
                <a:gd name="connsiteY64" fmla="*/ 1637347 h 4450077"/>
                <a:gd name="connsiteX65" fmla="*/ 490680 w 1502233"/>
                <a:gd name="connsiteY65" fmla="*/ 1628774 h 4450077"/>
                <a:gd name="connsiteX66" fmla="*/ 354473 w 1502233"/>
                <a:gd name="connsiteY66" fmla="*/ 1556384 h 4450077"/>
                <a:gd name="connsiteX67" fmla="*/ 255413 w 1502233"/>
                <a:gd name="connsiteY67" fmla="*/ 1437322 h 4450077"/>
                <a:gd name="connsiteX68" fmla="*/ 205883 w 1502233"/>
                <a:gd name="connsiteY68" fmla="*/ 1290637 h 4450077"/>
                <a:gd name="connsiteX69" fmla="*/ 203978 w 1502233"/>
                <a:gd name="connsiteY69" fmla="*/ 1135379 h 4450077"/>
                <a:gd name="connsiteX70" fmla="*/ 308753 w 1502233"/>
                <a:gd name="connsiteY70" fmla="*/ 844867 h 4450077"/>
                <a:gd name="connsiteX71" fmla="*/ 477345 w 1502233"/>
                <a:gd name="connsiteY71" fmla="*/ 582930 h 4450077"/>
                <a:gd name="connsiteX72" fmla="*/ 621172 w 1502233"/>
                <a:gd name="connsiteY72" fmla="*/ 361950 h 4450077"/>
                <a:gd name="connsiteX73" fmla="*/ 644032 w 1502233"/>
                <a:gd name="connsiteY73" fmla="*/ 327660 h 4450077"/>
                <a:gd name="connsiteX74" fmla="*/ 689752 w 1502233"/>
                <a:gd name="connsiteY74" fmla="*/ 258127 h 4450077"/>
                <a:gd name="connsiteX75" fmla="*/ 781192 w 1502233"/>
                <a:gd name="connsiteY75" fmla="*/ 119062 h 4450077"/>
                <a:gd name="connsiteX76" fmla="*/ 859297 w 1502233"/>
                <a:gd name="connsiteY76" fmla="*/ 0 h 445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02233" h="4450077">
                  <a:moveTo>
                    <a:pt x="936449" y="4450078"/>
                  </a:moveTo>
                  <a:cubicBezTo>
                    <a:pt x="936449" y="4298630"/>
                    <a:pt x="945022" y="4146230"/>
                    <a:pt x="967882" y="3996688"/>
                  </a:cubicBezTo>
                  <a:cubicBezTo>
                    <a:pt x="970739" y="3977638"/>
                    <a:pt x="974549" y="3959541"/>
                    <a:pt x="977407" y="3940491"/>
                  </a:cubicBezTo>
                  <a:cubicBezTo>
                    <a:pt x="981217" y="3921441"/>
                    <a:pt x="984074" y="3903343"/>
                    <a:pt x="988837" y="3884293"/>
                  </a:cubicBezTo>
                  <a:lnTo>
                    <a:pt x="1002172" y="3829048"/>
                  </a:lnTo>
                  <a:lnTo>
                    <a:pt x="1017412" y="3773803"/>
                  </a:lnTo>
                  <a:cubicBezTo>
                    <a:pt x="1039319" y="3701413"/>
                    <a:pt x="1065989" y="3629976"/>
                    <a:pt x="1098374" y="3561396"/>
                  </a:cubicBezTo>
                  <a:cubicBezTo>
                    <a:pt x="1130759" y="3492816"/>
                    <a:pt x="1169812" y="3427093"/>
                    <a:pt x="1211722" y="3364229"/>
                  </a:cubicBezTo>
                  <a:lnTo>
                    <a:pt x="1227914" y="3340416"/>
                  </a:lnTo>
                  <a:lnTo>
                    <a:pt x="1244107" y="3317556"/>
                  </a:lnTo>
                  <a:cubicBezTo>
                    <a:pt x="1255537" y="3302316"/>
                    <a:pt x="1266014" y="3286123"/>
                    <a:pt x="1277444" y="3271836"/>
                  </a:cubicBezTo>
                  <a:lnTo>
                    <a:pt x="1346024" y="3181349"/>
                  </a:lnTo>
                  <a:cubicBezTo>
                    <a:pt x="1391744" y="3120389"/>
                    <a:pt x="1434607" y="3057524"/>
                    <a:pt x="1466039" y="2988944"/>
                  </a:cubicBezTo>
                  <a:cubicBezTo>
                    <a:pt x="1481279" y="2954654"/>
                    <a:pt x="1492709" y="2917506"/>
                    <a:pt x="1498424" y="2880359"/>
                  </a:cubicBezTo>
                  <a:cubicBezTo>
                    <a:pt x="1501282" y="2861309"/>
                    <a:pt x="1502234" y="2842259"/>
                    <a:pt x="1502234" y="2823209"/>
                  </a:cubicBezTo>
                  <a:lnTo>
                    <a:pt x="1500329" y="2794634"/>
                  </a:lnTo>
                  <a:cubicBezTo>
                    <a:pt x="1499377" y="2785109"/>
                    <a:pt x="1497471" y="2775584"/>
                    <a:pt x="1495566" y="2767011"/>
                  </a:cubicBezTo>
                  <a:cubicBezTo>
                    <a:pt x="1487946" y="2729864"/>
                    <a:pt x="1473659" y="2694621"/>
                    <a:pt x="1453657" y="2661284"/>
                  </a:cubicBezTo>
                  <a:cubicBezTo>
                    <a:pt x="1434607" y="2628899"/>
                    <a:pt x="1409842" y="2599371"/>
                    <a:pt x="1383172" y="2572701"/>
                  </a:cubicBezTo>
                  <a:cubicBezTo>
                    <a:pt x="1328879" y="2519361"/>
                    <a:pt x="1265062" y="2476499"/>
                    <a:pt x="1197434" y="2443161"/>
                  </a:cubicBezTo>
                  <a:cubicBezTo>
                    <a:pt x="1129807" y="2409824"/>
                    <a:pt x="1057417" y="2383154"/>
                    <a:pt x="984074" y="2366009"/>
                  </a:cubicBezTo>
                  <a:cubicBezTo>
                    <a:pt x="909779" y="2349816"/>
                    <a:pt x="833580" y="2342196"/>
                    <a:pt x="758332" y="2348864"/>
                  </a:cubicBezTo>
                  <a:cubicBezTo>
                    <a:pt x="683085" y="2355531"/>
                    <a:pt x="607837" y="2374581"/>
                    <a:pt x="541162" y="2409824"/>
                  </a:cubicBezTo>
                  <a:cubicBezTo>
                    <a:pt x="473535" y="2445067"/>
                    <a:pt x="414480" y="2494596"/>
                    <a:pt x="367808" y="2554604"/>
                  </a:cubicBezTo>
                  <a:cubicBezTo>
                    <a:pt x="343995" y="2584131"/>
                    <a:pt x="324945" y="2617469"/>
                    <a:pt x="309705" y="2651759"/>
                  </a:cubicBezTo>
                  <a:cubicBezTo>
                    <a:pt x="293513" y="2686049"/>
                    <a:pt x="283988" y="2723196"/>
                    <a:pt x="278273" y="2760344"/>
                  </a:cubicBezTo>
                  <a:cubicBezTo>
                    <a:pt x="272558" y="2797491"/>
                    <a:pt x="272558" y="2836544"/>
                    <a:pt x="280178" y="2873691"/>
                  </a:cubicBezTo>
                  <a:cubicBezTo>
                    <a:pt x="286845" y="2910839"/>
                    <a:pt x="301133" y="2947034"/>
                    <a:pt x="319230" y="2980371"/>
                  </a:cubicBezTo>
                  <a:cubicBezTo>
                    <a:pt x="356378" y="3047046"/>
                    <a:pt x="412575" y="3102291"/>
                    <a:pt x="480202" y="3136581"/>
                  </a:cubicBezTo>
                  <a:cubicBezTo>
                    <a:pt x="497347" y="3145154"/>
                    <a:pt x="514492" y="3151821"/>
                    <a:pt x="532590" y="3157536"/>
                  </a:cubicBezTo>
                  <a:cubicBezTo>
                    <a:pt x="550687" y="3163251"/>
                    <a:pt x="569737" y="3167061"/>
                    <a:pt x="587835" y="3168966"/>
                  </a:cubicBezTo>
                  <a:cubicBezTo>
                    <a:pt x="625935" y="3172776"/>
                    <a:pt x="664035" y="3168966"/>
                    <a:pt x="700230" y="3156583"/>
                  </a:cubicBezTo>
                  <a:cubicBezTo>
                    <a:pt x="772620" y="3132771"/>
                    <a:pt x="833580" y="3081336"/>
                    <a:pt x="873585" y="3016566"/>
                  </a:cubicBezTo>
                  <a:cubicBezTo>
                    <a:pt x="893587" y="2984181"/>
                    <a:pt x="909779" y="2949891"/>
                    <a:pt x="921210" y="2913696"/>
                  </a:cubicBezTo>
                  <a:cubicBezTo>
                    <a:pt x="932639" y="2877501"/>
                    <a:pt x="938354" y="2839401"/>
                    <a:pt x="940260" y="2802254"/>
                  </a:cubicBezTo>
                  <a:cubicBezTo>
                    <a:pt x="943117" y="2726054"/>
                    <a:pt x="925020" y="2650806"/>
                    <a:pt x="894540" y="2581274"/>
                  </a:cubicBezTo>
                  <a:cubicBezTo>
                    <a:pt x="865012" y="2511741"/>
                    <a:pt x="821197" y="2447924"/>
                    <a:pt x="773572" y="2389821"/>
                  </a:cubicBezTo>
                  <a:cubicBezTo>
                    <a:pt x="724995" y="2331719"/>
                    <a:pt x="669750" y="2279332"/>
                    <a:pt x="611647" y="2230754"/>
                  </a:cubicBezTo>
                  <a:cubicBezTo>
                    <a:pt x="553545" y="2182177"/>
                    <a:pt x="493537" y="2135504"/>
                    <a:pt x="433530" y="2088832"/>
                  </a:cubicBezTo>
                  <a:cubicBezTo>
                    <a:pt x="373523" y="2042159"/>
                    <a:pt x="314468" y="1994534"/>
                    <a:pt x="259223" y="1942147"/>
                  </a:cubicBezTo>
                  <a:cubicBezTo>
                    <a:pt x="203978" y="1889759"/>
                    <a:pt x="153495" y="1833562"/>
                    <a:pt x="110633" y="1770697"/>
                  </a:cubicBezTo>
                  <a:cubicBezTo>
                    <a:pt x="67770" y="1707832"/>
                    <a:pt x="34433" y="1639252"/>
                    <a:pt x="15383" y="1564957"/>
                  </a:cubicBezTo>
                  <a:cubicBezTo>
                    <a:pt x="5858" y="1528762"/>
                    <a:pt x="1095" y="1490662"/>
                    <a:pt x="143" y="1452562"/>
                  </a:cubicBezTo>
                  <a:cubicBezTo>
                    <a:pt x="-810" y="1414462"/>
                    <a:pt x="3000" y="1376362"/>
                    <a:pt x="11573" y="1339214"/>
                  </a:cubicBezTo>
                  <a:cubicBezTo>
                    <a:pt x="27765" y="1264919"/>
                    <a:pt x="60150" y="1194434"/>
                    <a:pt x="104918" y="1133474"/>
                  </a:cubicBezTo>
                  <a:cubicBezTo>
                    <a:pt x="150638" y="1072515"/>
                    <a:pt x="209693" y="1022032"/>
                    <a:pt x="278273" y="988695"/>
                  </a:cubicBezTo>
                  <a:cubicBezTo>
                    <a:pt x="346853" y="955357"/>
                    <a:pt x="423052" y="940117"/>
                    <a:pt x="499252" y="942975"/>
                  </a:cubicBezTo>
                  <a:cubicBezTo>
                    <a:pt x="574500" y="945832"/>
                    <a:pt x="650700" y="968692"/>
                    <a:pt x="712612" y="1012507"/>
                  </a:cubicBezTo>
                  <a:cubicBezTo>
                    <a:pt x="798337" y="1071562"/>
                    <a:pt x="859297" y="1165859"/>
                    <a:pt x="874537" y="1268729"/>
                  </a:cubicBezTo>
                  <a:cubicBezTo>
                    <a:pt x="878347" y="1294447"/>
                    <a:pt x="879300" y="1320164"/>
                    <a:pt x="876442" y="1345882"/>
                  </a:cubicBezTo>
                  <a:cubicBezTo>
                    <a:pt x="873585" y="1371599"/>
                    <a:pt x="868822" y="1397317"/>
                    <a:pt x="859297" y="1422082"/>
                  </a:cubicBezTo>
                  <a:cubicBezTo>
                    <a:pt x="857392" y="1427797"/>
                    <a:pt x="855487" y="1434464"/>
                    <a:pt x="852630" y="1440179"/>
                  </a:cubicBezTo>
                  <a:cubicBezTo>
                    <a:pt x="849772" y="1445894"/>
                    <a:pt x="847867" y="1452562"/>
                    <a:pt x="845010" y="1458277"/>
                  </a:cubicBezTo>
                  <a:cubicBezTo>
                    <a:pt x="839295" y="1469707"/>
                    <a:pt x="832627" y="1481137"/>
                    <a:pt x="825960" y="1492567"/>
                  </a:cubicBezTo>
                  <a:cubicBezTo>
                    <a:pt x="819292" y="1503997"/>
                    <a:pt x="810720" y="1513522"/>
                    <a:pt x="803100" y="1523999"/>
                  </a:cubicBezTo>
                  <a:cubicBezTo>
                    <a:pt x="794527" y="1533524"/>
                    <a:pt x="785955" y="1544002"/>
                    <a:pt x="776430" y="1552574"/>
                  </a:cubicBezTo>
                  <a:cubicBezTo>
                    <a:pt x="767857" y="1562099"/>
                    <a:pt x="757380" y="1569719"/>
                    <a:pt x="746902" y="1578292"/>
                  </a:cubicBezTo>
                  <a:cubicBezTo>
                    <a:pt x="736425" y="1585912"/>
                    <a:pt x="725947" y="1593532"/>
                    <a:pt x="714517" y="1600199"/>
                  </a:cubicBezTo>
                  <a:cubicBezTo>
                    <a:pt x="703087" y="1606867"/>
                    <a:pt x="691657" y="1612582"/>
                    <a:pt x="680227" y="1617344"/>
                  </a:cubicBezTo>
                  <a:cubicBezTo>
                    <a:pt x="667845" y="1622107"/>
                    <a:pt x="656415" y="1626869"/>
                    <a:pt x="643080" y="1629727"/>
                  </a:cubicBezTo>
                  <a:cubicBezTo>
                    <a:pt x="630697" y="1633537"/>
                    <a:pt x="617362" y="1634489"/>
                    <a:pt x="604980" y="1637347"/>
                  </a:cubicBezTo>
                  <a:cubicBezTo>
                    <a:pt x="598312" y="1638299"/>
                    <a:pt x="591645" y="1638299"/>
                    <a:pt x="585930" y="1639252"/>
                  </a:cubicBezTo>
                  <a:lnTo>
                    <a:pt x="566880" y="1640204"/>
                  </a:lnTo>
                  <a:lnTo>
                    <a:pt x="547830" y="1639252"/>
                  </a:lnTo>
                  <a:cubicBezTo>
                    <a:pt x="541162" y="1638299"/>
                    <a:pt x="534495" y="1638299"/>
                    <a:pt x="528780" y="1637347"/>
                  </a:cubicBezTo>
                  <a:cubicBezTo>
                    <a:pt x="516397" y="1634489"/>
                    <a:pt x="503062" y="1633537"/>
                    <a:pt x="490680" y="1628774"/>
                  </a:cubicBezTo>
                  <a:cubicBezTo>
                    <a:pt x="441150" y="1614487"/>
                    <a:pt x="394477" y="1589722"/>
                    <a:pt x="354473" y="1556384"/>
                  </a:cubicBezTo>
                  <a:cubicBezTo>
                    <a:pt x="314468" y="1523047"/>
                    <a:pt x="281130" y="1483042"/>
                    <a:pt x="255413" y="1437322"/>
                  </a:cubicBezTo>
                  <a:cubicBezTo>
                    <a:pt x="229695" y="1392554"/>
                    <a:pt x="213503" y="1342072"/>
                    <a:pt x="205883" y="1290637"/>
                  </a:cubicBezTo>
                  <a:cubicBezTo>
                    <a:pt x="198263" y="1239202"/>
                    <a:pt x="197310" y="1186815"/>
                    <a:pt x="203978" y="1135379"/>
                  </a:cubicBezTo>
                  <a:cubicBezTo>
                    <a:pt x="216360" y="1032510"/>
                    <a:pt x="254460" y="932497"/>
                    <a:pt x="308753" y="844867"/>
                  </a:cubicBezTo>
                  <a:cubicBezTo>
                    <a:pt x="363998" y="757237"/>
                    <a:pt x="421147" y="669607"/>
                    <a:pt x="477345" y="582930"/>
                  </a:cubicBezTo>
                  <a:lnTo>
                    <a:pt x="621172" y="361950"/>
                  </a:lnTo>
                  <a:lnTo>
                    <a:pt x="644032" y="327660"/>
                  </a:lnTo>
                  <a:lnTo>
                    <a:pt x="689752" y="258127"/>
                  </a:lnTo>
                  <a:lnTo>
                    <a:pt x="781192" y="119062"/>
                  </a:lnTo>
                  <a:lnTo>
                    <a:pt x="859297" y="0"/>
                  </a:lnTo>
                </a:path>
              </a:pathLst>
            </a:custGeom>
            <a:noFill/>
            <a:ln w="126694" cap="flat">
              <a:solidFill>
                <a:srgbClr val="12100B"/>
              </a:solidFill>
              <a:prstDash val="solid"/>
              <a:miter/>
            </a:ln>
          </p:spPr>
          <p:txBody>
            <a:bodyPr rtlCol="0" anchor="ctr"/>
            <a:lstStyle/>
            <a:p>
              <a:endParaRPr lang="sv-SE" dirty="0"/>
            </a:p>
          </p:txBody>
        </p:sp>
        <p:sp>
          <p:nvSpPr>
            <p:cNvPr id="25" name="Freeform: Shape 12">
              <a:extLst>
                <a:ext uri="{FF2B5EF4-FFF2-40B4-BE49-F238E27FC236}">
                  <a16:creationId xmlns:a16="http://schemas.microsoft.com/office/drawing/2014/main" id="{2BB510FD-2061-47FC-8BEC-14E5C89A528F}"/>
                </a:ext>
              </a:extLst>
            </p:cNvPr>
            <p:cNvSpPr/>
            <p:nvPr/>
          </p:nvSpPr>
          <p:spPr>
            <a:xfrm>
              <a:off x="9356324" y="-1406345"/>
              <a:ext cx="660081" cy="550544"/>
            </a:xfrm>
            <a:custGeom>
              <a:avLst/>
              <a:gdLst>
                <a:gd name="connsiteX0" fmla="*/ 660082 w 660081"/>
                <a:gd name="connsiteY0" fmla="*/ 550545 h 550544"/>
                <a:gd name="connsiteX1" fmla="*/ 588644 w 660081"/>
                <a:gd name="connsiteY1" fmla="*/ 205740 h 550544"/>
                <a:gd name="connsiteX2" fmla="*/ 546735 w 660081"/>
                <a:gd name="connsiteY2" fmla="*/ 0 h 550544"/>
                <a:gd name="connsiteX3" fmla="*/ 340042 w 660081"/>
                <a:gd name="connsiteY3" fmla="*/ 42862 h 550544"/>
                <a:gd name="connsiteX4" fmla="*/ 0 w 660081"/>
                <a:gd name="connsiteY4" fmla="*/ 112395 h 550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81" h="550544">
                  <a:moveTo>
                    <a:pt x="660082" y="550545"/>
                  </a:moveTo>
                  <a:lnTo>
                    <a:pt x="588644" y="205740"/>
                  </a:lnTo>
                  <a:lnTo>
                    <a:pt x="546735" y="0"/>
                  </a:lnTo>
                  <a:lnTo>
                    <a:pt x="340042" y="42862"/>
                  </a:lnTo>
                  <a:lnTo>
                    <a:pt x="0" y="112395"/>
                  </a:lnTo>
                </a:path>
              </a:pathLst>
            </a:custGeom>
            <a:noFill/>
            <a:ln w="126694" cap="flat">
              <a:solidFill>
                <a:srgbClr val="12100B"/>
              </a:solidFill>
              <a:prstDash val="solid"/>
              <a:miter/>
            </a:ln>
          </p:spPr>
          <p:txBody>
            <a:bodyPr rtlCol="0" anchor="ctr"/>
            <a:lstStyle/>
            <a:p>
              <a:endParaRPr lang="sv-SE" dirty="0"/>
            </a:p>
          </p:txBody>
        </p:sp>
      </p:grpSp>
    </p:spTree>
    <p:extLst>
      <p:ext uri="{BB962C8B-B14F-4D97-AF65-F5344CB8AC3E}">
        <p14:creationId xmlns:p14="http://schemas.microsoft.com/office/powerpoint/2010/main" val="4125237638"/>
      </p:ext>
    </p:extLst>
  </p:cSld>
  <p:clrMapOvr>
    <a:masterClrMapping/>
  </p:clrMapOvr>
  <p:extLst>
    <p:ext uri="{DCECCB84-F9BA-43D5-87BE-67443E8EF086}">
      <p15:sldGuideLst xmlns:p15="http://schemas.microsoft.com/office/powerpoint/2012/main">
        <p15:guide id="1" orient="horz" pos="2478">
          <p15:clr>
            <a:srgbClr val="FBAE40"/>
          </p15:clr>
        </p15:guide>
        <p15:guide id="2" pos="3840">
          <p15:clr>
            <a:srgbClr val="FBAE40"/>
          </p15:clr>
        </p15:guide>
        <p15:guide id="3" orient="horz" pos="234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Startsida dammgrå">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696739" cy="2387600"/>
          </a:xfrm>
        </p:spPr>
        <p:txBody>
          <a:bodyPr anchor="ctr"/>
          <a:lstStyle>
            <a:lvl1pPr algn="l">
              <a:defRPr sz="6000">
                <a:solidFill>
                  <a:schemeClr val="tx1"/>
                </a:solidFill>
              </a:defRPr>
            </a:lvl1pPr>
          </a:lstStyle>
          <a:p>
            <a:r>
              <a:rPr lang="sv-SE" dirty="0"/>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696739" cy="972067"/>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FD403CD0-842C-4BCD-83D3-BB78B185EE38}" type="datetimeFigureOut">
              <a:rPr lang="sv-SE" smtClean="0"/>
              <a:t>2022-05-23</a:t>
            </a:fld>
            <a:endParaRPr lang="sv-SE" dirty="0"/>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5" y="7365271"/>
            <a:ext cx="4114800" cy="165400"/>
          </a:xfrm>
        </p:spPr>
        <p:txBody>
          <a:bodyPr/>
          <a:lstStyle/>
          <a:p>
            <a:endParaRPr lang="sv-SE" dirty="0"/>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5" y="7365271"/>
            <a:ext cx="2743200" cy="165400"/>
          </a:xfrm>
        </p:spPr>
        <p:txBody>
          <a:bodyPr/>
          <a:lstStyle/>
          <a:p>
            <a:fld id="{AE086683-F536-42AB-ABBC-F4803DFE8DBC}" type="slidenum">
              <a:rPr lang="sv-SE" smtClean="0"/>
              <a:t>‹#›</a:t>
            </a:fld>
            <a:endParaRPr lang="sv-SE" dirty="0"/>
          </a:p>
        </p:txBody>
      </p:sp>
      <p:grpSp>
        <p:nvGrpSpPr>
          <p:cNvPr id="12" name="Bild 10">
            <a:extLst>
              <a:ext uri="{FF2B5EF4-FFF2-40B4-BE49-F238E27FC236}">
                <a16:creationId xmlns:a16="http://schemas.microsoft.com/office/drawing/2014/main" id="{D508B84F-23C9-4F7E-823B-0A100F346462}"/>
              </a:ext>
            </a:extLst>
          </p:cNvPr>
          <p:cNvGrpSpPr/>
          <p:nvPr/>
        </p:nvGrpSpPr>
        <p:grpSpPr>
          <a:xfrm rot="5400000" flipH="1">
            <a:off x="1453728" y="2911516"/>
            <a:ext cx="1550244" cy="4457700"/>
            <a:chOff x="1501949" y="2947924"/>
            <a:chExt cx="1502235" cy="4457700"/>
          </a:xfrm>
          <a:noFill/>
        </p:grpSpPr>
        <p:sp>
          <p:nvSpPr>
            <p:cNvPr id="13" name="Frihandsfigur: Form 12">
              <a:extLst>
                <a:ext uri="{FF2B5EF4-FFF2-40B4-BE49-F238E27FC236}">
                  <a16:creationId xmlns:a16="http://schemas.microsoft.com/office/drawing/2014/main" id="{DA175E4A-0F86-4A49-A379-364EA4E2779B}"/>
                </a:ext>
              </a:extLst>
            </p:cNvPr>
            <p:cNvSpPr/>
            <p:nvPr/>
          </p:nvSpPr>
          <p:spPr>
            <a:xfrm>
              <a:off x="1501949" y="2955544"/>
              <a:ext cx="1502235" cy="4450080"/>
            </a:xfrm>
            <a:custGeom>
              <a:avLst/>
              <a:gdLst>
                <a:gd name="connsiteX0" fmla="*/ 936450 w 1502235"/>
                <a:gd name="connsiteY0" fmla="*/ 4450080 h 4450080"/>
                <a:gd name="connsiteX1" fmla="*/ 967883 w 1502235"/>
                <a:gd name="connsiteY1" fmla="*/ 3996690 h 4450080"/>
                <a:gd name="connsiteX2" fmla="*/ 977408 w 1502235"/>
                <a:gd name="connsiteY2" fmla="*/ 3940493 h 4450080"/>
                <a:gd name="connsiteX3" fmla="*/ 988838 w 1502235"/>
                <a:gd name="connsiteY3" fmla="*/ 3884295 h 4450080"/>
                <a:gd name="connsiteX4" fmla="*/ 1002173 w 1502235"/>
                <a:gd name="connsiteY4" fmla="*/ 3829050 h 4450080"/>
                <a:gd name="connsiteX5" fmla="*/ 1017413 w 1502235"/>
                <a:gd name="connsiteY5" fmla="*/ 3773805 h 4450080"/>
                <a:gd name="connsiteX6" fmla="*/ 1098375 w 1502235"/>
                <a:gd name="connsiteY6" fmla="*/ 3561398 h 4450080"/>
                <a:gd name="connsiteX7" fmla="*/ 1211723 w 1502235"/>
                <a:gd name="connsiteY7" fmla="*/ 3364230 h 4450080"/>
                <a:gd name="connsiteX8" fmla="*/ 1227915 w 1502235"/>
                <a:gd name="connsiteY8" fmla="*/ 3340418 h 4450080"/>
                <a:gd name="connsiteX9" fmla="*/ 1244108 w 1502235"/>
                <a:gd name="connsiteY9" fmla="*/ 3317558 h 4450080"/>
                <a:gd name="connsiteX10" fmla="*/ 1277445 w 1502235"/>
                <a:gd name="connsiteY10" fmla="*/ 3271838 h 4450080"/>
                <a:gd name="connsiteX11" fmla="*/ 1346025 w 1502235"/>
                <a:gd name="connsiteY11" fmla="*/ 3181350 h 4450080"/>
                <a:gd name="connsiteX12" fmla="*/ 1466040 w 1502235"/>
                <a:gd name="connsiteY12" fmla="*/ 2988945 h 4450080"/>
                <a:gd name="connsiteX13" fmla="*/ 1498425 w 1502235"/>
                <a:gd name="connsiteY13" fmla="*/ 2880360 h 4450080"/>
                <a:gd name="connsiteX14" fmla="*/ 1502235 w 1502235"/>
                <a:gd name="connsiteY14" fmla="*/ 2823210 h 4450080"/>
                <a:gd name="connsiteX15" fmla="*/ 1500330 w 1502235"/>
                <a:gd name="connsiteY15" fmla="*/ 2794635 h 4450080"/>
                <a:gd name="connsiteX16" fmla="*/ 1495568 w 1502235"/>
                <a:gd name="connsiteY16" fmla="*/ 2767013 h 4450080"/>
                <a:gd name="connsiteX17" fmla="*/ 1453658 w 1502235"/>
                <a:gd name="connsiteY17" fmla="*/ 2661285 h 4450080"/>
                <a:gd name="connsiteX18" fmla="*/ 1383173 w 1502235"/>
                <a:gd name="connsiteY18" fmla="*/ 2572703 h 4450080"/>
                <a:gd name="connsiteX19" fmla="*/ 1197435 w 1502235"/>
                <a:gd name="connsiteY19" fmla="*/ 2443163 h 4450080"/>
                <a:gd name="connsiteX20" fmla="*/ 984075 w 1502235"/>
                <a:gd name="connsiteY20" fmla="*/ 2366010 h 4450080"/>
                <a:gd name="connsiteX21" fmla="*/ 758333 w 1502235"/>
                <a:gd name="connsiteY21" fmla="*/ 2348865 h 4450080"/>
                <a:gd name="connsiteX22" fmla="*/ 541163 w 1502235"/>
                <a:gd name="connsiteY22" fmla="*/ 2409825 h 4450080"/>
                <a:gd name="connsiteX23" fmla="*/ 367808 w 1502235"/>
                <a:gd name="connsiteY23" fmla="*/ 2554605 h 4450080"/>
                <a:gd name="connsiteX24" fmla="*/ 309705 w 1502235"/>
                <a:gd name="connsiteY24" fmla="*/ 2651760 h 4450080"/>
                <a:gd name="connsiteX25" fmla="*/ 278273 w 1502235"/>
                <a:gd name="connsiteY25" fmla="*/ 2760345 h 4450080"/>
                <a:gd name="connsiteX26" fmla="*/ 280178 w 1502235"/>
                <a:gd name="connsiteY26" fmla="*/ 2873693 h 4450080"/>
                <a:gd name="connsiteX27" fmla="*/ 319230 w 1502235"/>
                <a:gd name="connsiteY27" fmla="*/ 2980373 h 4450080"/>
                <a:gd name="connsiteX28" fmla="*/ 480203 w 1502235"/>
                <a:gd name="connsiteY28" fmla="*/ 3136583 h 4450080"/>
                <a:gd name="connsiteX29" fmla="*/ 532590 w 1502235"/>
                <a:gd name="connsiteY29" fmla="*/ 3157538 h 4450080"/>
                <a:gd name="connsiteX30" fmla="*/ 587835 w 1502235"/>
                <a:gd name="connsiteY30" fmla="*/ 3168968 h 4450080"/>
                <a:gd name="connsiteX31" fmla="*/ 700230 w 1502235"/>
                <a:gd name="connsiteY31" fmla="*/ 3156585 h 4450080"/>
                <a:gd name="connsiteX32" fmla="*/ 873585 w 1502235"/>
                <a:gd name="connsiteY32" fmla="*/ 3016568 h 4450080"/>
                <a:gd name="connsiteX33" fmla="*/ 921210 w 1502235"/>
                <a:gd name="connsiteY33" fmla="*/ 2913698 h 4450080"/>
                <a:gd name="connsiteX34" fmla="*/ 940260 w 1502235"/>
                <a:gd name="connsiteY34" fmla="*/ 2802255 h 4450080"/>
                <a:gd name="connsiteX35" fmla="*/ 894540 w 1502235"/>
                <a:gd name="connsiteY35" fmla="*/ 2581275 h 4450080"/>
                <a:gd name="connsiteX36" fmla="*/ 773573 w 1502235"/>
                <a:gd name="connsiteY36" fmla="*/ 2389823 h 4450080"/>
                <a:gd name="connsiteX37" fmla="*/ 611648 w 1502235"/>
                <a:gd name="connsiteY37" fmla="*/ 2230755 h 4450080"/>
                <a:gd name="connsiteX38" fmla="*/ 433530 w 1502235"/>
                <a:gd name="connsiteY38" fmla="*/ 2088833 h 4450080"/>
                <a:gd name="connsiteX39" fmla="*/ 259223 w 1502235"/>
                <a:gd name="connsiteY39" fmla="*/ 1942148 h 4450080"/>
                <a:gd name="connsiteX40" fmla="*/ 110633 w 1502235"/>
                <a:gd name="connsiteY40" fmla="*/ 1770698 h 4450080"/>
                <a:gd name="connsiteX41" fmla="*/ 15383 w 1502235"/>
                <a:gd name="connsiteY41" fmla="*/ 1564958 h 4450080"/>
                <a:gd name="connsiteX42" fmla="*/ 143 w 1502235"/>
                <a:gd name="connsiteY42" fmla="*/ 1452563 h 4450080"/>
                <a:gd name="connsiteX43" fmla="*/ 11573 w 1502235"/>
                <a:gd name="connsiteY43" fmla="*/ 1339215 h 4450080"/>
                <a:gd name="connsiteX44" fmla="*/ 104918 w 1502235"/>
                <a:gd name="connsiteY44" fmla="*/ 1133475 h 4450080"/>
                <a:gd name="connsiteX45" fmla="*/ 278273 w 1502235"/>
                <a:gd name="connsiteY45" fmla="*/ 988695 h 4450080"/>
                <a:gd name="connsiteX46" fmla="*/ 499253 w 1502235"/>
                <a:gd name="connsiteY46" fmla="*/ 942975 h 4450080"/>
                <a:gd name="connsiteX47" fmla="*/ 712613 w 1502235"/>
                <a:gd name="connsiteY47" fmla="*/ 1012508 h 4450080"/>
                <a:gd name="connsiteX48" fmla="*/ 874538 w 1502235"/>
                <a:gd name="connsiteY48" fmla="*/ 1268730 h 4450080"/>
                <a:gd name="connsiteX49" fmla="*/ 876443 w 1502235"/>
                <a:gd name="connsiteY49" fmla="*/ 1345883 h 4450080"/>
                <a:gd name="connsiteX50" fmla="*/ 859298 w 1502235"/>
                <a:gd name="connsiteY50" fmla="*/ 1422083 h 4450080"/>
                <a:gd name="connsiteX51" fmla="*/ 852630 w 1502235"/>
                <a:gd name="connsiteY51" fmla="*/ 1440180 h 4450080"/>
                <a:gd name="connsiteX52" fmla="*/ 845010 w 1502235"/>
                <a:gd name="connsiteY52" fmla="*/ 1458278 h 4450080"/>
                <a:gd name="connsiteX53" fmla="*/ 825960 w 1502235"/>
                <a:gd name="connsiteY53" fmla="*/ 1492568 h 4450080"/>
                <a:gd name="connsiteX54" fmla="*/ 803100 w 1502235"/>
                <a:gd name="connsiteY54" fmla="*/ 1524000 h 4450080"/>
                <a:gd name="connsiteX55" fmla="*/ 776430 w 1502235"/>
                <a:gd name="connsiteY55" fmla="*/ 1552575 h 4450080"/>
                <a:gd name="connsiteX56" fmla="*/ 746903 w 1502235"/>
                <a:gd name="connsiteY56" fmla="*/ 1578293 h 4450080"/>
                <a:gd name="connsiteX57" fmla="*/ 714518 w 1502235"/>
                <a:gd name="connsiteY57" fmla="*/ 1600200 h 4450080"/>
                <a:gd name="connsiteX58" fmla="*/ 680228 w 1502235"/>
                <a:gd name="connsiteY58" fmla="*/ 1617345 h 4450080"/>
                <a:gd name="connsiteX59" fmla="*/ 643080 w 1502235"/>
                <a:gd name="connsiteY59" fmla="*/ 1629728 h 4450080"/>
                <a:gd name="connsiteX60" fmla="*/ 604980 w 1502235"/>
                <a:gd name="connsiteY60" fmla="*/ 1637348 h 4450080"/>
                <a:gd name="connsiteX61" fmla="*/ 585930 w 1502235"/>
                <a:gd name="connsiteY61" fmla="*/ 1639253 h 4450080"/>
                <a:gd name="connsiteX62" fmla="*/ 566880 w 1502235"/>
                <a:gd name="connsiteY62" fmla="*/ 1640205 h 4450080"/>
                <a:gd name="connsiteX63" fmla="*/ 547830 w 1502235"/>
                <a:gd name="connsiteY63" fmla="*/ 1639253 h 4450080"/>
                <a:gd name="connsiteX64" fmla="*/ 528780 w 1502235"/>
                <a:gd name="connsiteY64" fmla="*/ 1637348 h 4450080"/>
                <a:gd name="connsiteX65" fmla="*/ 490680 w 1502235"/>
                <a:gd name="connsiteY65" fmla="*/ 1628775 h 4450080"/>
                <a:gd name="connsiteX66" fmla="*/ 354473 w 1502235"/>
                <a:gd name="connsiteY66" fmla="*/ 1556385 h 4450080"/>
                <a:gd name="connsiteX67" fmla="*/ 255413 w 1502235"/>
                <a:gd name="connsiteY67" fmla="*/ 1437323 h 4450080"/>
                <a:gd name="connsiteX68" fmla="*/ 205883 w 1502235"/>
                <a:gd name="connsiteY68" fmla="*/ 1290638 h 4450080"/>
                <a:gd name="connsiteX69" fmla="*/ 203978 w 1502235"/>
                <a:gd name="connsiteY69" fmla="*/ 1135380 h 4450080"/>
                <a:gd name="connsiteX70" fmla="*/ 308753 w 1502235"/>
                <a:gd name="connsiteY70" fmla="*/ 844868 h 4450080"/>
                <a:gd name="connsiteX71" fmla="*/ 477345 w 1502235"/>
                <a:gd name="connsiteY71" fmla="*/ 582930 h 4450080"/>
                <a:gd name="connsiteX72" fmla="*/ 621173 w 1502235"/>
                <a:gd name="connsiteY72" fmla="*/ 361950 h 4450080"/>
                <a:gd name="connsiteX73" fmla="*/ 644033 w 1502235"/>
                <a:gd name="connsiteY73" fmla="*/ 327660 h 4450080"/>
                <a:gd name="connsiteX74" fmla="*/ 689753 w 1502235"/>
                <a:gd name="connsiteY74" fmla="*/ 258127 h 4450080"/>
                <a:gd name="connsiteX75" fmla="*/ 781193 w 1502235"/>
                <a:gd name="connsiteY75" fmla="*/ 119063 h 4450080"/>
                <a:gd name="connsiteX76" fmla="*/ 859298 w 1502235"/>
                <a:gd name="connsiteY76" fmla="*/ 0 h 445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02235" h="4450080">
                  <a:moveTo>
                    <a:pt x="936450" y="4450080"/>
                  </a:moveTo>
                  <a:cubicBezTo>
                    <a:pt x="936450" y="4298633"/>
                    <a:pt x="945023" y="4146233"/>
                    <a:pt x="967883" y="3996690"/>
                  </a:cubicBezTo>
                  <a:cubicBezTo>
                    <a:pt x="970740" y="3977640"/>
                    <a:pt x="974550" y="3959543"/>
                    <a:pt x="977408" y="3940493"/>
                  </a:cubicBezTo>
                  <a:cubicBezTo>
                    <a:pt x="981218" y="3921443"/>
                    <a:pt x="984075" y="3903345"/>
                    <a:pt x="988838" y="3884295"/>
                  </a:cubicBezTo>
                  <a:lnTo>
                    <a:pt x="1002173" y="3829050"/>
                  </a:lnTo>
                  <a:lnTo>
                    <a:pt x="1017413" y="3773805"/>
                  </a:lnTo>
                  <a:cubicBezTo>
                    <a:pt x="1039320" y="3701415"/>
                    <a:pt x="1065990" y="3629978"/>
                    <a:pt x="1098375" y="3561398"/>
                  </a:cubicBezTo>
                  <a:cubicBezTo>
                    <a:pt x="1130760" y="3492818"/>
                    <a:pt x="1169813" y="3427095"/>
                    <a:pt x="1211723" y="3364230"/>
                  </a:cubicBezTo>
                  <a:lnTo>
                    <a:pt x="1227915" y="3340418"/>
                  </a:lnTo>
                  <a:lnTo>
                    <a:pt x="1244108" y="3317558"/>
                  </a:lnTo>
                  <a:cubicBezTo>
                    <a:pt x="1255538" y="3302318"/>
                    <a:pt x="1266015" y="3286125"/>
                    <a:pt x="1277445" y="3271838"/>
                  </a:cubicBezTo>
                  <a:lnTo>
                    <a:pt x="1346025" y="3181350"/>
                  </a:lnTo>
                  <a:cubicBezTo>
                    <a:pt x="1391745" y="3120390"/>
                    <a:pt x="1434608" y="3057525"/>
                    <a:pt x="1466040" y="2988945"/>
                  </a:cubicBezTo>
                  <a:cubicBezTo>
                    <a:pt x="1481280" y="2954655"/>
                    <a:pt x="1492710" y="2917508"/>
                    <a:pt x="1498425" y="2880360"/>
                  </a:cubicBezTo>
                  <a:cubicBezTo>
                    <a:pt x="1501283" y="2861310"/>
                    <a:pt x="1502235" y="2842260"/>
                    <a:pt x="1502235" y="2823210"/>
                  </a:cubicBezTo>
                  <a:lnTo>
                    <a:pt x="1500330" y="2794635"/>
                  </a:lnTo>
                  <a:cubicBezTo>
                    <a:pt x="1499378" y="2785110"/>
                    <a:pt x="1497473" y="2775585"/>
                    <a:pt x="1495568" y="2767013"/>
                  </a:cubicBezTo>
                  <a:cubicBezTo>
                    <a:pt x="1487948" y="2729865"/>
                    <a:pt x="1473660" y="2694623"/>
                    <a:pt x="1453658" y="2661285"/>
                  </a:cubicBezTo>
                  <a:cubicBezTo>
                    <a:pt x="1434608" y="2628900"/>
                    <a:pt x="1409843" y="2599373"/>
                    <a:pt x="1383173" y="2572703"/>
                  </a:cubicBezTo>
                  <a:cubicBezTo>
                    <a:pt x="1328880" y="2519363"/>
                    <a:pt x="1265063" y="2476500"/>
                    <a:pt x="1197435" y="2443163"/>
                  </a:cubicBezTo>
                  <a:cubicBezTo>
                    <a:pt x="1129808" y="2409825"/>
                    <a:pt x="1057418" y="2383155"/>
                    <a:pt x="984075" y="2366010"/>
                  </a:cubicBezTo>
                  <a:cubicBezTo>
                    <a:pt x="909780" y="2349818"/>
                    <a:pt x="833580" y="2342198"/>
                    <a:pt x="758333" y="2348865"/>
                  </a:cubicBezTo>
                  <a:cubicBezTo>
                    <a:pt x="683085" y="2355533"/>
                    <a:pt x="607838" y="2374583"/>
                    <a:pt x="541163" y="2409825"/>
                  </a:cubicBezTo>
                  <a:cubicBezTo>
                    <a:pt x="473535" y="2445068"/>
                    <a:pt x="414480" y="2494598"/>
                    <a:pt x="367808" y="2554605"/>
                  </a:cubicBezTo>
                  <a:cubicBezTo>
                    <a:pt x="343995" y="2584133"/>
                    <a:pt x="324945" y="2617470"/>
                    <a:pt x="309705" y="2651760"/>
                  </a:cubicBezTo>
                  <a:cubicBezTo>
                    <a:pt x="293513" y="2686050"/>
                    <a:pt x="283988" y="2723198"/>
                    <a:pt x="278273" y="2760345"/>
                  </a:cubicBezTo>
                  <a:cubicBezTo>
                    <a:pt x="272558" y="2797493"/>
                    <a:pt x="272558" y="2836545"/>
                    <a:pt x="280178" y="2873693"/>
                  </a:cubicBezTo>
                  <a:cubicBezTo>
                    <a:pt x="286845" y="2910840"/>
                    <a:pt x="301133" y="2947035"/>
                    <a:pt x="319230" y="2980373"/>
                  </a:cubicBezTo>
                  <a:cubicBezTo>
                    <a:pt x="356378" y="3047048"/>
                    <a:pt x="412575" y="3102293"/>
                    <a:pt x="480203" y="3136583"/>
                  </a:cubicBezTo>
                  <a:cubicBezTo>
                    <a:pt x="497348" y="3145155"/>
                    <a:pt x="514493" y="3151823"/>
                    <a:pt x="532590" y="3157538"/>
                  </a:cubicBezTo>
                  <a:cubicBezTo>
                    <a:pt x="550688" y="3163253"/>
                    <a:pt x="569738" y="3167063"/>
                    <a:pt x="587835" y="3168968"/>
                  </a:cubicBezTo>
                  <a:cubicBezTo>
                    <a:pt x="625935" y="3172778"/>
                    <a:pt x="664035" y="3168968"/>
                    <a:pt x="700230" y="3156585"/>
                  </a:cubicBezTo>
                  <a:cubicBezTo>
                    <a:pt x="772620" y="3132773"/>
                    <a:pt x="833580" y="3081338"/>
                    <a:pt x="873585" y="3016568"/>
                  </a:cubicBezTo>
                  <a:cubicBezTo>
                    <a:pt x="893588" y="2984183"/>
                    <a:pt x="909780" y="2949893"/>
                    <a:pt x="921210" y="2913698"/>
                  </a:cubicBezTo>
                  <a:cubicBezTo>
                    <a:pt x="932640" y="2877503"/>
                    <a:pt x="938355" y="2839403"/>
                    <a:pt x="940260" y="2802255"/>
                  </a:cubicBezTo>
                  <a:cubicBezTo>
                    <a:pt x="943118" y="2726055"/>
                    <a:pt x="925020" y="2650808"/>
                    <a:pt x="894540" y="2581275"/>
                  </a:cubicBezTo>
                  <a:cubicBezTo>
                    <a:pt x="865013" y="2511743"/>
                    <a:pt x="821198" y="2447925"/>
                    <a:pt x="773573" y="2389823"/>
                  </a:cubicBezTo>
                  <a:cubicBezTo>
                    <a:pt x="724995" y="2331720"/>
                    <a:pt x="669750" y="2279333"/>
                    <a:pt x="611648" y="2230755"/>
                  </a:cubicBezTo>
                  <a:cubicBezTo>
                    <a:pt x="553545" y="2182178"/>
                    <a:pt x="493538" y="2135505"/>
                    <a:pt x="433530" y="2088833"/>
                  </a:cubicBezTo>
                  <a:cubicBezTo>
                    <a:pt x="373523" y="2042160"/>
                    <a:pt x="314468" y="1994535"/>
                    <a:pt x="259223" y="1942148"/>
                  </a:cubicBezTo>
                  <a:cubicBezTo>
                    <a:pt x="203978" y="1889760"/>
                    <a:pt x="153495" y="1833563"/>
                    <a:pt x="110633" y="1770698"/>
                  </a:cubicBezTo>
                  <a:cubicBezTo>
                    <a:pt x="67770" y="1707833"/>
                    <a:pt x="34433" y="1639253"/>
                    <a:pt x="15383" y="1564958"/>
                  </a:cubicBezTo>
                  <a:cubicBezTo>
                    <a:pt x="5858" y="1528763"/>
                    <a:pt x="1095" y="1490663"/>
                    <a:pt x="143" y="1452563"/>
                  </a:cubicBezTo>
                  <a:cubicBezTo>
                    <a:pt x="-810" y="1414463"/>
                    <a:pt x="3000" y="1376363"/>
                    <a:pt x="11573" y="1339215"/>
                  </a:cubicBezTo>
                  <a:cubicBezTo>
                    <a:pt x="27765" y="1264920"/>
                    <a:pt x="60150" y="1194435"/>
                    <a:pt x="104918" y="1133475"/>
                  </a:cubicBezTo>
                  <a:cubicBezTo>
                    <a:pt x="150638" y="1072515"/>
                    <a:pt x="209693" y="1022033"/>
                    <a:pt x="278273" y="988695"/>
                  </a:cubicBezTo>
                  <a:cubicBezTo>
                    <a:pt x="346853" y="955358"/>
                    <a:pt x="423053" y="940118"/>
                    <a:pt x="499253" y="942975"/>
                  </a:cubicBezTo>
                  <a:cubicBezTo>
                    <a:pt x="574500" y="945833"/>
                    <a:pt x="650700" y="968693"/>
                    <a:pt x="712613" y="1012508"/>
                  </a:cubicBezTo>
                  <a:cubicBezTo>
                    <a:pt x="798338" y="1071563"/>
                    <a:pt x="859298" y="1165860"/>
                    <a:pt x="874538" y="1268730"/>
                  </a:cubicBezTo>
                  <a:cubicBezTo>
                    <a:pt x="878348" y="1294448"/>
                    <a:pt x="879300" y="1320165"/>
                    <a:pt x="876443" y="1345883"/>
                  </a:cubicBezTo>
                  <a:cubicBezTo>
                    <a:pt x="873585" y="1371600"/>
                    <a:pt x="868823" y="1397318"/>
                    <a:pt x="859298" y="1422083"/>
                  </a:cubicBezTo>
                  <a:cubicBezTo>
                    <a:pt x="857393" y="1427798"/>
                    <a:pt x="855488" y="1434465"/>
                    <a:pt x="852630" y="1440180"/>
                  </a:cubicBezTo>
                  <a:cubicBezTo>
                    <a:pt x="849773" y="1445895"/>
                    <a:pt x="847868" y="1452563"/>
                    <a:pt x="845010" y="1458278"/>
                  </a:cubicBezTo>
                  <a:cubicBezTo>
                    <a:pt x="839295" y="1469708"/>
                    <a:pt x="832628" y="1481138"/>
                    <a:pt x="825960" y="1492568"/>
                  </a:cubicBezTo>
                  <a:cubicBezTo>
                    <a:pt x="819293" y="1503998"/>
                    <a:pt x="810720" y="1513523"/>
                    <a:pt x="803100" y="1524000"/>
                  </a:cubicBezTo>
                  <a:cubicBezTo>
                    <a:pt x="794528" y="1533525"/>
                    <a:pt x="785955" y="1544003"/>
                    <a:pt x="776430" y="1552575"/>
                  </a:cubicBezTo>
                  <a:cubicBezTo>
                    <a:pt x="767858" y="1562100"/>
                    <a:pt x="757380" y="1569720"/>
                    <a:pt x="746903" y="1578293"/>
                  </a:cubicBezTo>
                  <a:cubicBezTo>
                    <a:pt x="736425" y="1585913"/>
                    <a:pt x="725948" y="1593533"/>
                    <a:pt x="714518" y="1600200"/>
                  </a:cubicBezTo>
                  <a:cubicBezTo>
                    <a:pt x="703088" y="1606868"/>
                    <a:pt x="691658" y="1612583"/>
                    <a:pt x="680228" y="1617345"/>
                  </a:cubicBezTo>
                  <a:cubicBezTo>
                    <a:pt x="667845" y="1622108"/>
                    <a:pt x="656415" y="1626870"/>
                    <a:pt x="643080" y="1629728"/>
                  </a:cubicBezTo>
                  <a:cubicBezTo>
                    <a:pt x="630698" y="1633538"/>
                    <a:pt x="617363" y="1634490"/>
                    <a:pt x="604980" y="1637348"/>
                  </a:cubicBezTo>
                  <a:cubicBezTo>
                    <a:pt x="598313" y="1638300"/>
                    <a:pt x="591645" y="1638300"/>
                    <a:pt x="585930" y="1639253"/>
                  </a:cubicBezTo>
                  <a:lnTo>
                    <a:pt x="566880" y="1640205"/>
                  </a:lnTo>
                  <a:lnTo>
                    <a:pt x="547830" y="1639253"/>
                  </a:lnTo>
                  <a:cubicBezTo>
                    <a:pt x="541163" y="1638300"/>
                    <a:pt x="534495" y="1638300"/>
                    <a:pt x="528780" y="1637348"/>
                  </a:cubicBezTo>
                  <a:cubicBezTo>
                    <a:pt x="516398" y="1634490"/>
                    <a:pt x="503063" y="1633538"/>
                    <a:pt x="490680" y="1628775"/>
                  </a:cubicBezTo>
                  <a:cubicBezTo>
                    <a:pt x="441150" y="1614488"/>
                    <a:pt x="394478" y="1589723"/>
                    <a:pt x="354473" y="1556385"/>
                  </a:cubicBezTo>
                  <a:cubicBezTo>
                    <a:pt x="314468" y="1523048"/>
                    <a:pt x="281130" y="1483043"/>
                    <a:pt x="255413" y="1437323"/>
                  </a:cubicBezTo>
                  <a:cubicBezTo>
                    <a:pt x="229695" y="1392555"/>
                    <a:pt x="213503" y="1342073"/>
                    <a:pt x="205883" y="1290638"/>
                  </a:cubicBezTo>
                  <a:cubicBezTo>
                    <a:pt x="198263" y="1239203"/>
                    <a:pt x="197310" y="1186815"/>
                    <a:pt x="203978" y="1135380"/>
                  </a:cubicBezTo>
                  <a:cubicBezTo>
                    <a:pt x="216360" y="1032510"/>
                    <a:pt x="254460" y="932498"/>
                    <a:pt x="308753" y="844868"/>
                  </a:cubicBezTo>
                  <a:cubicBezTo>
                    <a:pt x="363998" y="757238"/>
                    <a:pt x="421148" y="669608"/>
                    <a:pt x="477345" y="582930"/>
                  </a:cubicBezTo>
                  <a:lnTo>
                    <a:pt x="621173" y="361950"/>
                  </a:lnTo>
                  <a:lnTo>
                    <a:pt x="644033" y="327660"/>
                  </a:lnTo>
                  <a:lnTo>
                    <a:pt x="689753" y="258127"/>
                  </a:lnTo>
                  <a:lnTo>
                    <a:pt x="781193" y="119063"/>
                  </a:lnTo>
                  <a:lnTo>
                    <a:pt x="859298" y="0"/>
                  </a:lnTo>
                </a:path>
              </a:pathLst>
            </a:custGeom>
            <a:noFill/>
            <a:ln w="126746" cap="flat">
              <a:solidFill>
                <a:schemeClr val="tx1"/>
              </a:solidFill>
              <a:prstDash val="solid"/>
              <a:miter/>
            </a:ln>
          </p:spPr>
          <p:txBody>
            <a:bodyPr rtlCol="0" anchor="ctr"/>
            <a:lstStyle/>
            <a:p>
              <a:endParaRPr lang="sv-SE" dirty="0"/>
            </a:p>
          </p:txBody>
        </p:sp>
        <p:sp>
          <p:nvSpPr>
            <p:cNvPr id="15" name="Frihandsfigur: Form 14">
              <a:extLst>
                <a:ext uri="{FF2B5EF4-FFF2-40B4-BE49-F238E27FC236}">
                  <a16:creationId xmlns:a16="http://schemas.microsoft.com/office/drawing/2014/main" id="{1F76AC04-0024-43F5-924E-5ECE00C695DD}"/>
                </a:ext>
              </a:extLst>
            </p:cNvPr>
            <p:cNvSpPr/>
            <p:nvPr/>
          </p:nvSpPr>
          <p:spPr>
            <a:xfrm>
              <a:off x="1813559" y="2947924"/>
              <a:ext cx="660082" cy="550545"/>
            </a:xfrm>
            <a:custGeom>
              <a:avLst/>
              <a:gdLst>
                <a:gd name="connsiteX0" fmla="*/ 660082 w 660082"/>
                <a:gd name="connsiteY0" fmla="*/ 550545 h 550545"/>
                <a:gd name="connsiteX1" fmla="*/ 588645 w 660082"/>
                <a:gd name="connsiteY1" fmla="*/ 205740 h 550545"/>
                <a:gd name="connsiteX2" fmla="*/ 546735 w 660082"/>
                <a:gd name="connsiteY2" fmla="*/ 0 h 550545"/>
                <a:gd name="connsiteX3" fmla="*/ 340042 w 660082"/>
                <a:gd name="connsiteY3" fmla="*/ 42863 h 550545"/>
                <a:gd name="connsiteX4" fmla="*/ 0 w 660082"/>
                <a:gd name="connsiteY4" fmla="*/ 112395 h 550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82" h="550545">
                  <a:moveTo>
                    <a:pt x="660082" y="550545"/>
                  </a:moveTo>
                  <a:lnTo>
                    <a:pt x="588645" y="205740"/>
                  </a:lnTo>
                  <a:lnTo>
                    <a:pt x="546735" y="0"/>
                  </a:lnTo>
                  <a:lnTo>
                    <a:pt x="340042" y="42863"/>
                  </a:lnTo>
                  <a:lnTo>
                    <a:pt x="0" y="112395"/>
                  </a:lnTo>
                </a:path>
              </a:pathLst>
            </a:custGeom>
            <a:noFill/>
            <a:ln w="126746" cap="flat">
              <a:solidFill>
                <a:schemeClr val="tx1"/>
              </a:solidFill>
              <a:prstDash val="solid"/>
              <a:miter/>
            </a:ln>
          </p:spPr>
          <p:txBody>
            <a:bodyPr rtlCol="0" anchor="ctr"/>
            <a:lstStyle/>
            <a:p>
              <a:endParaRPr lang="sv-SE" dirty="0"/>
            </a:p>
          </p:txBody>
        </p:sp>
      </p:grpSp>
    </p:spTree>
    <p:extLst>
      <p:ext uri="{BB962C8B-B14F-4D97-AF65-F5344CB8AC3E}">
        <p14:creationId xmlns:p14="http://schemas.microsoft.com/office/powerpoint/2010/main" val="1885020340"/>
      </p:ext>
    </p:extLst>
  </p:cSld>
  <p:clrMapOvr>
    <a:masterClrMapping/>
  </p:clrMapOvr>
  <p:extLst>
    <p:ext uri="{DCECCB84-F9BA-43D5-87BE-67443E8EF086}">
      <p15:sldGuideLst xmlns:p15="http://schemas.microsoft.com/office/powerpoint/2012/main">
        <p15:guide id="1" orient="horz" pos="2478">
          <p15:clr>
            <a:srgbClr val="FBAE40"/>
          </p15:clr>
        </p15:guide>
        <p15:guide id="2" pos="3840">
          <p15:clr>
            <a:srgbClr val="FBAE40"/>
          </p15:clr>
        </p15:guide>
        <p15:guide id="3" orient="horz" pos="234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p:txBody>
          <a:bodyPr/>
          <a:lstStyle>
            <a:lvl1pPr>
              <a:defRPr/>
            </a:lvl1pPr>
          </a:lstStyle>
          <a:p>
            <a:r>
              <a:rPr lang="sv-SE" dirty="0"/>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p:txBody>
          <a:bodyPr/>
          <a:lstStyle>
            <a:lvl1pPr>
              <a:buClr>
                <a:schemeClr val="accent1"/>
              </a:buClr>
              <a:buFontTx/>
              <a:buBlip>
                <a:blip r:embed="rId2"/>
              </a:buBlip>
              <a:defRPr/>
            </a:lvl1pPr>
            <a:lvl2pPr>
              <a:buFontTx/>
              <a:buBlip>
                <a:blip r:embed="rId2"/>
              </a:buBlip>
              <a:defRPr/>
            </a:lvl2pPr>
            <a:lvl3pPr>
              <a:buFontTx/>
              <a:buBlip>
                <a:blip r:embed="rId2"/>
              </a:buBlip>
              <a:defRPr/>
            </a:lvl3pPr>
            <a:lvl4pPr>
              <a:buFontTx/>
              <a:buBlip>
                <a:blip r:embed="rId2"/>
              </a:buBlip>
              <a:defRPr/>
            </a:lvl4pPr>
            <a:lvl5pPr>
              <a:buFontTx/>
              <a:buBlip>
                <a:blip r:embed="rId2"/>
              </a:buBlip>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D403CD0-842C-4BCD-83D3-BB78B185EE38}" type="datetimeFigureOut">
              <a:rPr lang="sv-SE" smtClean="0"/>
              <a:t>2022-05-23</a:t>
            </a:fld>
            <a:endParaRPr lang="sv-SE" dirty="0"/>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dirty="0"/>
          </a:p>
        </p:txBody>
      </p:sp>
    </p:spTree>
    <p:extLst>
      <p:ext uri="{BB962C8B-B14F-4D97-AF65-F5344CB8AC3E}">
        <p14:creationId xmlns:p14="http://schemas.microsoft.com/office/powerpoint/2010/main" val="7952032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brik och innehåll - mindr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301487" y="293413"/>
            <a:ext cx="11590474" cy="514662"/>
          </a:xfrm>
        </p:spPr>
        <p:txBody>
          <a:bodyPr anchor="t"/>
          <a:lstStyle>
            <a:lvl1pPr>
              <a:defRPr sz="2400"/>
            </a:lvl1pPr>
          </a:lstStyle>
          <a:p>
            <a:r>
              <a:rPr lang="sv-SE" dirty="0"/>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301486" y="1020726"/>
            <a:ext cx="11590473" cy="4863339"/>
          </a:xfrm>
        </p:spPr>
        <p:txBody>
          <a:bodyPr/>
          <a:lstStyle>
            <a:lvl1pPr>
              <a:buClr>
                <a:schemeClr val="accent1"/>
              </a:buClr>
              <a:buFontTx/>
              <a:buBlip>
                <a:blip r:embed="rId2"/>
              </a:buBlip>
              <a:defRPr sz="2000"/>
            </a:lvl1pPr>
            <a:lvl2pPr>
              <a:buFontTx/>
              <a:buBlip>
                <a:blip r:embed="rId2"/>
              </a:buBlip>
              <a:defRPr sz="2000"/>
            </a:lvl2pPr>
            <a:lvl3pPr>
              <a:buFontTx/>
              <a:buBlip>
                <a:blip r:embed="rId2"/>
              </a:buBlip>
              <a:defRPr sz="2000"/>
            </a:lvl3pPr>
            <a:lvl4pPr>
              <a:buFontTx/>
              <a:buBlip>
                <a:blip r:embed="rId2"/>
              </a:buBlip>
              <a:defRPr sz="2000"/>
            </a:lvl4pPr>
            <a:lvl5pPr>
              <a:buFontTx/>
              <a:buBlip>
                <a:blip r:embed="rId2"/>
              </a:buBlip>
              <a:defRPr sz="20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D403CD0-842C-4BCD-83D3-BB78B185EE38}" type="datetimeFigureOut">
              <a:rPr lang="sv-SE" smtClean="0"/>
              <a:t>2022-05-23</a:t>
            </a:fld>
            <a:endParaRPr lang="sv-SE" dirty="0"/>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dirty="0"/>
          </a:p>
        </p:txBody>
      </p:sp>
    </p:spTree>
    <p:extLst>
      <p:ext uri="{BB962C8B-B14F-4D97-AF65-F5344CB8AC3E}">
        <p14:creationId xmlns:p14="http://schemas.microsoft.com/office/powerpoint/2010/main" val="1800756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tartsida dammgrå">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696739" cy="2387600"/>
          </a:xfrm>
        </p:spPr>
        <p:txBody>
          <a:bodyPr anchor="ctr"/>
          <a:lstStyle>
            <a:lvl1pPr algn="l">
              <a:defRPr sz="6000">
                <a:solidFill>
                  <a:schemeClr val="tx1"/>
                </a:solidFill>
              </a:defRPr>
            </a:lvl1pPr>
          </a:lstStyle>
          <a:p>
            <a:r>
              <a:rPr lang="sv-SE" dirty="0"/>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696739" cy="972067"/>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ED38ACCD-88C9-9F4C-8B7D-110C192E6CD7}" type="datetime1">
              <a:rPr lang="sv-SE" smtClean="0"/>
              <a:t>2022-05-23</a:t>
            </a:fld>
            <a:endParaRPr lang="sv-SE" dirty="0"/>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5" y="7365271"/>
            <a:ext cx="4114800" cy="165400"/>
          </a:xfrm>
        </p:spPr>
        <p:txBody>
          <a:bodyPr/>
          <a:lstStyle/>
          <a:p>
            <a:r>
              <a:rPr lang="sv-SE" dirty="0"/>
              <a:t>Insikt 2022 |</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5" y="7365271"/>
            <a:ext cx="2743200" cy="165400"/>
          </a:xfrm>
        </p:spPr>
        <p:txBody>
          <a:bodyPr/>
          <a:lstStyle/>
          <a:p>
            <a:fld id="{AE086683-F536-42AB-ABBC-F4803DFE8DBC}" type="slidenum">
              <a:rPr lang="sv-SE" smtClean="0"/>
              <a:t>‹#›</a:t>
            </a:fld>
            <a:endParaRPr lang="sv-SE" dirty="0"/>
          </a:p>
        </p:txBody>
      </p:sp>
      <p:grpSp>
        <p:nvGrpSpPr>
          <p:cNvPr id="12" name="Bild 10">
            <a:extLst>
              <a:ext uri="{FF2B5EF4-FFF2-40B4-BE49-F238E27FC236}">
                <a16:creationId xmlns:a16="http://schemas.microsoft.com/office/drawing/2014/main" id="{D508B84F-23C9-4F7E-823B-0A100F346462}"/>
              </a:ext>
            </a:extLst>
          </p:cNvPr>
          <p:cNvGrpSpPr/>
          <p:nvPr/>
        </p:nvGrpSpPr>
        <p:grpSpPr>
          <a:xfrm rot="5400000" flipH="1">
            <a:off x="1453728" y="2911516"/>
            <a:ext cx="1550244" cy="4457700"/>
            <a:chOff x="1501949" y="2947924"/>
            <a:chExt cx="1502235" cy="4457700"/>
          </a:xfrm>
          <a:noFill/>
        </p:grpSpPr>
        <p:sp>
          <p:nvSpPr>
            <p:cNvPr id="13" name="Frihandsfigur: Form 12">
              <a:extLst>
                <a:ext uri="{FF2B5EF4-FFF2-40B4-BE49-F238E27FC236}">
                  <a16:creationId xmlns:a16="http://schemas.microsoft.com/office/drawing/2014/main" id="{DA175E4A-0F86-4A49-A379-364EA4E2779B}"/>
                </a:ext>
              </a:extLst>
            </p:cNvPr>
            <p:cNvSpPr/>
            <p:nvPr/>
          </p:nvSpPr>
          <p:spPr>
            <a:xfrm>
              <a:off x="1501949" y="2955544"/>
              <a:ext cx="1502235" cy="4450080"/>
            </a:xfrm>
            <a:custGeom>
              <a:avLst/>
              <a:gdLst>
                <a:gd name="connsiteX0" fmla="*/ 936450 w 1502235"/>
                <a:gd name="connsiteY0" fmla="*/ 4450080 h 4450080"/>
                <a:gd name="connsiteX1" fmla="*/ 967883 w 1502235"/>
                <a:gd name="connsiteY1" fmla="*/ 3996690 h 4450080"/>
                <a:gd name="connsiteX2" fmla="*/ 977408 w 1502235"/>
                <a:gd name="connsiteY2" fmla="*/ 3940493 h 4450080"/>
                <a:gd name="connsiteX3" fmla="*/ 988838 w 1502235"/>
                <a:gd name="connsiteY3" fmla="*/ 3884295 h 4450080"/>
                <a:gd name="connsiteX4" fmla="*/ 1002173 w 1502235"/>
                <a:gd name="connsiteY4" fmla="*/ 3829050 h 4450080"/>
                <a:gd name="connsiteX5" fmla="*/ 1017413 w 1502235"/>
                <a:gd name="connsiteY5" fmla="*/ 3773805 h 4450080"/>
                <a:gd name="connsiteX6" fmla="*/ 1098375 w 1502235"/>
                <a:gd name="connsiteY6" fmla="*/ 3561398 h 4450080"/>
                <a:gd name="connsiteX7" fmla="*/ 1211723 w 1502235"/>
                <a:gd name="connsiteY7" fmla="*/ 3364230 h 4450080"/>
                <a:gd name="connsiteX8" fmla="*/ 1227915 w 1502235"/>
                <a:gd name="connsiteY8" fmla="*/ 3340418 h 4450080"/>
                <a:gd name="connsiteX9" fmla="*/ 1244108 w 1502235"/>
                <a:gd name="connsiteY9" fmla="*/ 3317558 h 4450080"/>
                <a:gd name="connsiteX10" fmla="*/ 1277445 w 1502235"/>
                <a:gd name="connsiteY10" fmla="*/ 3271838 h 4450080"/>
                <a:gd name="connsiteX11" fmla="*/ 1346025 w 1502235"/>
                <a:gd name="connsiteY11" fmla="*/ 3181350 h 4450080"/>
                <a:gd name="connsiteX12" fmla="*/ 1466040 w 1502235"/>
                <a:gd name="connsiteY12" fmla="*/ 2988945 h 4450080"/>
                <a:gd name="connsiteX13" fmla="*/ 1498425 w 1502235"/>
                <a:gd name="connsiteY13" fmla="*/ 2880360 h 4450080"/>
                <a:gd name="connsiteX14" fmla="*/ 1502235 w 1502235"/>
                <a:gd name="connsiteY14" fmla="*/ 2823210 h 4450080"/>
                <a:gd name="connsiteX15" fmla="*/ 1500330 w 1502235"/>
                <a:gd name="connsiteY15" fmla="*/ 2794635 h 4450080"/>
                <a:gd name="connsiteX16" fmla="*/ 1495568 w 1502235"/>
                <a:gd name="connsiteY16" fmla="*/ 2767013 h 4450080"/>
                <a:gd name="connsiteX17" fmla="*/ 1453658 w 1502235"/>
                <a:gd name="connsiteY17" fmla="*/ 2661285 h 4450080"/>
                <a:gd name="connsiteX18" fmla="*/ 1383173 w 1502235"/>
                <a:gd name="connsiteY18" fmla="*/ 2572703 h 4450080"/>
                <a:gd name="connsiteX19" fmla="*/ 1197435 w 1502235"/>
                <a:gd name="connsiteY19" fmla="*/ 2443163 h 4450080"/>
                <a:gd name="connsiteX20" fmla="*/ 984075 w 1502235"/>
                <a:gd name="connsiteY20" fmla="*/ 2366010 h 4450080"/>
                <a:gd name="connsiteX21" fmla="*/ 758333 w 1502235"/>
                <a:gd name="connsiteY21" fmla="*/ 2348865 h 4450080"/>
                <a:gd name="connsiteX22" fmla="*/ 541163 w 1502235"/>
                <a:gd name="connsiteY22" fmla="*/ 2409825 h 4450080"/>
                <a:gd name="connsiteX23" fmla="*/ 367808 w 1502235"/>
                <a:gd name="connsiteY23" fmla="*/ 2554605 h 4450080"/>
                <a:gd name="connsiteX24" fmla="*/ 309705 w 1502235"/>
                <a:gd name="connsiteY24" fmla="*/ 2651760 h 4450080"/>
                <a:gd name="connsiteX25" fmla="*/ 278273 w 1502235"/>
                <a:gd name="connsiteY25" fmla="*/ 2760345 h 4450080"/>
                <a:gd name="connsiteX26" fmla="*/ 280178 w 1502235"/>
                <a:gd name="connsiteY26" fmla="*/ 2873693 h 4450080"/>
                <a:gd name="connsiteX27" fmla="*/ 319230 w 1502235"/>
                <a:gd name="connsiteY27" fmla="*/ 2980373 h 4450080"/>
                <a:gd name="connsiteX28" fmla="*/ 480203 w 1502235"/>
                <a:gd name="connsiteY28" fmla="*/ 3136583 h 4450080"/>
                <a:gd name="connsiteX29" fmla="*/ 532590 w 1502235"/>
                <a:gd name="connsiteY29" fmla="*/ 3157538 h 4450080"/>
                <a:gd name="connsiteX30" fmla="*/ 587835 w 1502235"/>
                <a:gd name="connsiteY30" fmla="*/ 3168968 h 4450080"/>
                <a:gd name="connsiteX31" fmla="*/ 700230 w 1502235"/>
                <a:gd name="connsiteY31" fmla="*/ 3156585 h 4450080"/>
                <a:gd name="connsiteX32" fmla="*/ 873585 w 1502235"/>
                <a:gd name="connsiteY32" fmla="*/ 3016568 h 4450080"/>
                <a:gd name="connsiteX33" fmla="*/ 921210 w 1502235"/>
                <a:gd name="connsiteY33" fmla="*/ 2913698 h 4450080"/>
                <a:gd name="connsiteX34" fmla="*/ 940260 w 1502235"/>
                <a:gd name="connsiteY34" fmla="*/ 2802255 h 4450080"/>
                <a:gd name="connsiteX35" fmla="*/ 894540 w 1502235"/>
                <a:gd name="connsiteY35" fmla="*/ 2581275 h 4450080"/>
                <a:gd name="connsiteX36" fmla="*/ 773573 w 1502235"/>
                <a:gd name="connsiteY36" fmla="*/ 2389823 h 4450080"/>
                <a:gd name="connsiteX37" fmla="*/ 611648 w 1502235"/>
                <a:gd name="connsiteY37" fmla="*/ 2230755 h 4450080"/>
                <a:gd name="connsiteX38" fmla="*/ 433530 w 1502235"/>
                <a:gd name="connsiteY38" fmla="*/ 2088833 h 4450080"/>
                <a:gd name="connsiteX39" fmla="*/ 259223 w 1502235"/>
                <a:gd name="connsiteY39" fmla="*/ 1942148 h 4450080"/>
                <a:gd name="connsiteX40" fmla="*/ 110633 w 1502235"/>
                <a:gd name="connsiteY40" fmla="*/ 1770698 h 4450080"/>
                <a:gd name="connsiteX41" fmla="*/ 15383 w 1502235"/>
                <a:gd name="connsiteY41" fmla="*/ 1564958 h 4450080"/>
                <a:gd name="connsiteX42" fmla="*/ 143 w 1502235"/>
                <a:gd name="connsiteY42" fmla="*/ 1452563 h 4450080"/>
                <a:gd name="connsiteX43" fmla="*/ 11573 w 1502235"/>
                <a:gd name="connsiteY43" fmla="*/ 1339215 h 4450080"/>
                <a:gd name="connsiteX44" fmla="*/ 104918 w 1502235"/>
                <a:gd name="connsiteY44" fmla="*/ 1133475 h 4450080"/>
                <a:gd name="connsiteX45" fmla="*/ 278273 w 1502235"/>
                <a:gd name="connsiteY45" fmla="*/ 988695 h 4450080"/>
                <a:gd name="connsiteX46" fmla="*/ 499253 w 1502235"/>
                <a:gd name="connsiteY46" fmla="*/ 942975 h 4450080"/>
                <a:gd name="connsiteX47" fmla="*/ 712613 w 1502235"/>
                <a:gd name="connsiteY47" fmla="*/ 1012508 h 4450080"/>
                <a:gd name="connsiteX48" fmla="*/ 874538 w 1502235"/>
                <a:gd name="connsiteY48" fmla="*/ 1268730 h 4450080"/>
                <a:gd name="connsiteX49" fmla="*/ 876443 w 1502235"/>
                <a:gd name="connsiteY49" fmla="*/ 1345883 h 4450080"/>
                <a:gd name="connsiteX50" fmla="*/ 859298 w 1502235"/>
                <a:gd name="connsiteY50" fmla="*/ 1422083 h 4450080"/>
                <a:gd name="connsiteX51" fmla="*/ 852630 w 1502235"/>
                <a:gd name="connsiteY51" fmla="*/ 1440180 h 4450080"/>
                <a:gd name="connsiteX52" fmla="*/ 845010 w 1502235"/>
                <a:gd name="connsiteY52" fmla="*/ 1458278 h 4450080"/>
                <a:gd name="connsiteX53" fmla="*/ 825960 w 1502235"/>
                <a:gd name="connsiteY53" fmla="*/ 1492568 h 4450080"/>
                <a:gd name="connsiteX54" fmla="*/ 803100 w 1502235"/>
                <a:gd name="connsiteY54" fmla="*/ 1524000 h 4450080"/>
                <a:gd name="connsiteX55" fmla="*/ 776430 w 1502235"/>
                <a:gd name="connsiteY55" fmla="*/ 1552575 h 4450080"/>
                <a:gd name="connsiteX56" fmla="*/ 746903 w 1502235"/>
                <a:gd name="connsiteY56" fmla="*/ 1578293 h 4450080"/>
                <a:gd name="connsiteX57" fmla="*/ 714518 w 1502235"/>
                <a:gd name="connsiteY57" fmla="*/ 1600200 h 4450080"/>
                <a:gd name="connsiteX58" fmla="*/ 680228 w 1502235"/>
                <a:gd name="connsiteY58" fmla="*/ 1617345 h 4450080"/>
                <a:gd name="connsiteX59" fmla="*/ 643080 w 1502235"/>
                <a:gd name="connsiteY59" fmla="*/ 1629728 h 4450080"/>
                <a:gd name="connsiteX60" fmla="*/ 604980 w 1502235"/>
                <a:gd name="connsiteY60" fmla="*/ 1637348 h 4450080"/>
                <a:gd name="connsiteX61" fmla="*/ 585930 w 1502235"/>
                <a:gd name="connsiteY61" fmla="*/ 1639253 h 4450080"/>
                <a:gd name="connsiteX62" fmla="*/ 566880 w 1502235"/>
                <a:gd name="connsiteY62" fmla="*/ 1640205 h 4450080"/>
                <a:gd name="connsiteX63" fmla="*/ 547830 w 1502235"/>
                <a:gd name="connsiteY63" fmla="*/ 1639253 h 4450080"/>
                <a:gd name="connsiteX64" fmla="*/ 528780 w 1502235"/>
                <a:gd name="connsiteY64" fmla="*/ 1637348 h 4450080"/>
                <a:gd name="connsiteX65" fmla="*/ 490680 w 1502235"/>
                <a:gd name="connsiteY65" fmla="*/ 1628775 h 4450080"/>
                <a:gd name="connsiteX66" fmla="*/ 354473 w 1502235"/>
                <a:gd name="connsiteY66" fmla="*/ 1556385 h 4450080"/>
                <a:gd name="connsiteX67" fmla="*/ 255413 w 1502235"/>
                <a:gd name="connsiteY67" fmla="*/ 1437323 h 4450080"/>
                <a:gd name="connsiteX68" fmla="*/ 205883 w 1502235"/>
                <a:gd name="connsiteY68" fmla="*/ 1290638 h 4450080"/>
                <a:gd name="connsiteX69" fmla="*/ 203978 w 1502235"/>
                <a:gd name="connsiteY69" fmla="*/ 1135380 h 4450080"/>
                <a:gd name="connsiteX70" fmla="*/ 308753 w 1502235"/>
                <a:gd name="connsiteY70" fmla="*/ 844868 h 4450080"/>
                <a:gd name="connsiteX71" fmla="*/ 477345 w 1502235"/>
                <a:gd name="connsiteY71" fmla="*/ 582930 h 4450080"/>
                <a:gd name="connsiteX72" fmla="*/ 621173 w 1502235"/>
                <a:gd name="connsiteY72" fmla="*/ 361950 h 4450080"/>
                <a:gd name="connsiteX73" fmla="*/ 644033 w 1502235"/>
                <a:gd name="connsiteY73" fmla="*/ 327660 h 4450080"/>
                <a:gd name="connsiteX74" fmla="*/ 689753 w 1502235"/>
                <a:gd name="connsiteY74" fmla="*/ 258127 h 4450080"/>
                <a:gd name="connsiteX75" fmla="*/ 781193 w 1502235"/>
                <a:gd name="connsiteY75" fmla="*/ 119063 h 4450080"/>
                <a:gd name="connsiteX76" fmla="*/ 859298 w 1502235"/>
                <a:gd name="connsiteY76" fmla="*/ 0 h 445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02235" h="4450080">
                  <a:moveTo>
                    <a:pt x="936450" y="4450080"/>
                  </a:moveTo>
                  <a:cubicBezTo>
                    <a:pt x="936450" y="4298633"/>
                    <a:pt x="945023" y="4146233"/>
                    <a:pt x="967883" y="3996690"/>
                  </a:cubicBezTo>
                  <a:cubicBezTo>
                    <a:pt x="970740" y="3977640"/>
                    <a:pt x="974550" y="3959543"/>
                    <a:pt x="977408" y="3940493"/>
                  </a:cubicBezTo>
                  <a:cubicBezTo>
                    <a:pt x="981218" y="3921443"/>
                    <a:pt x="984075" y="3903345"/>
                    <a:pt x="988838" y="3884295"/>
                  </a:cubicBezTo>
                  <a:lnTo>
                    <a:pt x="1002173" y="3829050"/>
                  </a:lnTo>
                  <a:lnTo>
                    <a:pt x="1017413" y="3773805"/>
                  </a:lnTo>
                  <a:cubicBezTo>
                    <a:pt x="1039320" y="3701415"/>
                    <a:pt x="1065990" y="3629978"/>
                    <a:pt x="1098375" y="3561398"/>
                  </a:cubicBezTo>
                  <a:cubicBezTo>
                    <a:pt x="1130760" y="3492818"/>
                    <a:pt x="1169813" y="3427095"/>
                    <a:pt x="1211723" y="3364230"/>
                  </a:cubicBezTo>
                  <a:lnTo>
                    <a:pt x="1227915" y="3340418"/>
                  </a:lnTo>
                  <a:lnTo>
                    <a:pt x="1244108" y="3317558"/>
                  </a:lnTo>
                  <a:cubicBezTo>
                    <a:pt x="1255538" y="3302318"/>
                    <a:pt x="1266015" y="3286125"/>
                    <a:pt x="1277445" y="3271838"/>
                  </a:cubicBezTo>
                  <a:lnTo>
                    <a:pt x="1346025" y="3181350"/>
                  </a:lnTo>
                  <a:cubicBezTo>
                    <a:pt x="1391745" y="3120390"/>
                    <a:pt x="1434608" y="3057525"/>
                    <a:pt x="1466040" y="2988945"/>
                  </a:cubicBezTo>
                  <a:cubicBezTo>
                    <a:pt x="1481280" y="2954655"/>
                    <a:pt x="1492710" y="2917508"/>
                    <a:pt x="1498425" y="2880360"/>
                  </a:cubicBezTo>
                  <a:cubicBezTo>
                    <a:pt x="1501283" y="2861310"/>
                    <a:pt x="1502235" y="2842260"/>
                    <a:pt x="1502235" y="2823210"/>
                  </a:cubicBezTo>
                  <a:lnTo>
                    <a:pt x="1500330" y="2794635"/>
                  </a:lnTo>
                  <a:cubicBezTo>
                    <a:pt x="1499378" y="2785110"/>
                    <a:pt x="1497473" y="2775585"/>
                    <a:pt x="1495568" y="2767013"/>
                  </a:cubicBezTo>
                  <a:cubicBezTo>
                    <a:pt x="1487948" y="2729865"/>
                    <a:pt x="1473660" y="2694623"/>
                    <a:pt x="1453658" y="2661285"/>
                  </a:cubicBezTo>
                  <a:cubicBezTo>
                    <a:pt x="1434608" y="2628900"/>
                    <a:pt x="1409843" y="2599373"/>
                    <a:pt x="1383173" y="2572703"/>
                  </a:cubicBezTo>
                  <a:cubicBezTo>
                    <a:pt x="1328880" y="2519363"/>
                    <a:pt x="1265063" y="2476500"/>
                    <a:pt x="1197435" y="2443163"/>
                  </a:cubicBezTo>
                  <a:cubicBezTo>
                    <a:pt x="1129808" y="2409825"/>
                    <a:pt x="1057418" y="2383155"/>
                    <a:pt x="984075" y="2366010"/>
                  </a:cubicBezTo>
                  <a:cubicBezTo>
                    <a:pt x="909780" y="2349818"/>
                    <a:pt x="833580" y="2342198"/>
                    <a:pt x="758333" y="2348865"/>
                  </a:cubicBezTo>
                  <a:cubicBezTo>
                    <a:pt x="683085" y="2355533"/>
                    <a:pt x="607838" y="2374583"/>
                    <a:pt x="541163" y="2409825"/>
                  </a:cubicBezTo>
                  <a:cubicBezTo>
                    <a:pt x="473535" y="2445068"/>
                    <a:pt x="414480" y="2494598"/>
                    <a:pt x="367808" y="2554605"/>
                  </a:cubicBezTo>
                  <a:cubicBezTo>
                    <a:pt x="343995" y="2584133"/>
                    <a:pt x="324945" y="2617470"/>
                    <a:pt x="309705" y="2651760"/>
                  </a:cubicBezTo>
                  <a:cubicBezTo>
                    <a:pt x="293513" y="2686050"/>
                    <a:pt x="283988" y="2723198"/>
                    <a:pt x="278273" y="2760345"/>
                  </a:cubicBezTo>
                  <a:cubicBezTo>
                    <a:pt x="272558" y="2797493"/>
                    <a:pt x="272558" y="2836545"/>
                    <a:pt x="280178" y="2873693"/>
                  </a:cubicBezTo>
                  <a:cubicBezTo>
                    <a:pt x="286845" y="2910840"/>
                    <a:pt x="301133" y="2947035"/>
                    <a:pt x="319230" y="2980373"/>
                  </a:cubicBezTo>
                  <a:cubicBezTo>
                    <a:pt x="356378" y="3047048"/>
                    <a:pt x="412575" y="3102293"/>
                    <a:pt x="480203" y="3136583"/>
                  </a:cubicBezTo>
                  <a:cubicBezTo>
                    <a:pt x="497348" y="3145155"/>
                    <a:pt x="514493" y="3151823"/>
                    <a:pt x="532590" y="3157538"/>
                  </a:cubicBezTo>
                  <a:cubicBezTo>
                    <a:pt x="550688" y="3163253"/>
                    <a:pt x="569738" y="3167063"/>
                    <a:pt x="587835" y="3168968"/>
                  </a:cubicBezTo>
                  <a:cubicBezTo>
                    <a:pt x="625935" y="3172778"/>
                    <a:pt x="664035" y="3168968"/>
                    <a:pt x="700230" y="3156585"/>
                  </a:cubicBezTo>
                  <a:cubicBezTo>
                    <a:pt x="772620" y="3132773"/>
                    <a:pt x="833580" y="3081338"/>
                    <a:pt x="873585" y="3016568"/>
                  </a:cubicBezTo>
                  <a:cubicBezTo>
                    <a:pt x="893588" y="2984183"/>
                    <a:pt x="909780" y="2949893"/>
                    <a:pt x="921210" y="2913698"/>
                  </a:cubicBezTo>
                  <a:cubicBezTo>
                    <a:pt x="932640" y="2877503"/>
                    <a:pt x="938355" y="2839403"/>
                    <a:pt x="940260" y="2802255"/>
                  </a:cubicBezTo>
                  <a:cubicBezTo>
                    <a:pt x="943118" y="2726055"/>
                    <a:pt x="925020" y="2650808"/>
                    <a:pt x="894540" y="2581275"/>
                  </a:cubicBezTo>
                  <a:cubicBezTo>
                    <a:pt x="865013" y="2511743"/>
                    <a:pt x="821198" y="2447925"/>
                    <a:pt x="773573" y="2389823"/>
                  </a:cubicBezTo>
                  <a:cubicBezTo>
                    <a:pt x="724995" y="2331720"/>
                    <a:pt x="669750" y="2279333"/>
                    <a:pt x="611648" y="2230755"/>
                  </a:cubicBezTo>
                  <a:cubicBezTo>
                    <a:pt x="553545" y="2182178"/>
                    <a:pt x="493538" y="2135505"/>
                    <a:pt x="433530" y="2088833"/>
                  </a:cubicBezTo>
                  <a:cubicBezTo>
                    <a:pt x="373523" y="2042160"/>
                    <a:pt x="314468" y="1994535"/>
                    <a:pt x="259223" y="1942148"/>
                  </a:cubicBezTo>
                  <a:cubicBezTo>
                    <a:pt x="203978" y="1889760"/>
                    <a:pt x="153495" y="1833563"/>
                    <a:pt x="110633" y="1770698"/>
                  </a:cubicBezTo>
                  <a:cubicBezTo>
                    <a:pt x="67770" y="1707833"/>
                    <a:pt x="34433" y="1639253"/>
                    <a:pt x="15383" y="1564958"/>
                  </a:cubicBezTo>
                  <a:cubicBezTo>
                    <a:pt x="5858" y="1528763"/>
                    <a:pt x="1095" y="1490663"/>
                    <a:pt x="143" y="1452563"/>
                  </a:cubicBezTo>
                  <a:cubicBezTo>
                    <a:pt x="-810" y="1414463"/>
                    <a:pt x="3000" y="1376363"/>
                    <a:pt x="11573" y="1339215"/>
                  </a:cubicBezTo>
                  <a:cubicBezTo>
                    <a:pt x="27765" y="1264920"/>
                    <a:pt x="60150" y="1194435"/>
                    <a:pt x="104918" y="1133475"/>
                  </a:cubicBezTo>
                  <a:cubicBezTo>
                    <a:pt x="150638" y="1072515"/>
                    <a:pt x="209693" y="1022033"/>
                    <a:pt x="278273" y="988695"/>
                  </a:cubicBezTo>
                  <a:cubicBezTo>
                    <a:pt x="346853" y="955358"/>
                    <a:pt x="423053" y="940118"/>
                    <a:pt x="499253" y="942975"/>
                  </a:cubicBezTo>
                  <a:cubicBezTo>
                    <a:pt x="574500" y="945833"/>
                    <a:pt x="650700" y="968693"/>
                    <a:pt x="712613" y="1012508"/>
                  </a:cubicBezTo>
                  <a:cubicBezTo>
                    <a:pt x="798338" y="1071563"/>
                    <a:pt x="859298" y="1165860"/>
                    <a:pt x="874538" y="1268730"/>
                  </a:cubicBezTo>
                  <a:cubicBezTo>
                    <a:pt x="878348" y="1294448"/>
                    <a:pt x="879300" y="1320165"/>
                    <a:pt x="876443" y="1345883"/>
                  </a:cubicBezTo>
                  <a:cubicBezTo>
                    <a:pt x="873585" y="1371600"/>
                    <a:pt x="868823" y="1397318"/>
                    <a:pt x="859298" y="1422083"/>
                  </a:cubicBezTo>
                  <a:cubicBezTo>
                    <a:pt x="857393" y="1427798"/>
                    <a:pt x="855488" y="1434465"/>
                    <a:pt x="852630" y="1440180"/>
                  </a:cubicBezTo>
                  <a:cubicBezTo>
                    <a:pt x="849773" y="1445895"/>
                    <a:pt x="847868" y="1452563"/>
                    <a:pt x="845010" y="1458278"/>
                  </a:cubicBezTo>
                  <a:cubicBezTo>
                    <a:pt x="839295" y="1469708"/>
                    <a:pt x="832628" y="1481138"/>
                    <a:pt x="825960" y="1492568"/>
                  </a:cubicBezTo>
                  <a:cubicBezTo>
                    <a:pt x="819293" y="1503998"/>
                    <a:pt x="810720" y="1513523"/>
                    <a:pt x="803100" y="1524000"/>
                  </a:cubicBezTo>
                  <a:cubicBezTo>
                    <a:pt x="794528" y="1533525"/>
                    <a:pt x="785955" y="1544003"/>
                    <a:pt x="776430" y="1552575"/>
                  </a:cubicBezTo>
                  <a:cubicBezTo>
                    <a:pt x="767858" y="1562100"/>
                    <a:pt x="757380" y="1569720"/>
                    <a:pt x="746903" y="1578293"/>
                  </a:cubicBezTo>
                  <a:cubicBezTo>
                    <a:pt x="736425" y="1585913"/>
                    <a:pt x="725948" y="1593533"/>
                    <a:pt x="714518" y="1600200"/>
                  </a:cubicBezTo>
                  <a:cubicBezTo>
                    <a:pt x="703088" y="1606868"/>
                    <a:pt x="691658" y="1612583"/>
                    <a:pt x="680228" y="1617345"/>
                  </a:cubicBezTo>
                  <a:cubicBezTo>
                    <a:pt x="667845" y="1622108"/>
                    <a:pt x="656415" y="1626870"/>
                    <a:pt x="643080" y="1629728"/>
                  </a:cubicBezTo>
                  <a:cubicBezTo>
                    <a:pt x="630698" y="1633538"/>
                    <a:pt x="617363" y="1634490"/>
                    <a:pt x="604980" y="1637348"/>
                  </a:cubicBezTo>
                  <a:cubicBezTo>
                    <a:pt x="598313" y="1638300"/>
                    <a:pt x="591645" y="1638300"/>
                    <a:pt x="585930" y="1639253"/>
                  </a:cubicBezTo>
                  <a:lnTo>
                    <a:pt x="566880" y="1640205"/>
                  </a:lnTo>
                  <a:lnTo>
                    <a:pt x="547830" y="1639253"/>
                  </a:lnTo>
                  <a:cubicBezTo>
                    <a:pt x="541163" y="1638300"/>
                    <a:pt x="534495" y="1638300"/>
                    <a:pt x="528780" y="1637348"/>
                  </a:cubicBezTo>
                  <a:cubicBezTo>
                    <a:pt x="516398" y="1634490"/>
                    <a:pt x="503063" y="1633538"/>
                    <a:pt x="490680" y="1628775"/>
                  </a:cubicBezTo>
                  <a:cubicBezTo>
                    <a:pt x="441150" y="1614488"/>
                    <a:pt x="394478" y="1589723"/>
                    <a:pt x="354473" y="1556385"/>
                  </a:cubicBezTo>
                  <a:cubicBezTo>
                    <a:pt x="314468" y="1523048"/>
                    <a:pt x="281130" y="1483043"/>
                    <a:pt x="255413" y="1437323"/>
                  </a:cubicBezTo>
                  <a:cubicBezTo>
                    <a:pt x="229695" y="1392555"/>
                    <a:pt x="213503" y="1342073"/>
                    <a:pt x="205883" y="1290638"/>
                  </a:cubicBezTo>
                  <a:cubicBezTo>
                    <a:pt x="198263" y="1239203"/>
                    <a:pt x="197310" y="1186815"/>
                    <a:pt x="203978" y="1135380"/>
                  </a:cubicBezTo>
                  <a:cubicBezTo>
                    <a:pt x="216360" y="1032510"/>
                    <a:pt x="254460" y="932498"/>
                    <a:pt x="308753" y="844868"/>
                  </a:cubicBezTo>
                  <a:cubicBezTo>
                    <a:pt x="363998" y="757238"/>
                    <a:pt x="421148" y="669608"/>
                    <a:pt x="477345" y="582930"/>
                  </a:cubicBezTo>
                  <a:lnTo>
                    <a:pt x="621173" y="361950"/>
                  </a:lnTo>
                  <a:lnTo>
                    <a:pt x="644033" y="327660"/>
                  </a:lnTo>
                  <a:lnTo>
                    <a:pt x="689753" y="258127"/>
                  </a:lnTo>
                  <a:lnTo>
                    <a:pt x="781193" y="119063"/>
                  </a:lnTo>
                  <a:lnTo>
                    <a:pt x="859298" y="0"/>
                  </a:lnTo>
                </a:path>
              </a:pathLst>
            </a:custGeom>
            <a:noFill/>
            <a:ln w="126746" cap="flat">
              <a:solidFill>
                <a:schemeClr val="tx1"/>
              </a:solidFill>
              <a:prstDash val="solid"/>
              <a:miter/>
            </a:ln>
          </p:spPr>
          <p:txBody>
            <a:bodyPr rtlCol="0" anchor="ctr"/>
            <a:lstStyle/>
            <a:p>
              <a:endParaRPr lang="sv-SE" dirty="0"/>
            </a:p>
          </p:txBody>
        </p:sp>
        <p:sp>
          <p:nvSpPr>
            <p:cNvPr id="15" name="Frihandsfigur: Form 14">
              <a:extLst>
                <a:ext uri="{FF2B5EF4-FFF2-40B4-BE49-F238E27FC236}">
                  <a16:creationId xmlns:a16="http://schemas.microsoft.com/office/drawing/2014/main" id="{1F76AC04-0024-43F5-924E-5ECE00C695DD}"/>
                </a:ext>
              </a:extLst>
            </p:cNvPr>
            <p:cNvSpPr/>
            <p:nvPr/>
          </p:nvSpPr>
          <p:spPr>
            <a:xfrm>
              <a:off x="1813559" y="2947924"/>
              <a:ext cx="660082" cy="550545"/>
            </a:xfrm>
            <a:custGeom>
              <a:avLst/>
              <a:gdLst>
                <a:gd name="connsiteX0" fmla="*/ 660082 w 660082"/>
                <a:gd name="connsiteY0" fmla="*/ 550545 h 550545"/>
                <a:gd name="connsiteX1" fmla="*/ 588645 w 660082"/>
                <a:gd name="connsiteY1" fmla="*/ 205740 h 550545"/>
                <a:gd name="connsiteX2" fmla="*/ 546735 w 660082"/>
                <a:gd name="connsiteY2" fmla="*/ 0 h 550545"/>
                <a:gd name="connsiteX3" fmla="*/ 340042 w 660082"/>
                <a:gd name="connsiteY3" fmla="*/ 42863 h 550545"/>
                <a:gd name="connsiteX4" fmla="*/ 0 w 660082"/>
                <a:gd name="connsiteY4" fmla="*/ 112395 h 550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82" h="550545">
                  <a:moveTo>
                    <a:pt x="660082" y="550545"/>
                  </a:moveTo>
                  <a:lnTo>
                    <a:pt x="588645" y="205740"/>
                  </a:lnTo>
                  <a:lnTo>
                    <a:pt x="546735" y="0"/>
                  </a:lnTo>
                  <a:lnTo>
                    <a:pt x="340042" y="42863"/>
                  </a:lnTo>
                  <a:lnTo>
                    <a:pt x="0" y="112395"/>
                  </a:lnTo>
                </a:path>
              </a:pathLst>
            </a:custGeom>
            <a:noFill/>
            <a:ln w="126746" cap="flat">
              <a:solidFill>
                <a:schemeClr val="tx1"/>
              </a:solidFill>
              <a:prstDash val="solid"/>
              <a:miter/>
            </a:ln>
          </p:spPr>
          <p:txBody>
            <a:bodyPr rtlCol="0" anchor="ctr"/>
            <a:lstStyle/>
            <a:p>
              <a:endParaRPr lang="sv-SE" dirty="0"/>
            </a:p>
          </p:txBody>
        </p:sp>
      </p:grpSp>
    </p:spTree>
    <p:extLst>
      <p:ext uri="{BB962C8B-B14F-4D97-AF65-F5344CB8AC3E}">
        <p14:creationId xmlns:p14="http://schemas.microsoft.com/office/powerpoint/2010/main" val="860870613"/>
      </p:ext>
    </p:extLst>
  </p:cSld>
  <p:clrMapOvr>
    <a:masterClrMapping/>
  </p:clrMapOvr>
  <p:extLst>
    <p:ext uri="{DCECCB84-F9BA-43D5-87BE-67443E8EF086}">
      <p15:sldGuideLst xmlns:p15="http://schemas.microsoft.com/office/powerpoint/2012/main">
        <p15:guide id="1" orient="horz" pos="2478">
          <p15:clr>
            <a:srgbClr val="FBAE40"/>
          </p15:clr>
        </p15:guide>
        <p15:guide id="2" pos="3840">
          <p15:clr>
            <a:srgbClr val="FBAE40"/>
          </p15:clr>
        </p15:guide>
        <p15:guide id="3" orient="horz" pos="234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Kapitelsida förbunds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dirty="0"/>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FD403CD0-842C-4BCD-83D3-BB78B185EE38}" type="datetimeFigureOut">
              <a:rPr lang="sv-SE" smtClean="0"/>
              <a:t>2022-05-23</a:t>
            </a:fld>
            <a:endParaRPr lang="sv-SE" dirty="0"/>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endParaRPr lang="sv-SE" dirty="0"/>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dirty="0"/>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20321067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Kapitelsida blekgrön">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dirty="0"/>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FD403CD0-842C-4BCD-83D3-BB78B185EE38}" type="datetimeFigureOut">
              <a:rPr lang="sv-SE" smtClean="0"/>
              <a:t>2022-05-23</a:t>
            </a:fld>
            <a:endParaRPr lang="sv-SE" dirty="0"/>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endParaRPr lang="sv-SE" dirty="0"/>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dirty="0"/>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40054904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Kapitelsida dammgrå">
    <p:bg>
      <p:bgPr>
        <a:solidFill>
          <a:schemeClr val="accent4">
            <a:lumMod val="25000"/>
            <a:lumOff val="7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dirty="0"/>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FD403CD0-842C-4BCD-83D3-BB78B185EE38}" type="datetimeFigureOut">
              <a:rPr lang="sv-SE" smtClean="0"/>
              <a:t>2022-05-23</a:t>
            </a:fld>
            <a:endParaRPr lang="sv-SE" dirty="0"/>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endParaRPr lang="sv-SE" dirty="0"/>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dirty="0"/>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26575650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p:txBody>
          <a:bodyPr/>
          <a:lstStyle>
            <a:lvl1pPr>
              <a:defRPr/>
            </a:lvl1pPr>
          </a:lstStyle>
          <a:p>
            <a:r>
              <a:rPr lang="sv-SE" dirty="0"/>
              <a:t>Klicka här för att skriva rubrik i upp till två rader</a:t>
            </a:r>
          </a:p>
        </p:txBody>
      </p:sp>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301487" y="1829200"/>
            <a:ext cx="5183188" cy="3938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5643428" y="1829201"/>
            <a:ext cx="5183188" cy="3938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lvl1pPr algn="r">
              <a:defRPr/>
            </a:lvl1pPr>
          </a:lstStyle>
          <a:p>
            <a:pPr algn="r"/>
            <a:fld id="{FD403CD0-842C-4BCD-83D3-BB78B185EE38}" type="datetimeFigureOut">
              <a:rPr lang="sv-SE" smtClean="0"/>
              <a:pPr algn="r"/>
              <a:t>2022-05-23</a:t>
            </a:fld>
            <a:endParaRPr lang="sv-SE" dirty="0"/>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dirty="0"/>
          </a:p>
        </p:txBody>
      </p:sp>
    </p:spTree>
    <p:extLst>
      <p:ext uri="{BB962C8B-B14F-4D97-AF65-F5344CB8AC3E}">
        <p14:creationId xmlns:p14="http://schemas.microsoft.com/office/powerpoint/2010/main" val="3614198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Jämförelse med underrubrik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C447B7-A1D7-4C2A-AA62-F37F32D5ECB7}"/>
              </a:ext>
            </a:extLst>
          </p:cNvPr>
          <p:cNvSpPr>
            <a:spLocks noGrp="1"/>
          </p:cNvSpPr>
          <p:nvPr>
            <p:ph type="title" hasCustomPrompt="1"/>
          </p:nvPr>
        </p:nvSpPr>
        <p:spPr>
          <a:xfrm>
            <a:off x="301487" y="293412"/>
            <a:ext cx="8648700" cy="1325563"/>
          </a:xfrm>
        </p:spPr>
        <p:txBody>
          <a:bodyPr/>
          <a:lstStyle>
            <a:lvl1pPr>
              <a:defRPr/>
            </a:lvl1pPr>
          </a:lstStyle>
          <a:p>
            <a:r>
              <a:rPr lang="sv-SE" dirty="0"/>
              <a:t>Klicka här för att skriva rubrik i upp till två rader</a:t>
            </a:r>
          </a:p>
        </p:txBody>
      </p:sp>
      <p:sp>
        <p:nvSpPr>
          <p:cNvPr id="3" name="Platshållare för text 2">
            <a:extLst>
              <a:ext uri="{FF2B5EF4-FFF2-40B4-BE49-F238E27FC236}">
                <a16:creationId xmlns:a16="http://schemas.microsoft.com/office/drawing/2014/main" id="{02676758-DB6F-48D8-951C-8F4205231323}"/>
              </a:ext>
            </a:extLst>
          </p:cNvPr>
          <p:cNvSpPr>
            <a:spLocks noGrp="1"/>
          </p:cNvSpPr>
          <p:nvPr>
            <p:ph type="body" idx="1"/>
          </p:nvPr>
        </p:nvSpPr>
        <p:spPr>
          <a:xfrm>
            <a:off x="301487" y="18292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BB91D99-D2D3-4056-9A06-DB9129319516}"/>
              </a:ext>
            </a:extLst>
          </p:cNvPr>
          <p:cNvSpPr>
            <a:spLocks noGrp="1"/>
          </p:cNvSpPr>
          <p:nvPr>
            <p:ph sz="half" idx="2"/>
          </p:nvPr>
        </p:nvSpPr>
        <p:spPr>
          <a:xfrm>
            <a:off x="316706" y="2809623"/>
            <a:ext cx="5157787" cy="312815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a:extLst>
              <a:ext uri="{FF2B5EF4-FFF2-40B4-BE49-F238E27FC236}">
                <a16:creationId xmlns:a16="http://schemas.microsoft.com/office/drawing/2014/main" id="{64B5B5E2-4390-48D4-A214-EFF599B5C620}"/>
              </a:ext>
            </a:extLst>
          </p:cNvPr>
          <p:cNvSpPr>
            <a:spLocks noGrp="1"/>
          </p:cNvSpPr>
          <p:nvPr>
            <p:ph type="body" sz="quarter" idx="3"/>
          </p:nvPr>
        </p:nvSpPr>
        <p:spPr>
          <a:xfrm>
            <a:off x="5643427" y="18292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84E0839F-DA86-4E14-BFC3-BD0F948A2A61}"/>
              </a:ext>
            </a:extLst>
          </p:cNvPr>
          <p:cNvSpPr>
            <a:spLocks noGrp="1"/>
          </p:cNvSpPr>
          <p:nvPr>
            <p:ph sz="quarter" idx="4"/>
          </p:nvPr>
        </p:nvSpPr>
        <p:spPr>
          <a:xfrm>
            <a:off x="5648670" y="2809623"/>
            <a:ext cx="5183188" cy="31281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a:extLst>
              <a:ext uri="{FF2B5EF4-FFF2-40B4-BE49-F238E27FC236}">
                <a16:creationId xmlns:a16="http://schemas.microsoft.com/office/drawing/2014/main" id="{7E824975-61ED-493C-8BC1-B24F652A91B6}"/>
              </a:ext>
            </a:extLst>
          </p:cNvPr>
          <p:cNvSpPr>
            <a:spLocks noGrp="1"/>
          </p:cNvSpPr>
          <p:nvPr>
            <p:ph type="dt" sz="half" idx="10"/>
          </p:nvPr>
        </p:nvSpPr>
        <p:spPr/>
        <p:txBody>
          <a:bodyPr/>
          <a:lstStyle>
            <a:lvl1pPr algn="r">
              <a:defRPr/>
            </a:lvl1pPr>
          </a:lstStyle>
          <a:p>
            <a:fld id="{FD403CD0-842C-4BCD-83D3-BB78B185EE38}" type="datetimeFigureOut">
              <a:rPr lang="sv-SE" smtClean="0"/>
              <a:pPr/>
              <a:t>2022-05-23</a:t>
            </a:fld>
            <a:endParaRPr lang="sv-SE" dirty="0"/>
          </a:p>
        </p:txBody>
      </p:sp>
      <p:sp>
        <p:nvSpPr>
          <p:cNvPr id="8" name="Platshållare för sidfot 7">
            <a:extLst>
              <a:ext uri="{FF2B5EF4-FFF2-40B4-BE49-F238E27FC236}">
                <a16:creationId xmlns:a16="http://schemas.microsoft.com/office/drawing/2014/main" id="{45DAEBE1-AC92-48FF-9F7A-7C04C9EFD9DE}"/>
              </a:ext>
            </a:extLst>
          </p:cNvPr>
          <p:cNvSpPr>
            <a:spLocks noGrp="1"/>
          </p:cNvSpPr>
          <p:nvPr>
            <p:ph type="ftr" sz="quarter" idx="11"/>
          </p:nvPr>
        </p:nvSpPr>
        <p:spPr/>
        <p:txBody>
          <a:bodyPr/>
          <a:lstStyle/>
          <a:p>
            <a:endParaRPr lang="sv-SE" dirty="0"/>
          </a:p>
        </p:txBody>
      </p:sp>
      <p:sp>
        <p:nvSpPr>
          <p:cNvPr id="9" name="Platshållare för bildnummer 8">
            <a:extLst>
              <a:ext uri="{FF2B5EF4-FFF2-40B4-BE49-F238E27FC236}">
                <a16:creationId xmlns:a16="http://schemas.microsoft.com/office/drawing/2014/main" id="{05DF3BA5-B9A3-4D9C-95FF-0250973BCD35}"/>
              </a:ext>
            </a:extLst>
          </p:cNvPr>
          <p:cNvSpPr>
            <a:spLocks noGrp="1"/>
          </p:cNvSpPr>
          <p:nvPr>
            <p:ph type="sldNum" sz="quarter" idx="12"/>
          </p:nvPr>
        </p:nvSpPr>
        <p:spPr/>
        <p:txBody>
          <a:bodyPr/>
          <a:lstStyle/>
          <a:p>
            <a:fld id="{AE086683-F536-42AB-ABBC-F4803DFE8DBC}" type="slidenum">
              <a:rPr lang="sv-SE" smtClean="0"/>
              <a:t>‹#›</a:t>
            </a:fld>
            <a:endParaRPr lang="sv-SE" dirty="0"/>
          </a:p>
        </p:txBody>
      </p:sp>
    </p:spTree>
    <p:extLst>
      <p:ext uri="{BB962C8B-B14F-4D97-AF65-F5344CB8AC3E}">
        <p14:creationId xmlns:p14="http://schemas.microsoft.com/office/powerpoint/2010/main" val="12350727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Endast rubrik">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p:txBody>
          <a:bodyPr/>
          <a:lstStyle>
            <a:lvl1pPr>
              <a:defRPr/>
            </a:lvl1pPr>
          </a:lstStyle>
          <a:p>
            <a:r>
              <a:rPr lang="sv-SE" dirty="0"/>
              <a:t>Klicka här för att skriva rubrik i upp till två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lvl1pPr algn="r">
              <a:defRPr/>
            </a:lvl1pPr>
          </a:lstStyle>
          <a:p>
            <a:fld id="{FD403CD0-842C-4BCD-83D3-BB78B185EE38}" type="datetimeFigureOut">
              <a:rPr lang="sv-SE" smtClean="0"/>
              <a:pPr/>
              <a:t>2022-05-23</a:t>
            </a:fld>
            <a:endParaRPr lang="sv-SE" dirty="0"/>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dirty="0"/>
          </a:p>
        </p:txBody>
      </p:sp>
    </p:spTree>
    <p:extLst>
      <p:ext uri="{BB962C8B-B14F-4D97-AF65-F5344CB8AC3E}">
        <p14:creationId xmlns:p14="http://schemas.microsoft.com/office/powerpoint/2010/main" val="885072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Citat med organisk pil">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dirty="0"/>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FD403CD0-842C-4BCD-83D3-BB78B185EE38}" type="datetimeFigureOut">
              <a:rPr lang="sv-SE" smtClean="0"/>
              <a:t>2022-05-23</a:t>
            </a:fld>
            <a:endParaRPr lang="sv-SE" dirty="0"/>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endParaRPr lang="sv-SE" dirty="0"/>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dirty="0"/>
          </a:p>
        </p:txBody>
      </p:sp>
      <p:sp>
        <p:nvSpPr>
          <p:cNvPr id="11" name="Frihandsfigur: Form 10">
            <a:extLst>
              <a:ext uri="{FF2B5EF4-FFF2-40B4-BE49-F238E27FC236}">
                <a16:creationId xmlns:a16="http://schemas.microsoft.com/office/drawing/2014/main" id="{8D682DDC-A1D3-423A-9EF8-A3D275573E4F}"/>
              </a:ext>
            </a:extLst>
          </p:cNvPr>
          <p:cNvSpPr/>
          <p:nvPr/>
        </p:nvSpPr>
        <p:spPr>
          <a:xfrm>
            <a:off x="7549514" y="3467873"/>
            <a:ext cx="4646295" cy="3141523"/>
          </a:xfrm>
          <a:custGeom>
            <a:avLst/>
            <a:gdLst>
              <a:gd name="connsiteX0" fmla="*/ 4646295 w 4646295"/>
              <a:gd name="connsiteY0" fmla="*/ 1613714 h 3141523"/>
              <a:gd name="connsiteX1" fmla="*/ 4166235 w 4646295"/>
              <a:gd name="connsiteY1" fmla="*/ 1613714 h 3141523"/>
              <a:gd name="connsiteX2" fmla="*/ 4046220 w 4646295"/>
              <a:gd name="connsiteY2" fmla="*/ 1613714 h 3141523"/>
              <a:gd name="connsiteX3" fmla="*/ 3926205 w 4646295"/>
              <a:gd name="connsiteY3" fmla="*/ 1611809 h 3141523"/>
              <a:gd name="connsiteX4" fmla="*/ 3700463 w 4646295"/>
              <a:gd name="connsiteY4" fmla="*/ 1537514 h 3141523"/>
              <a:gd name="connsiteX5" fmla="*/ 3651885 w 4646295"/>
              <a:gd name="connsiteY5" fmla="*/ 1503224 h 3141523"/>
              <a:gd name="connsiteX6" fmla="*/ 3608070 w 4646295"/>
              <a:gd name="connsiteY6" fmla="*/ 1462266 h 3141523"/>
              <a:gd name="connsiteX7" fmla="*/ 3597593 w 4646295"/>
              <a:gd name="connsiteY7" fmla="*/ 1451789 h 3141523"/>
              <a:gd name="connsiteX8" fmla="*/ 3588068 w 4646295"/>
              <a:gd name="connsiteY8" fmla="*/ 1440359 h 3141523"/>
              <a:gd name="connsiteX9" fmla="*/ 3569018 w 4646295"/>
              <a:gd name="connsiteY9" fmla="*/ 1417499 h 3141523"/>
              <a:gd name="connsiteX10" fmla="*/ 3551873 w 4646295"/>
              <a:gd name="connsiteY10" fmla="*/ 1392734 h 3141523"/>
              <a:gd name="connsiteX11" fmla="*/ 3543300 w 4646295"/>
              <a:gd name="connsiteY11" fmla="*/ 1380351 h 3141523"/>
              <a:gd name="connsiteX12" fmla="*/ 3535680 w 4646295"/>
              <a:gd name="connsiteY12" fmla="*/ 1367016 h 3141523"/>
              <a:gd name="connsiteX13" fmla="*/ 3521393 w 4646295"/>
              <a:gd name="connsiteY13" fmla="*/ 1340346 h 3141523"/>
              <a:gd name="connsiteX14" fmla="*/ 3509010 w 4646295"/>
              <a:gd name="connsiteY14" fmla="*/ 1312724 h 3141523"/>
              <a:gd name="connsiteX15" fmla="*/ 3498533 w 4646295"/>
              <a:gd name="connsiteY15" fmla="*/ 1285101 h 3141523"/>
              <a:gd name="connsiteX16" fmla="*/ 3489008 w 4646295"/>
              <a:gd name="connsiteY16" fmla="*/ 1256526 h 3141523"/>
              <a:gd name="connsiteX17" fmla="*/ 3465195 w 4646295"/>
              <a:gd name="connsiteY17" fmla="*/ 1139369 h 3141523"/>
              <a:gd name="connsiteX18" fmla="*/ 3402330 w 4646295"/>
              <a:gd name="connsiteY18" fmla="*/ 664071 h 3141523"/>
              <a:gd name="connsiteX19" fmla="*/ 3376613 w 4646295"/>
              <a:gd name="connsiteY19" fmla="*/ 546914 h 3141523"/>
              <a:gd name="connsiteX20" fmla="*/ 3339465 w 4646295"/>
              <a:gd name="connsiteY20" fmla="*/ 432614 h 3141523"/>
              <a:gd name="connsiteX21" fmla="*/ 3288983 w 4646295"/>
              <a:gd name="connsiteY21" fmla="*/ 324029 h 3141523"/>
              <a:gd name="connsiteX22" fmla="*/ 3258503 w 4646295"/>
              <a:gd name="connsiteY22" fmla="*/ 272594 h 3141523"/>
              <a:gd name="connsiteX23" fmla="*/ 3241358 w 4646295"/>
              <a:gd name="connsiteY23" fmla="*/ 247829 h 3141523"/>
              <a:gd name="connsiteX24" fmla="*/ 3224213 w 4646295"/>
              <a:gd name="connsiteY24" fmla="*/ 223064 h 3141523"/>
              <a:gd name="connsiteX25" fmla="*/ 3206115 w 4646295"/>
              <a:gd name="connsiteY25" fmla="*/ 199251 h 3141523"/>
              <a:gd name="connsiteX26" fmla="*/ 3186113 w 4646295"/>
              <a:gd name="connsiteY26" fmla="*/ 176391 h 3141523"/>
              <a:gd name="connsiteX27" fmla="*/ 3165158 w 4646295"/>
              <a:gd name="connsiteY27" fmla="*/ 154484 h 3141523"/>
              <a:gd name="connsiteX28" fmla="*/ 3143250 w 4646295"/>
              <a:gd name="connsiteY28" fmla="*/ 133529 h 3141523"/>
              <a:gd name="connsiteX29" fmla="*/ 3047048 w 4646295"/>
              <a:gd name="connsiteY29" fmla="*/ 63044 h 3141523"/>
              <a:gd name="connsiteX30" fmla="*/ 2992755 w 4646295"/>
              <a:gd name="connsiteY30" fmla="*/ 37326 h 3141523"/>
              <a:gd name="connsiteX31" fmla="*/ 2936558 w 4646295"/>
              <a:gd name="connsiteY31" fmla="*/ 17324 h 3141523"/>
              <a:gd name="connsiteX32" fmla="*/ 2818448 w 4646295"/>
              <a:gd name="connsiteY32" fmla="*/ 179 h 3141523"/>
              <a:gd name="connsiteX33" fmla="*/ 2699385 w 4646295"/>
              <a:gd name="connsiteY33" fmla="*/ 8751 h 3141523"/>
              <a:gd name="connsiteX34" fmla="*/ 2584133 w 4646295"/>
              <a:gd name="connsiteY34" fmla="*/ 41136 h 3141523"/>
              <a:gd name="connsiteX35" fmla="*/ 2379345 w 4646295"/>
              <a:gd name="connsiteY35" fmla="*/ 163056 h 3141523"/>
              <a:gd name="connsiteX36" fmla="*/ 2218373 w 4646295"/>
              <a:gd name="connsiteY36" fmla="*/ 340221 h 3141523"/>
              <a:gd name="connsiteX37" fmla="*/ 2098358 w 4646295"/>
              <a:gd name="connsiteY37" fmla="*/ 547866 h 3141523"/>
              <a:gd name="connsiteX38" fmla="*/ 1944053 w 4646295"/>
              <a:gd name="connsiteY38" fmla="*/ 1001256 h 3141523"/>
              <a:gd name="connsiteX39" fmla="*/ 1853565 w 4646295"/>
              <a:gd name="connsiteY39" fmla="*/ 1471791 h 3141523"/>
              <a:gd name="connsiteX40" fmla="*/ 1765935 w 4646295"/>
              <a:gd name="connsiteY40" fmla="*/ 1943279 h 3141523"/>
              <a:gd name="connsiteX41" fmla="*/ 1620203 w 4646295"/>
              <a:gd name="connsiteY41" fmla="*/ 2399526 h 3141523"/>
              <a:gd name="connsiteX42" fmla="*/ 1364933 w 4646295"/>
              <a:gd name="connsiteY42" fmla="*/ 2803386 h 3141523"/>
              <a:gd name="connsiteX43" fmla="*/ 979170 w 4646295"/>
              <a:gd name="connsiteY43" fmla="*/ 3077706 h 3141523"/>
              <a:gd name="connsiteX44" fmla="*/ 747713 w 4646295"/>
              <a:gd name="connsiteY44" fmla="*/ 3136761 h 3141523"/>
              <a:gd name="connsiteX45" fmla="*/ 718185 w 4646295"/>
              <a:gd name="connsiteY45" fmla="*/ 3139619 h 3141523"/>
              <a:gd name="connsiteX46" fmla="*/ 688658 w 4646295"/>
              <a:gd name="connsiteY46" fmla="*/ 3140571 h 3141523"/>
              <a:gd name="connsiteX47" fmla="*/ 673418 w 4646295"/>
              <a:gd name="connsiteY47" fmla="*/ 3141524 h 3141523"/>
              <a:gd name="connsiteX48" fmla="*/ 658178 w 4646295"/>
              <a:gd name="connsiteY48" fmla="*/ 3141524 h 3141523"/>
              <a:gd name="connsiteX49" fmla="*/ 628650 w 4646295"/>
              <a:gd name="connsiteY49" fmla="*/ 3140571 h 3141523"/>
              <a:gd name="connsiteX50" fmla="*/ 599123 w 4646295"/>
              <a:gd name="connsiteY50" fmla="*/ 3138666 h 3141523"/>
              <a:gd name="connsiteX51" fmla="*/ 569595 w 4646295"/>
              <a:gd name="connsiteY51" fmla="*/ 3135809 h 3141523"/>
              <a:gd name="connsiteX52" fmla="*/ 510540 w 4646295"/>
              <a:gd name="connsiteY52" fmla="*/ 3125331 h 3141523"/>
              <a:gd name="connsiteX53" fmla="*/ 291465 w 4646295"/>
              <a:gd name="connsiteY53" fmla="*/ 3031034 h 3141523"/>
              <a:gd name="connsiteX54" fmla="*/ 120968 w 4646295"/>
              <a:gd name="connsiteY54" fmla="*/ 2864346 h 3141523"/>
              <a:gd name="connsiteX55" fmla="*/ 20955 w 4646295"/>
              <a:gd name="connsiteY55" fmla="*/ 2648129 h 3141523"/>
              <a:gd name="connsiteX56" fmla="*/ 8573 w 4646295"/>
              <a:gd name="connsiteY56" fmla="*/ 2589074 h 3141523"/>
              <a:gd name="connsiteX57" fmla="*/ 4763 w 4646295"/>
              <a:gd name="connsiteY57" fmla="*/ 2559546 h 3141523"/>
              <a:gd name="connsiteX58" fmla="*/ 1905 w 4646295"/>
              <a:gd name="connsiteY58" fmla="*/ 2530019 h 3141523"/>
              <a:gd name="connsiteX59" fmla="*/ 0 w 4646295"/>
              <a:gd name="connsiteY59" fmla="*/ 2470011 h 3141523"/>
              <a:gd name="connsiteX60" fmla="*/ 0 w 4646295"/>
              <a:gd name="connsiteY60" fmla="*/ 2410004 h 3141523"/>
              <a:gd name="connsiteX61" fmla="*/ 0 w 4646295"/>
              <a:gd name="connsiteY61" fmla="*/ 2206169 h 3141523"/>
              <a:gd name="connsiteX62" fmla="*/ 0 w 4646295"/>
              <a:gd name="connsiteY62" fmla="*/ 2187119 h 3141523"/>
              <a:gd name="connsiteX63" fmla="*/ 0 w 4646295"/>
              <a:gd name="connsiteY63" fmla="*/ 2149971 h 3141523"/>
              <a:gd name="connsiteX64" fmla="*/ 0 w 4646295"/>
              <a:gd name="connsiteY64" fmla="*/ 2075676 h 3141523"/>
              <a:gd name="connsiteX65" fmla="*/ 0 w 4646295"/>
              <a:gd name="connsiteY65" fmla="*/ 1777544 h 314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646295" h="3141523">
                <a:moveTo>
                  <a:pt x="4646295" y="1613714"/>
                </a:moveTo>
                <a:lnTo>
                  <a:pt x="4166235" y="1613714"/>
                </a:lnTo>
                <a:lnTo>
                  <a:pt x="4046220" y="1613714"/>
                </a:lnTo>
                <a:cubicBezTo>
                  <a:pt x="4006215" y="1613714"/>
                  <a:pt x="3966210" y="1614666"/>
                  <a:pt x="3926205" y="1611809"/>
                </a:cubicBezTo>
                <a:cubicBezTo>
                  <a:pt x="3846195" y="1605141"/>
                  <a:pt x="3768090" y="1580376"/>
                  <a:pt x="3700463" y="1537514"/>
                </a:cubicBezTo>
                <a:cubicBezTo>
                  <a:pt x="3683318" y="1527989"/>
                  <a:pt x="3668078" y="1514654"/>
                  <a:pt x="3651885" y="1503224"/>
                </a:cubicBezTo>
                <a:cubicBezTo>
                  <a:pt x="3636645" y="1489889"/>
                  <a:pt x="3621405" y="1477506"/>
                  <a:pt x="3608070" y="1462266"/>
                </a:cubicBezTo>
                <a:lnTo>
                  <a:pt x="3597593" y="1451789"/>
                </a:lnTo>
                <a:cubicBezTo>
                  <a:pt x="3593783" y="1447979"/>
                  <a:pt x="3590925" y="1444169"/>
                  <a:pt x="3588068" y="1440359"/>
                </a:cubicBezTo>
                <a:lnTo>
                  <a:pt x="3569018" y="1417499"/>
                </a:lnTo>
                <a:cubicBezTo>
                  <a:pt x="3562350" y="1409879"/>
                  <a:pt x="3557588" y="1401306"/>
                  <a:pt x="3551873" y="1392734"/>
                </a:cubicBezTo>
                <a:lnTo>
                  <a:pt x="3543300" y="1380351"/>
                </a:lnTo>
                <a:cubicBezTo>
                  <a:pt x="3540443" y="1376541"/>
                  <a:pt x="3538538" y="1371779"/>
                  <a:pt x="3535680" y="1367016"/>
                </a:cubicBezTo>
                <a:lnTo>
                  <a:pt x="3521393" y="1340346"/>
                </a:lnTo>
                <a:lnTo>
                  <a:pt x="3509010" y="1312724"/>
                </a:lnTo>
                <a:cubicBezTo>
                  <a:pt x="3504248" y="1304151"/>
                  <a:pt x="3501390" y="1294626"/>
                  <a:pt x="3498533" y="1285101"/>
                </a:cubicBezTo>
                <a:cubicBezTo>
                  <a:pt x="3495675" y="1275576"/>
                  <a:pt x="3491865" y="1266051"/>
                  <a:pt x="3489008" y="1256526"/>
                </a:cubicBezTo>
                <a:cubicBezTo>
                  <a:pt x="3478530" y="1217474"/>
                  <a:pt x="3471863" y="1178421"/>
                  <a:pt x="3465195" y="1139369"/>
                </a:cubicBezTo>
                <a:cubicBezTo>
                  <a:pt x="3440430" y="981254"/>
                  <a:pt x="3430905" y="821234"/>
                  <a:pt x="3402330" y="664071"/>
                </a:cubicBezTo>
                <a:cubicBezTo>
                  <a:pt x="3394710" y="625019"/>
                  <a:pt x="3387090" y="585966"/>
                  <a:pt x="3376613" y="546914"/>
                </a:cubicBezTo>
                <a:cubicBezTo>
                  <a:pt x="3366135" y="508814"/>
                  <a:pt x="3354705" y="469761"/>
                  <a:pt x="3339465" y="432614"/>
                </a:cubicBezTo>
                <a:cubicBezTo>
                  <a:pt x="3325178" y="395466"/>
                  <a:pt x="3308985" y="358319"/>
                  <a:pt x="3288983" y="324029"/>
                </a:cubicBezTo>
                <a:cubicBezTo>
                  <a:pt x="3279458" y="305931"/>
                  <a:pt x="3268980" y="289739"/>
                  <a:pt x="3258503" y="272594"/>
                </a:cubicBezTo>
                <a:cubicBezTo>
                  <a:pt x="3252788" y="264021"/>
                  <a:pt x="3247073" y="256401"/>
                  <a:pt x="3241358" y="247829"/>
                </a:cubicBezTo>
                <a:cubicBezTo>
                  <a:pt x="3235643" y="239256"/>
                  <a:pt x="3229928" y="231636"/>
                  <a:pt x="3224213" y="223064"/>
                </a:cubicBezTo>
                <a:lnTo>
                  <a:pt x="3206115" y="199251"/>
                </a:lnTo>
                <a:lnTo>
                  <a:pt x="3186113" y="176391"/>
                </a:lnTo>
                <a:cubicBezTo>
                  <a:pt x="3179445" y="168771"/>
                  <a:pt x="3172778" y="162104"/>
                  <a:pt x="3165158" y="154484"/>
                </a:cubicBezTo>
                <a:cubicBezTo>
                  <a:pt x="3157538" y="147816"/>
                  <a:pt x="3150870" y="140196"/>
                  <a:pt x="3143250" y="133529"/>
                </a:cubicBezTo>
                <a:cubicBezTo>
                  <a:pt x="3113723" y="105906"/>
                  <a:pt x="3081338" y="83046"/>
                  <a:pt x="3047048" y="63044"/>
                </a:cubicBezTo>
                <a:cubicBezTo>
                  <a:pt x="3028950" y="54471"/>
                  <a:pt x="3011805" y="43994"/>
                  <a:pt x="2992755" y="37326"/>
                </a:cubicBezTo>
                <a:cubicBezTo>
                  <a:pt x="2974658" y="28754"/>
                  <a:pt x="2955608" y="23039"/>
                  <a:pt x="2936558" y="17324"/>
                </a:cubicBezTo>
                <a:cubicBezTo>
                  <a:pt x="2898458" y="6846"/>
                  <a:pt x="2858453" y="1131"/>
                  <a:pt x="2818448" y="179"/>
                </a:cubicBezTo>
                <a:cubicBezTo>
                  <a:pt x="2778443" y="-774"/>
                  <a:pt x="2738438" y="2084"/>
                  <a:pt x="2699385" y="8751"/>
                </a:cubicBezTo>
                <a:cubicBezTo>
                  <a:pt x="2660333" y="16371"/>
                  <a:pt x="2621280" y="26849"/>
                  <a:pt x="2584133" y="41136"/>
                </a:cubicBezTo>
                <a:cubicBezTo>
                  <a:pt x="2508885" y="68759"/>
                  <a:pt x="2440305" y="111621"/>
                  <a:pt x="2379345" y="163056"/>
                </a:cubicBezTo>
                <a:cubicBezTo>
                  <a:pt x="2318385" y="214491"/>
                  <a:pt x="2265045" y="275451"/>
                  <a:pt x="2218373" y="340221"/>
                </a:cubicBezTo>
                <a:cubicBezTo>
                  <a:pt x="2172653" y="405944"/>
                  <a:pt x="2132648" y="475476"/>
                  <a:pt x="2098358" y="547866"/>
                </a:cubicBezTo>
                <a:cubicBezTo>
                  <a:pt x="2029778" y="692646"/>
                  <a:pt x="1981200" y="845999"/>
                  <a:pt x="1944053" y="1001256"/>
                </a:cubicBezTo>
                <a:cubicBezTo>
                  <a:pt x="1906905" y="1156514"/>
                  <a:pt x="1879283" y="1314629"/>
                  <a:pt x="1853565" y="1471791"/>
                </a:cubicBezTo>
                <a:cubicBezTo>
                  <a:pt x="1827848" y="1629906"/>
                  <a:pt x="1801178" y="1787069"/>
                  <a:pt x="1765935" y="1943279"/>
                </a:cubicBezTo>
                <a:cubicBezTo>
                  <a:pt x="1730693" y="2099489"/>
                  <a:pt x="1684973" y="2252841"/>
                  <a:pt x="1620203" y="2399526"/>
                </a:cubicBezTo>
                <a:cubicBezTo>
                  <a:pt x="1555433" y="2545259"/>
                  <a:pt x="1472565" y="2684324"/>
                  <a:pt x="1364933" y="2803386"/>
                </a:cubicBezTo>
                <a:cubicBezTo>
                  <a:pt x="1261110" y="2922449"/>
                  <a:pt x="1127760" y="3018651"/>
                  <a:pt x="979170" y="3077706"/>
                </a:cubicBezTo>
                <a:cubicBezTo>
                  <a:pt x="904875" y="3108186"/>
                  <a:pt x="826770" y="3127236"/>
                  <a:pt x="747713" y="3136761"/>
                </a:cubicBezTo>
                <a:cubicBezTo>
                  <a:pt x="738188" y="3137714"/>
                  <a:pt x="727710" y="3139619"/>
                  <a:pt x="718185" y="3139619"/>
                </a:cubicBezTo>
                <a:lnTo>
                  <a:pt x="688658" y="3140571"/>
                </a:lnTo>
                <a:lnTo>
                  <a:pt x="673418" y="3141524"/>
                </a:lnTo>
                <a:cubicBezTo>
                  <a:pt x="668655" y="3141524"/>
                  <a:pt x="663893" y="3141524"/>
                  <a:pt x="658178" y="3141524"/>
                </a:cubicBezTo>
                <a:lnTo>
                  <a:pt x="628650" y="3140571"/>
                </a:lnTo>
                <a:cubicBezTo>
                  <a:pt x="618173" y="3140571"/>
                  <a:pt x="608648" y="3138666"/>
                  <a:pt x="599123" y="3138666"/>
                </a:cubicBezTo>
                <a:lnTo>
                  <a:pt x="569595" y="3135809"/>
                </a:lnTo>
                <a:cubicBezTo>
                  <a:pt x="549593" y="3132951"/>
                  <a:pt x="529590" y="3130094"/>
                  <a:pt x="510540" y="3125331"/>
                </a:cubicBezTo>
                <a:cubicBezTo>
                  <a:pt x="432435" y="3108186"/>
                  <a:pt x="358140" y="3075801"/>
                  <a:pt x="291465" y="3031034"/>
                </a:cubicBezTo>
                <a:cubicBezTo>
                  <a:pt x="224790" y="2986266"/>
                  <a:pt x="167640" y="2929116"/>
                  <a:pt x="120968" y="2864346"/>
                </a:cubicBezTo>
                <a:cubicBezTo>
                  <a:pt x="75248" y="2798624"/>
                  <a:pt x="40005" y="2725281"/>
                  <a:pt x="20955" y="2648129"/>
                </a:cubicBezTo>
                <a:cubicBezTo>
                  <a:pt x="17145" y="2628126"/>
                  <a:pt x="11430" y="2609076"/>
                  <a:pt x="8573" y="2589074"/>
                </a:cubicBezTo>
                <a:lnTo>
                  <a:pt x="4763" y="2559546"/>
                </a:lnTo>
                <a:cubicBezTo>
                  <a:pt x="3810" y="2550021"/>
                  <a:pt x="1905" y="2539544"/>
                  <a:pt x="1905" y="2530019"/>
                </a:cubicBezTo>
                <a:cubicBezTo>
                  <a:pt x="953" y="2510016"/>
                  <a:pt x="0" y="2490014"/>
                  <a:pt x="0" y="2470011"/>
                </a:cubicBezTo>
                <a:lnTo>
                  <a:pt x="0" y="2410004"/>
                </a:lnTo>
                <a:lnTo>
                  <a:pt x="0" y="2206169"/>
                </a:lnTo>
                <a:lnTo>
                  <a:pt x="0" y="2187119"/>
                </a:lnTo>
                <a:lnTo>
                  <a:pt x="0" y="2149971"/>
                </a:lnTo>
                <a:lnTo>
                  <a:pt x="0" y="2075676"/>
                </a:lnTo>
                <a:lnTo>
                  <a:pt x="0" y="1777544"/>
                </a:lnTo>
              </a:path>
            </a:pathLst>
          </a:custGeom>
          <a:noFill/>
          <a:ln w="114300" cap="flat">
            <a:solidFill>
              <a:srgbClr val="12100B"/>
            </a:solid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5814A48A-8811-4E6D-9631-95AD7EBC600A}"/>
              </a:ext>
            </a:extLst>
          </p:cNvPr>
          <p:cNvSpPr/>
          <p:nvPr/>
        </p:nvSpPr>
        <p:spPr>
          <a:xfrm>
            <a:off x="7151369" y="5238750"/>
            <a:ext cx="792480" cy="399097"/>
          </a:xfrm>
          <a:custGeom>
            <a:avLst/>
            <a:gdLst>
              <a:gd name="connsiteX0" fmla="*/ 792480 w 792480"/>
              <a:gd name="connsiteY0" fmla="*/ 399097 h 399097"/>
              <a:gd name="connsiteX1" fmla="*/ 396240 w 792480"/>
              <a:gd name="connsiteY1" fmla="*/ 0 h 399097"/>
              <a:gd name="connsiteX2" fmla="*/ 0 w 792480"/>
              <a:gd name="connsiteY2" fmla="*/ 394335 h 399097"/>
            </a:gdLst>
            <a:ahLst/>
            <a:cxnLst>
              <a:cxn ang="0">
                <a:pos x="connsiteX0" y="connsiteY0"/>
              </a:cxn>
              <a:cxn ang="0">
                <a:pos x="connsiteX1" y="connsiteY1"/>
              </a:cxn>
              <a:cxn ang="0">
                <a:pos x="connsiteX2" y="connsiteY2"/>
              </a:cxn>
            </a:cxnLst>
            <a:rect l="l" t="t" r="r" b="b"/>
            <a:pathLst>
              <a:path w="792480" h="399097">
                <a:moveTo>
                  <a:pt x="792480" y="399097"/>
                </a:moveTo>
                <a:lnTo>
                  <a:pt x="396240" y="0"/>
                </a:lnTo>
                <a:lnTo>
                  <a:pt x="0" y="394335"/>
                </a:lnTo>
              </a:path>
            </a:pathLst>
          </a:custGeom>
          <a:noFill/>
          <a:ln w="114300" cap="flat">
            <a:solidFill>
              <a:srgbClr val="12100B"/>
            </a:solidFill>
            <a:prstDash val="solid"/>
            <a:miter/>
          </a:ln>
        </p:spPr>
        <p:txBody>
          <a:bodyPr rtlCol="0" anchor="ctr"/>
          <a:lstStyle/>
          <a:p>
            <a:endParaRPr lang="sv-SE"/>
          </a:p>
        </p:txBody>
      </p:sp>
    </p:spTree>
    <p:extLst>
      <p:ext uri="{BB962C8B-B14F-4D97-AF65-F5344CB8AC3E}">
        <p14:creationId xmlns:p14="http://schemas.microsoft.com/office/powerpoint/2010/main" val="10491263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Citat med rak pil">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dirty="0"/>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FD403CD0-842C-4BCD-83D3-BB78B185EE38}" type="datetimeFigureOut">
              <a:rPr lang="sv-SE" smtClean="0"/>
              <a:t>2022-05-23</a:t>
            </a:fld>
            <a:endParaRPr lang="sv-SE" dirty="0"/>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endParaRPr lang="sv-SE" dirty="0"/>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dirty="0"/>
          </a:p>
        </p:txBody>
      </p:sp>
      <p:pic>
        <p:nvPicPr>
          <p:cNvPr id="8" name="Graphic 7">
            <a:extLst>
              <a:ext uri="{FF2B5EF4-FFF2-40B4-BE49-F238E27FC236}">
                <a16:creationId xmlns:a16="http://schemas.microsoft.com/office/drawing/2014/main" id="{A782B7FB-E0E1-4411-9523-ECC4FDE030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838200" y="4954234"/>
            <a:ext cx="1314450" cy="361068"/>
          </a:xfrm>
          <a:prstGeom prst="rect">
            <a:avLst/>
          </a:prstGeom>
        </p:spPr>
      </p:pic>
    </p:spTree>
    <p:extLst>
      <p:ext uri="{BB962C8B-B14F-4D97-AF65-F5344CB8AC3E}">
        <p14:creationId xmlns:p14="http://schemas.microsoft.com/office/powerpoint/2010/main" val="14593286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itat med rak pil - bild">
    <p:bg>
      <p:bgPr>
        <a:solidFill>
          <a:srgbClr val="FFFFFF"/>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782B7FB-E0E1-4411-9523-ECC4FDE030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838200" y="4954234"/>
            <a:ext cx="1314450" cy="361068"/>
          </a:xfrm>
          <a:prstGeom prst="rect">
            <a:avLst/>
          </a:prstGeom>
        </p:spPr>
      </p:pic>
      <p:sp>
        <p:nvSpPr>
          <p:cNvPr id="7" name="Picture Placeholder 6">
            <a:extLst>
              <a:ext uri="{FF2B5EF4-FFF2-40B4-BE49-F238E27FC236}">
                <a16:creationId xmlns:a16="http://schemas.microsoft.com/office/drawing/2014/main" id="{8DFD6E81-7DBA-47AE-BD5D-4D11F7C93E9E}"/>
              </a:ext>
            </a:extLst>
          </p:cNvPr>
          <p:cNvSpPr>
            <a:spLocks noGrp="1"/>
          </p:cNvSpPr>
          <p:nvPr>
            <p:ph type="pic" sz="quarter" idx="13" hasCustomPrompt="1"/>
          </p:nvPr>
        </p:nvSpPr>
        <p:spPr>
          <a:xfrm>
            <a:off x="300038" y="293412"/>
            <a:ext cx="11597101" cy="6288872"/>
          </a:xfrm>
        </p:spPr>
        <p:txBody>
          <a:bodyPr/>
          <a:lstStyle>
            <a:lvl1pPr algn="ctr">
              <a:buNone/>
              <a:defRPr sz="1800"/>
            </a:lvl1pPr>
          </a:lstStyle>
          <a:p>
            <a:r>
              <a:rPr lang="sv-SE" dirty="0"/>
              <a:t> Klicka för att infoga bakgrundsbild</a:t>
            </a:r>
          </a:p>
        </p:txBody>
      </p:sp>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dirty="0"/>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FD403CD0-842C-4BCD-83D3-BB78B185EE38}" type="datetimeFigureOut">
              <a:rPr lang="sv-SE" smtClean="0"/>
              <a:t>2022-05-23</a:t>
            </a:fld>
            <a:endParaRPr lang="sv-SE" dirty="0"/>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endParaRPr lang="sv-SE" dirty="0"/>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dirty="0"/>
          </a:p>
        </p:txBody>
      </p:sp>
    </p:spTree>
    <p:extLst>
      <p:ext uri="{BB962C8B-B14F-4D97-AF65-F5344CB8AC3E}">
        <p14:creationId xmlns:p14="http://schemas.microsoft.com/office/powerpoint/2010/main" val="11584434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och högerställd bild">
    <p:bg>
      <p:bgPr>
        <a:solidFill>
          <a:srgbClr val="FFFFF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561CF1-8C58-43C4-85F4-74B85A95CCC3}"/>
              </a:ext>
            </a:extLst>
          </p:cNvPr>
          <p:cNvSpPr>
            <a:spLocks noGrp="1"/>
          </p:cNvSpPr>
          <p:nvPr>
            <p:ph type="title"/>
          </p:nvPr>
        </p:nvSpPr>
        <p:spPr>
          <a:xfrm>
            <a:off x="301487" y="293412"/>
            <a:ext cx="3932237" cy="1600200"/>
          </a:xfrm>
        </p:spPr>
        <p:txBody>
          <a:bodyPr anchor="b"/>
          <a:lstStyle>
            <a:lvl1pPr>
              <a:defRPr sz="3200"/>
            </a:lvl1pPr>
          </a:lstStyle>
          <a:p>
            <a:r>
              <a:rPr lang="sv-SE" dirty="0"/>
              <a:t>Klicka här för att ändra mall för rubrikformat</a:t>
            </a:r>
          </a:p>
        </p:txBody>
      </p:sp>
      <p:sp>
        <p:nvSpPr>
          <p:cNvPr id="4" name="Platshållare för text 3">
            <a:extLst>
              <a:ext uri="{FF2B5EF4-FFF2-40B4-BE49-F238E27FC236}">
                <a16:creationId xmlns:a16="http://schemas.microsoft.com/office/drawing/2014/main" id="{691A2496-44E0-44EE-8C5B-1B08A193A429}"/>
              </a:ext>
            </a:extLst>
          </p:cNvPr>
          <p:cNvSpPr>
            <a:spLocks noGrp="1"/>
          </p:cNvSpPr>
          <p:nvPr>
            <p:ph type="body" sz="half" idx="2"/>
          </p:nvPr>
        </p:nvSpPr>
        <p:spPr>
          <a:xfrm>
            <a:off x="301487" y="2105425"/>
            <a:ext cx="3932237" cy="38231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ADA1203-DAFF-46B9-91D7-47E5BF89EB5F}"/>
              </a:ext>
            </a:extLst>
          </p:cNvPr>
          <p:cNvSpPr>
            <a:spLocks noGrp="1"/>
          </p:cNvSpPr>
          <p:nvPr>
            <p:ph type="dt" sz="half" idx="10"/>
          </p:nvPr>
        </p:nvSpPr>
        <p:spPr>
          <a:xfrm>
            <a:off x="657225" y="7257658"/>
            <a:ext cx="2743200" cy="165400"/>
          </a:xfrm>
        </p:spPr>
        <p:txBody>
          <a:bodyPr/>
          <a:lstStyle/>
          <a:p>
            <a:fld id="{FD403CD0-842C-4BCD-83D3-BB78B185EE38}" type="datetimeFigureOut">
              <a:rPr lang="sv-SE" smtClean="0"/>
              <a:t>2022-05-23</a:t>
            </a:fld>
            <a:endParaRPr lang="sv-SE" dirty="0"/>
          </a:p>
        </p:txBody>
      </p:sp>
      <p:sp>
        <p:nvSpPr>
          <p:cNvPr id="6" name="Platshållare för sidfot 5">
            <a:extLst>
              <a:ext uri="{FF2B5EF4-FFF2-40B4-BE49-F238E27FC236}">
                <a16:creationId xmlns:a16="http://schemas.microsoft.com/office/drawing/2014/main" id="{C9210FBD-A2BE-440A-B709-3F3BB63866CD}"/>
              </a:ext>
            </a:extLst>
          </p:cNvPr>
          <p:cNvSpPr>
            <a:spLocks noGrp="1"/>
          </p:cNvSpPr>
          <p:nvPr>
            <p:ph type="ftr" sz="quarter" idx="11"/>
          </p:nvPr>
        </p:nvSpPr>
        <p:spPr>
          <a:xfrm>
            <a:off x="657225" y="7455827"/>
            <a:ext cx="4114800" cy="165400"/>
          </a:xfrm>
        </p:spPr>
        <p:txBody>
          <a:bodyPr/>
          <a:lstStyle/>
          <a:p>
            <a:endParaRPr lang="sv-SE" dirty="0"/>
          </a:p>
        </p:txBody>
      </p:sp>
      <p:sp>
        <p:nvSpPr>
          <p:cNvPr id="7" name="Platshållare för bildnummer 6">
            <a:extLst>
              <a:ext uri="{FF2B5EF4-FFF2-40B4-BE49-F238E27FC236}">
                <a16:creationId xmlns:a16="http://schemas.microsoft.com/office/drawing/2014/main" id="{BE28D374-4D75-4567-950A-F1F60FB46C08}"/>
              </a:ext>
            </a:extLst>
          </p:cNvPr>
          <p:cNvSpPr>
            <a:spLocks noGrp="1"/>
          </p:cNvSpPr>
          <p:nvPr>
            <p:ph type="sldNum" sz="quarter" idx="12"/>
          </p:nvPr>
        </p:nvSpPr>
        <p:spPr>
          <a:xfrm>
            <a:off x="8429625" y="7455827"/>
            <a:ext cx="2743200" cy="165400"/>
          </a:xfrm>
        </p:spPr>
        <p:txBody>
          <a:bodyPr/>
          <a:lstStyle/>
          <a:p>
            <a:fld id="{AE086683-F536-42AB-ABBC-F4803DFE8DBC}" type="slidenum">
              <a:rPr lang="sv-SE" smtClean="0"/>
              <a:t>‹#›</a:t>
            </a:fld>
            <a:endParaRPr lang="sv-SE" dirty="0"/>
          </a:p>
        </p:txBody>
      </p:sp>
      <p:sp>
        <p:nvSpPr>
          <p:cNvPr id="9" name="Picture Placeholder 8">
            <a:extLst>
              <a:ext uri="{FF2B5EF4-FFF2-40B4-BE49-F238E27FC236}">
                <a16:creationId xmlns:a16="http://schemas.microsoft.com/office/drawing/2014/main" id="{943A14B3-EEC6-432F-9524-12E206EE884B}"/>
              </a:ext>
            </a:extLst>
          </p:cNvPr>
          <p:cNvSpPr>
            <a:spLocks noGrp="1"/>
          </p:cNvSpPr>
          <p:nvPr>
            <p:ph type="pic" sz="quarter" idx="13" hasCustomPrompt="1"/>
          </p:nvPr>
        </p:nvSpPr>
        <p:spPr>
          <a:xfrm>
            <a:off x="4467226" y="293412"/>
            <a:ext cx="7423288" cy="6266414"/>
          </a:xfrm>
        </p:spPr>
        <p:txBody>
          <a:bodyPr/>
          <a:lstStyle>
            <a:lvl1pPr algn="ctr">
              <a:buNone/>
              <a:defRPr sz="1600"/>
            </a:lvl1pPr>
          </a:lstStyle>
          <a:p>
            <a:r>
              <a:rPr lang="sv-SE" dirty="0"/>
              <a:t> </a:t>
            </a:r>
          </a:p>
          <a:p>
            <a:endParaRPr lang="sv-SE" dirty="0"/>
          </a:p>
          <a:p>
            <a:endParaRPr lang="sv-SE" dirty="0"/>
          </a:p>
          <a:p>
            <a:endParaRPr lang="sv-SE" dirty="0"/>
          </a:p>
          <a:p>
            <a:endParaRPr lang="sv-SE" dirty="0"/>
          </a:p>
          <a:p>
            <a:endParaRPr lang="sv-SE" dirty="0"/>
          </a:p>
          <a:p>
            <a:endParaRPr lang="sv-SE" dirty="0"/>
          </a:p>
          <a:p>
            <a:r>
              <a:rPr lang="sv-SE" dirty="0"/>
              <a:t>Klicka på ikonen för att införa bild</a:t>
            </a:r>
          </a:p>
        </p:txBody>
      </p:sp>
    </p:spTree>
    <p:extLst>
      <p:ext uri="{BB962C8B-B14F-4D97-AF65-F5344CB8AC3E}">
        <p14:creationId xmlns:p14="http://schemas.microsoft.com/office/powerpoint/2010/main" val="15997970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p:txBody>
          <a:bodyPr/>
          <a:lstStyle>
            <a:lvl1pPr>
              <a:defRPr/>
            </a:lvl1pPr>
          </a:lstStyle>
          <a:p>
            <a:r>
              <a:rPr lang="sv-SE" dirty="0"/>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p:txBody>
          <a:bodyPr/>
          <a:lstStyle>
            <a:lvl1pPr>
              <a:buClr>
                <a:schemeClr val="accent1"/>
              </a:buClr>
              <a:buFontTx/>
              <a:buBlip>
                <a:blip r:embed="rId2"/>
              </a:buBlip>
              <a:defRPr/>
            </a:lvl1pPr>
            <a:lvl2pPr>
              <a:buFontTx/>
              <a:buBlip>
                <a:blip r:embed="rId2"/>
              </a:buBlip>
              <a:defRPr/>
            </a:lvl2pPr>
            <a:lvl3pPr>
              <a:buFontTx/>
              <a:buBlip>
                <a:blip r:embed="rId2"/>
              </a:buBlip>
              <a:defRPr/>
            </a:lvl3pPr>
            <a:lvl4pPr>
              <a:buFontTx/>
              <a:buBlip>
                <a:blip r:embed="rId2"/>
              </a:buBlip>
              <a:defRPr/>
            </a:lvl4pPr>
            <a:lvl5pPr>
              <a:buFontTx/>
              <a:buBlip>
                <a:blip r:embed="rId2"/>
              </a:buBlip>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81D817B1-082F-834F-87C5-359ACC85EB9A}" type="datetime1">
              <a:rPr lang="sv-SE" smtClean="0"/>
              <a:t>2022-05-23</a:t>
            </a:fld>
            <a:endParaRPr lang="sv-SE" dirty="0"/>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dirty="0"/>
              <a:t>Insikt 2022 |</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dirty="0"/>
          </a:p>
        </p:txBody>
      </p:sp>
    </p:spTree>
    <p:extLst>
      <p:ext uri="{BB962C8B-B14F-4D97-AF65-F5344CB8AC3E}">
        <p14:creationId xmlns:p14="http://schemas.microsoft.com/office/powerpoint/2010/main" val="20545118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ext och vänsterställd bild">
    <p:bg>
      <p:bgPr>
        <a:solidFill>
          <a:srgbClr val="FFFFF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561CF1-8C58-43C4-85F4-74B85A95CCC3}"/>
              </a:ext>
            </a:extLst>
          </p:cNvPr>
          <p:cNvSpPr>
            <a:spLocks noGrp="1"/>
          </p:cNvSpPr>
          <p:nvPr>
            <p:ph type="title"/>
          </p:nvPr>
        </p:nvSpPr>
        <p:spPr>
          <a:xfrm>
            <a:off x="6264934" y="298175"/>
            <a:ext cx="4307816" cy="1600200"/>
          </a:xfrm>
        </p:spPr>
        <p:txBody>
          <a:bodyPr anchor="b"/>
          <a:lstStyle>
            <a:lvl1pPr>
              <a:defRPr sz="3200"/>
            </a:lvl1pPr>
          </a:lstStyle>
          <a:p>
            <a:r>
              <a:rPr lang="sv-SE"/>
              <a:t>Klicka här för att ändra mall för rubrikformat</a:t>
            </a:r>
            <a:endParaRPr lang="sv-SE" dirty="0"/>
          </a:p>
        </p:txBody>
      </p:sp>
      <p:sp>
        <p:nvSpPr>
          <p:cNvPr id="4" name="Platshållare för text 3">
            <a:extLst>
              <a:ext uri="{FF2B5EF4-FFF2-40B4-BE49-F238E27FC236}">
                <a16:creationId xmlns:a16="http://schemas.microsoft.com/office/drawing/2014/main" id="{691A2496-44E0-44EE-8C5B-1B08A193A429}"/>
              </a:ext>
            </a:extLst>
          </p:cNvPr>
          <p:cNvSpPr>
            <a:spLocks noGrp="1"/>
          </p:cNvSpPr>
          <p:nvPr>
            <p:ph type="body" sz="half" idx="2"/>
          </p:nvPr>
        </p:nvSpPr>
        <p:spPr>
          <a:xfrm>
            <a:off x="6264935" y="2130425"/>
            <a:ext cx="4307816" cy="40513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ADA1203-DAFF-46B9-91D7-47E5BF89EB5F}"/>
              </a:ext>
            </a:extLst>
          </p:cNvPr>
          <p:cNvSpPr>
            <a:spLocks noGrp="1"/>
          </p:cNvSpPr>
          <p:nvPr>
            <p:ph type="dt" sz="half" idx="10"/>
          </p:nvPr>
        </p:nvSpPr>
        <p:spPr>
          <a:xfrm>
            <a:off x="657225" y="7257658"/>
            <a:ext cx="2743200" cy="165400"/>
          </a:xfrm>
        </p:spPr>
        <p:txBody>
          <a:bodyPr/>
          <a:lstStyle/>
          <a:p>
            <a:fld id="{FD403CD0-842C-4BCD-83D3-BB78B185EE38}" type="datetimeFigureOut">
              <a:rPr lang="sv-SE" smtClean="0"/>
              <a:t>2022-05-23</a:t>
            </a:fld>
            <a:endParaRPr lang="sv-SE" dirty="0"/>
          </a:p>
        </p:txBody>
      </p:sp>
      <p:sp>
        <p:nvSpPr>
          <p:cNvPr id="6" name="Platshållare för sidfot 5">
            <a:extLst>
              <a:ext uri="{FF2B5EF4-FFF2-40B4-BE49-F238E27FC236}">
                <a16:creationId xmlns:a16="http://schemas.microsoft.com/office/drawing/2014/main" id="{C9210FBD-A2BE-440A-B709-3F3BB63866CD}"/>
              </a:ext>
            </a:extLst>
          </p:cNvPr>
          <p:cNvSpPr>
            <a:spLocks noGrp="1"/>
          </p:cNvSpPr>
          <p:nvPr>
            <p:ph type="ftr" sz="quarter" idx="11"/>
          </p:nvPr>
        </p:nvSpPr>
        <p:spPr>
          <a:xfrm>
            <a:off x="657225" y="7455827"/>
            <a:ext cx="4114800" cy="165400"/>
          </a:xfrm>
        </p:spPr>
        <p:txBody>
          <a:bodyPr/>
          <a:lstStyle/>
          <a:p>
            <a:endParaRPr lang="sv-SE" dirty="0"/>
          </a:p>
        </p:txBody>
      </p:sp>
      <p:sp>
        <p:nvSpPr>
          <p:cNvPr id="7" name="Platshållare för bildnummer 6">
            <a:extLst>
              <a:ext uri="{FF2B5EF4-FFF2-40B4-BE49-F238E27FC236}">
                <a16:creationId xmlns:a16="http://schemas.microsoft.com/office/drawing/2014/main" id="{BE28D374-4D75-4567-950A-F1F60FB46C08}"/>
              </a:ext>
            </a:extLst>
          </p:cNvPr>
          <p:cNvSpPr>
            <a:spLocks noGrp="1"/>
          </p:cNvSpPr>
          <p:nvPr>
            <p:ph type="sldNum" sz="quarter" idx="12"/>
          </p:nvPr>
        </p:nvSpPr>
        <p:spPr>
          <a:xfrm>
            <a:off x="8429625" y="7455827"/>
            <a:ext cx="2743200" cy="165400"/>
          </a:xfrm>
        </p:spPr>
        <p:txBody>
          <a:bodyPr/>
          <a:lstStyle/>
          <a:p>
            <a:fld id="{AE086683-F536-42AB-ABBC-F4803DFE8DBC}" type="slidenum">
              <a:rPr lang="sv-SE" smtClean="0"/>
              <a:t>‹#›</a:t>
            </a:fld>
            <a:endParaRPr lang="sv-SE" dirty="0"/>
          </a:p>
        </p:txBody>
      </p:sp>
      <p:sp>
        <p:nvSpPr>
          <p:cNvPr id="9" name="Picture Placeholder 8">
            <a:extLst>
              <a:ext uri="{FF2B5EF4-FFF2-40B4-BE49-F238E27FC236}">
                <a16:creationId xmlns:a16="http://schemas.microsoft.com/office/drawing/2014/main" id="{943A14B3-EEC6-432F-9524-12E206EE884B}"/>
              </a:ext>
            </a:extLst>
          </p:cNvPr>
          <p:cNvSpPr>
            <a:spLocks noGrp="1"/>
          </p:cNvSpPr>
          <p:nvPr>
            <p:ph type="pic" sz="quarter" idx="13" hasCustomPrompt="1"/>
          </p:nvPr>
        </p:nvSpPr>
        <p:spPr>
          <a:xfrm>
            <a:off x="293412" y="293412"/>
            <a:ext cx="5802588" cy="6271176"/>
          </a:xfrm>
        </p:spPr>
        <p:txBody>
          <a:bodyPr/>
          <a:lstStyle>
            <a:lvl1pPr algn="ctr">
              <a:buNone/>
              <a:defRPr sz="1600"/>
            </a:lvl1pPr>
          </a:lstStyle>
          <a:p>
            <a:r>
              <a:rPr lang="sv-SE" dirty="0"/>
              <a:t> </a:t>
            </a:r>
          </a:p>
          <a:p>
            <a:endParaRPr lang="sv-SE" dirty="0"/>
          </a:p>
          <a:p>
            <a:endParaRPr lang="sv-SE" dirty="0"/>
          </a:p>
          <a:p>
            <a:endParaRPr lang="sv-SE" dirty="0"/>
          </a:p>
          <a:p>
            <a:endParaRPr lang="sv-SE" dirty="0"/>
          </a:p>
          <a:p>
            <a:endParaRPr lang="sv-SE" dirty="0"/>
          </a:p>
          <a:p>
            <a:endParaRPr lang="sv-SE" dirty="0"/>
          </a:p>
          <a:p>
            <a:r>
              <a:rPr lang="sv-SE" dirty="0"/>
              <a:t>Klicka på ikonen för att införa bild</a:t>
            </a:r>
          </a:p>
        </p:txBody>
      </p:sp>
    </p:spTree>
    <p:extLst>
      <p:ext uri="{BB962C8B-B14F-4D97-AF65-F5344CB8AC3E}">
        <p14:creationId xmlns:p14="http://schemas.microsoft.com/office/powerpoint/2010/main" val="19381075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8219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Avslutningssida pilar">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FD403CD0-842C-4BCD-83D3-BB78B185EE38}" type="datetimeFigureOut">
              <a:rPr lang="sv-SE" smtClean="0"/>
              <a:t>2022-05-23</a:t>
            </a:fld>
            <a:endParaRPr lang="sv-SE" dirty="0"/>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endParaRPr lang="sv-SE" dirty="0"/>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dirty="0"/>
          </a:p>
        </p:txBody>
      </p:sp>
      <p:pic>
        <p:nvPicPr>
          <p:cNvPr id="5" name="Graphic 4">
            <a:extLst>
              <a:ext uri="{FF2B5EF4-FFF2-40B4-BE49-F238E27FC236}">
                <a16:creationId xmlns:a16="http://schemas.microsoft.com/office/drawing/2014/main" id="{175297CC-7CAB-4231-AB8D-015ADE92F4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215231"/>
            <a:ext cx="12192000" cy="4403725"/>
          </a:xfrm>
          <a:prstGeom prst="rect">
            <a:avLst/>
          </a:prstGeom>
        </p:spPr>
      </p:pic>
    </p:spTree>
    <p:extLst>
      <p:ext uri="{BB962C8B-B14F-4D97-AF65-F5344CB8AC3E}">
        <p14:creationId xmlns:p14="http://schemas.microsoft.com/office/powerpoint/2010/main" val="42064729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Avslutningssida välj logotyp">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FD403CD0-842C-4BCD-83D3-BB78B185EE38}" type="datetimeFigureOut">
              <a:rPr lang="sv-SE" smtClean="0"/>
              <a:t>2022-05-23</a:t>
            </a:fld>
            <a:endParaRPr lang="sv-SE" dirty="0"/>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endParaRPr lang="sv-SE" dirty="0"/>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dirty="0"/>
          </a:p>
        </p:txBody>
      </p:sp>
      <p:pic>
        <p:nvPicPr>
          <p:cNvPr id="6" name="Bildobjekt 5">
            <a:extLst>
              <a:ext uri="{FF2B5EF4-FFF2-40B4-BE49-F238E27FC236}">
                <a16:creationId xmlns:a16="http://schemas.microsoft.com/office/drawing/2014/main" id="{8BC10EFD-1070-4D90-A622-A3B9534F8048}"/>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798441" y="5774634"/>
            <a:ext cx="5404115" cy="356617"/>
          </a:xfrm>
          <a:prstGeom prst="rect">
            <a:avLst/>
          </a:prstGeom>
        </p:spPr>
      </p:pic>
    </p:spTree>
    <p:extLst>
      <p:ext uri="{BB962C8B-B14F-4D97-AF65-F5344CB8AC3E}">
        <p14:creationId xmlns:p14="http://schemas.microsoft.com/office/powerpoint/2010/main" val="9824550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Avslutningssida Almega med förbund">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FD403CD0-842C-4BCD-83D3-BB78B185EE38}" type="datetimeFigureOut">
              <a:rPr lang="sv-SE" smtClean="0"/>
              <a:t>2022-05-23</a:t>
            </a:fld>
            <a:endParaRPr lang="sv-SE" dirty="0"/>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endParaRPr lang="sv-SE" dirty="0"/>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dirty="0"/>
          </a:p>
        </p:txBody>
      </p:sp>
      <p:pic>
        <p:nvPicPr>
          <p:cNvPr id="5" name="Bild 4">
            <a:extLst>
              <a:ext uri="{FF2B5EF4-FFF2-40B4-BE49-F238E27FC236}">
                <a16:creationId xmlns:a16="http://schemas.microsoft.com/office/drawing/2014/main" id="{1BA6E06C-18CA-402A-B78B-FD2CD66D8B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8440" y="1943100"/>
            <a:ext cx="5753028" cy="4253524"/>
          </a:xfrm>
          <a:prstGeom prst="rect">
            <a:avLst/>
          </a:prstGeom>
        </p:spPr>
      </p:pic>
    </p:spTree>
    <p:extLst>
      <p:ext uri="{BB962C8B-B14F-4D97-AF65-F5344CB8AC3E}">
        <p14:creationId xmlns:p14="http://schemas.microsoft.com/office/powerpoint/2010/main" val="1274387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Rubrik och innehåll - mindre">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415788" y="293413"/>
            <a:ext cx="11474720" cy="514662"/>
          </a:xfrm>
        </p:spPr>
        <p:txBody>
          <a:bodyPr anchor="t"/>
          <a:lstStyle>
            <a:lvl1pPr>
              <a:defRPr sz="2000" b="1" i="0">
                <a:latin typeface="Arial Black" panose="020B0604020202020204" pitchFamily="34" charset="0"/>
                <a:cs typeface="Arial Black" panose="020B0604020202020204" pitchFamily="34" charset="0"/>
              </a:defRPr>
            </a:lvl1pPr>
          </a:lstStyle>
          <a:p>
            <a:r>
              <a:rPr lang="sv-SE" dirty="0"/>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415787" y="1020726"/>
            <a:ext cx="11474719" cy="4863339"/>
          </a:xfrm>
        </p:spPr>
        <p:txBody>
          <a:bodyPr/>
          <a:lstStyle>
            <a:lvl1pPr>
              <a:buClr>
                <a:schemeClr val="accent1"/>
              </a:buClr>
              <a:buFontTx/>
              <a:buBlip>
                <a:blip r:embed="rId2"/>
              </a:buBlip>
              <a:defRPr sz="1600"/>
            </a:lvl1pPr>
            <a:lvl2pPr>
              <a:buFontTx/>
              <a:buBlip>
                <a:blip r:embed="rId2"/>
              </a:buBlip>
              <a:defRPr sz="1600"/>
            </a:lvl2pPr>
            <a:lvl3pPr>
              <a:buFontTx/>
              <a:buBlip>
                <a:blip r:embed="rId2"/>
              </a:buBlip>
              <a:defRPr sz="1600"/>
            </a:lvl3pPr>
            <a:lvl4pPr>
              <a:buFontTx/>
              <a:buBlip>
                <a:blip r:embed="rId2"/>
              </a:buBlip>
              <a:defRPr sz="1600"/>
            </a:lvl4pPr>
            <a:lvl5pPr>
              <a:buFontTx/>
              <a:buBlip>
                <a:blip r:embed="rId2"/>
              </a:buBlip>
              <a:defRPr sz="16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593C6AF5-18F1-504F-B727-542004A7561E}" type="datetime1">
              <a:rPr lang="sv-SE" smtClean="0"/>
              <a:t>2022-05-23</a:t>
            </a:fld>
            <a:endParaRPr lang="sv-SE" dirty="0"/>
          </a:p>
        </p:txBody>
      </p:sp>
      <p:cxnSp>
        <p:nvCxnSpPr>
          <p:cNvPr id="8" name="Rak 7">
            <a:extLst>
              <a:ext uri="{FF2B5EF4-FFF2-40B4-BE49-F238E27FC236}">
                <a16:creationId xmlns:a16="http://schemas.microsoft.com/office/drawing/2014/main" id="{14BF04EC-C3BA-8E47-A997-F78039252631}"/>
              </a:ext>
            </a:extLst>
          </p:cNvPr>
          <p:cNvCxnSpPr>
            <a:cxnSpLocks/>
          </p:cNvCxnSpPr>
          <p:nvPr userDrawn="1"/>
        </p:nvCxnSpPr>
        <p:spPr>
          <a:xfrm>
            <a:off x="301486" y="293413"/>
            <a:ext cx="0" cy="51466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F001B1BF-4A99-2543-94E7-21CC24C30427}"/>
              </a:ext>
            </a:extLst>
          </p:cNvPr>
          <p:cNvCxnSpPr>
            <a:cxnSpLocks/>
          </p:cNvCxnSpPr>
          <p:nvPr userDrawn="1"/>
        </p:nvCxnSpPr>
        <p:spPr>
          <a:xfrm>
            <a:off x="301486" y="1020726"/>
            <a:ext cx="0" cy="4863339"/>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Platshållare för sidfot 4">
            <a:extLst>
              <a:ext uri="{FF2B5EF4-FFF2-40B4-BE49-F238E27FC236}">
                <a16:creationId xmlns:a16="http://schemas.microsoft.com/office/drawing/2014/main" id="{34D4AD98-F361-9142-966B-C6149996027A}"/>
              </a:ext>
            </a:extLst>
          </p:cNvPr>
          <p:cNvSpPr>
            <a:spLocks noGrp="1"/>
          </p:cNvSpPr>
          <p:nvPr>
            <p:ph type="ftr" sz="quarter" idx="11"/>
          </p:nvPr>
        </p:nvSpPr>
        <p:spPr>
          <a:xfrm>
            <a:off x="7642914" y="6338031"/>
            <a:ext cx="4114800" cy="165400"/>
          </a:xfrm>
        </p:spPr>
        <p:txBody>
          <a:bodyPr/>
          <a:lstStyle>
            <a:lvl1pPr algn="r">
              <a:defRPr>
                <a:latin typeface="+mn-lt"/>
              </a:defRPr>
            </a:lvl1pPr>
          </a:lstStyle>
          <a:p>
            <a:r>
              <a:rPr lang="sv-SE" dirty="0"/>
              <a:t>Insikt 2022 |</a:t>
            </a:r>
          </a:p>
        </p:txBody>
      </p:sp>
      <p:sp>
        <p:nvSpPr>
          <p:cNvPr id="13" name="Platshållare för bildnummer 5">
            <a:extLst>
              <a:ext uri="{FF2B5EF4-FFF2-40B4-BE49-F238E27FC236}">
                <a16:creationId xmlns:a16="http://schemas.microsoft.com/office/drawing/2014/main" id="{3ECBB01F-EAA2-7C4E-92B0-AB4655F4909F}"/>
              </a:ext>
            </a:extLst>
          </p:cNvPr>
          <p:cNvSpPr>
            <a:spLocks noGrp="1"/>
          </p:cNvSpPr>
          <p:nvPr>
            <p:ph type="sldNum" sz="quarter" idx="12"/>
          </p:nvPr>
        </p:nvSpPr>
        <p:spPr>
          <a:xfrm>
            <a:off x="9147306" y="6338031"/>
            <a:ext cx="2743200" cy="165400"/>
          </a:xfrm>
        </p:spPr>
        <p:txBody>
          <a:bodyPr/>
          <a:lstStyle>
            <a:lvl1pPr algn="r">
              <a:defRPr>
                <a:latin typeface="+mn-lt"/>
              </a:defRPr>
            </a:lvl1pPr>
          </a:lstStyle>
          <a:p>
            <a:fld id="{AE086683-F536-42AB-ABBC-F4803DFE8DBC}" type="slidenum">
              <a:rPr lang="sv-SE" smtClean="0"/>
              <a:pPr/>
              <a:t>‹#›</a:t>
            </a:fld>
            <a:endParaRPr lang="sv-SE" dirty="0"/>
          </a:p>
        </p:txBody>
      </p:sp>
    </p:spTree>
    <p:extLst>
      <p:ext uri="{BB962C8B-B14F-4D97-AF65-F5344CB8AC3E}">
        <p14:creationId xmlns:p14="http://schemas.microsoft.com/office/powerpoint/2010/main" val="2263752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och innehåll - mindr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415787" y="293413"/>
            <a:ext cx="11474727" cy="514662"/>
          </a:xfrm>
        </p:spPr>
        <p:txBody>
          <a:bodyPr anchor="t"/>
          <a:lstStyle>
            <a:lvl1pPr>
              <a:defRPr sz="2000" b="1" i="0">
                <a:latin typeface="Arial Black" panose="020B0604020202020204" pitchFamily="34" charset="0"/>
                <a:cs typeface="Arial Black" panose="020B0604020202020204" pitchFamily="34" charset="0"/>
              </a:defRPr>
            </a:lvl1pPr>
          </a:lstStyle>
          <a:p>
            <a:r>
              <a:rPr lang="sv-SE" dirty="0"/>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415787" y="1020726"/>
            <a:ext cx="11474726" cy="4863339"/>
          </a:xfrm>
        </p:spPr>
        <p:txBody>
          <a:bodyPr/>
          <a:lstStyle>
            <a:lvl1pPr>
              <a:buClr>
                <a:schemeClr val="accent1"/>
              </a:buClr>
              <a:buFontTx/>
              <a:buBlip>
                <a:blip r:embed="rId2"/>
              </a:buBlip>
              <a:defRPr sz="1600"/>
            </a:lvl1pPr>
            <a:lvl2pPr>
              <a:buFontTx/>
              <a:buBlip>
                <a:blip r:embed="rId2"/>
              </a:buBlip>
              <a:defRPr sz="1600"/>
            </a:lvl2pPr>
            <a:lvl3pPr>
              <a:buFontTx/>
              <a:buBlip>
                <a:blip r:embed="rId2"/>
              </a:buBlip>
              <a:defRPr sz="1600"/>
            </a:lvl3pPr>
            <a:lvl4pPr>
              <a:buFontTx/>
              <a:buBlip>
                <a:blip r:embed="rId2"/>
              </a:buBlip>
              <a:defRPr sz="1600"/>
            </a:lvl4pPr>
            <a:lvl5pPr>
              <a:buFontTx/>
              <a:buBlip>
                <a:blip r:embed="rId2"/>
              </a:buBlip>
              <a:defRPr sz="16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B7A9CFC5-D083-824E-8F6D-BAD611FB3A8B}" type="datetime1">
              <a:rPr lang="sv-SE" smtClean="0"/>
              <a:t>2022-05-23</a:t>
            </a:fld>
            <a:endParaRPr lang="sv-SE" dirty="0"/>
          </a:p>
        </p:txBody>
      </p:sp>
      <p:cxnSp>
        <p:nvCxnSpPr>
          <p:cNvPr id="8" name="Rak 7">
            <a:extLst>
              <a:ext uri="{FF2B5EF4-FFF2-40B4-BE49-F238E27FC236}">
                <a16:creationId xmlns:a16="http://schemas.microsoft.com/office/drawing/2014/main" id="{14BF04EC-C3BA-8E47-A997-F78039252631}"/>
              </a:ext>
            </a:extLst>
          </p:cNvPr>
          <p:cNvCxnSpPr>
            <a:cxnSpLocks/>
          </p:cNvCxnSpPr>
          <p:nvPr userDrawn="1"/>
        </p:nvCxnSpPr>
        <p:spPr>
          <a:xfrm>
            <a:off x="301486" y="293413"/>
            <a:ext cx="0" cy="51466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F001B1BF-4A99-2543-94E7-21CC24C30427}"/>
              </a:ext>
            </a:extLst>
          </p:cNvPr>
          <p:cNvCxnSpPr>
            <a:cxnSpLocks/>
          </p:cNvCxnSpPr>
          <p:nvPr userDrawn="1"/>
        </p:nvCxnSpPr>
        <p:spPr>
          <a:xfrm>
            <a:off x="301486" y="1020726"/>
            <a:ext cx="0" cy="4863339"/>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Platshållare för sidfot 4">
            <a:extLst>
              <a:ext uri="{FF2B5EF4-FFF2-40B4-BE49-F238E27FC236}">
                <a16:creationId xmlns:a16="http://schemas.microsoft.com/office/drawing/2014/main" id="{EA3F6432-9379-DD4B-AADB-AC8A4CA57818}"/>
              </a:ext>
            </a:extLst>
          </p:cNvPr>
          <p:cNvSpPr>
            <a:spLocks noGrp="1"/>
          </p:cNvSpPr>
          <p:nvPr>
            <p:ph type="ftr" sz="quarter" idx="11"/>
          </p:nvPr>
        </p:nvSpPr>
        <p:spPr>
          <a:xfrm>
            <a:off x="7642914" y="6338031"/>
            <a:ext cx="4114800" cy="165400"/>
          </a:xfrm>
        </p:spPr>
        <p:txBody>
          <a:bodyPr/>
          <a:lstStyle>
            <a:lvl1pPr algn="r">
              <a:defRPr>
                <a:latin typeface="+mn-lt"/>
              </a:defRPr>
            </a:lvl1pPr>
          </a:lstStyle>
          <a:p>
            <a:r>
              <a:rPr lang="sv-SE" dirty="0"/>
              <a:t>Insikt 2022 |</a:t>
            </a:r>
          </a:p>
        </p:txBody>
      </p:sp>
      <p:sp>
        <p:nvSpPr>
          <p:cNvPr id="18" name="Platshållare för bildnummer 5">
            <a:extLst>
              <a:ext uri="{FF2B5EF4-FFF2-40B4-BE49-F238E27FC236}">
                <a16:creationId xmlns:a16="http://schemas.microsoft.com/office/drawing/2014/main" id="{3AAFCD95-3EAC-DD4C-ABA3-FBE989F0CEBF}"/>
              </a:ext>
            </a:extLst>
          </p:cNvPr>
          <p:cNvSpPr>
            <a:spLocks noGrp="1"/>
          </p:cNvSpPr>
          <p:nvPr>
            <p:ph type="sldNum" sz="quarter" idx="12"/>
          </p:nvPr>
        </p:nvSpPr>
        <p:spPr>
          <a:xfrm>
            <a:off x="9147306" y="6338031"/>
            <a:ext cx="2743200" cy="165400"/>
          </a:xfrm>
        </p:spPr>
        <p:txBody>
          <a:bodyPr/>
          <a:lstStyle>
            <a:lvl1pPr algn="r">
              <a:defRPr>
                <a:latin typeface="+mn-lt"/>
              </a:defRPr>
            </a:lvl1pPr>
          </a:lstStyle>
          <a:p>
            <a:fld id="{AE086683-F536-42AB-ABBC-F4803DFE8DBC}" type="slidenum">
              <a:rPr lang="sv-SE" smtClean="0"/>
              <a:pPr/>
              <a:t>‹#›</a:t>
            </a:fld>
            <a:endParaRPr lang="sv-SE" dirty="0"/>
          </a:p>
        </p:txBody>
      </p:sp>
    </p:spTree>
    <p:extLst>
      <p:ext uri="{BB962C8B-B14F-4D97-AF65-F5344CB8AC3E}">
        <p14:creationId xmlns:p14="http://schemas.microsoft.com/office/powerpoint/2010/main" val="2628028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Rubrik och innehåll - mindre">
    <p:bg>
      <p:bgPr>
        <a:solidFill>
          <a:srgbClr val="E7E8E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415787" y="293413"/>
            <a:ext cx="11474727" cy="514662"/>
          </a:xfrm>
        </p:spPr>
        <p:txBody>
          <a:bodyPr anchor="t"/>
          <a:lstStyle>
            <a:lvl1pPr>
              <a:defRPr sz="2000" b="1" i="0">
                <a:latin typeface="Arial Black" panose="020B0604020202020204" pitchFamily="34" charset="0"/>
                <a:cs typeface="Arial Black" panose="020B0604020202020204" pitchFamily="34" charset="0"/>
              </a:defRPr>
            </a:lvl1pPr>
          </a:lstStyle>
          <a:p>
            <a:r>
              <a:rPr lang="sv-SE" dirty="0"/>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415787" y="1020726"/>
            <a:ext cx="11474726" cy="4863339"/>
          </a:xfrm>
        </p:spPr>
        <p:txBody>
          <a:bodyPr/>
          <a:lstStyle>
            <a:lvl1pPr>
              <a:buClr>
                <a:schemeClr val="accent1"/>
              </a:buClr>
              <a:buFontTx/>
              <a:buBlip>
                <a:blip r:embed="rId2"/>
              </a:buBlip>
              <a:defRPr sz="1600"/>
            </a:lvl1pPr>
            <a:lvl2pPr>
              <a:buFontTx/>
              <a:buBlip>
                <a:blip r:embed="rId2"/>
              </a:buBlip>
              <a:defRPr sz="1600"/>
            </a:lvl2pPr>
            <a:lvl3pPr>
              <a:buFontTx/>
              <a:buBlip>
                <a:blip r:embed="rId2"/>
              </a:buBlip>
              <a:defRPr sz="1600"/>
            </a:lvl3pPr>
            <a:lvl4pPr>
              <a:buFontTx/>
              <a:buBlip>
                <a:blip r:embed="rId2"/>
              </a:buBlip>
              <a:defRPr sz="1600"/>
            </a:lvl4pPr>
            <a:lvl5pPr>
              <a:buFontTx/>
              <a:buBlip>
                <a:blip r:embed="rId2"/>
              </a:buBlip>
              <a:defRPr sz="16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2D6D6B52-3258-834F-A199-9D441D1989DC}" type="datetime1">
              <a:rPr lang="sv-SE" smtClean="0"/>
              <a:t>2022-05-23</a:t>
            </a:fld>
            <a:endParaRPr lang="sv-SE" dirty="0"/>
          </a:p>
        </p:txBody>
      </p:sp>
      <p:cxnSp>
        <p:nvCxnSpPr>
          <p:cNvPr id="8" name="Rak 7">
            <a:extLst>
              <a:ext uri="{FF2B5EF4-FFF2-40B4-BE49-F238E27FC236}">
                <a16:creationId xmlns:a16="http://schemas.microsoft.com/office/drawing/2014/main" id="{14BF04EC-C3BA-8E47-A997-F78039252631}"/>
              </a:ext>
            </a:extLst>
          </p:cNvPr>
          <p:cNvCxnSpPr>
            <a:cxnSpLocks/>
          </p:cNvCxnSpPr>
          <p:nvPr userDrawn="1"/>
        </p:nvCxnSpPr>
        <p:spPr>
          <a:xfrm>
            <a:off x="301486" y="293413"/>
            <a:ext cx="0" cy="51466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F001B1BF-4A99-2543-94E7-21CC24C30427}"/>
              </a:ext>
            </a:extLst>
          </p:cNvPr>
          <p:cNvCxnSpPr>
            <a:cxnSpLocks/>
          </p:cNvCxnSpPr>
          <p:nvPr userDrawn="1"/>
        </p:nvCxnSpPr>
        <p:spPr>
          <a:xfrm>
            <a:off x="301486" y="1020726"/>
            <a:ext cx="0" cy="4863339"/>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 name="Platshållare för sidfot 4">
            <a:extLst>
              <a:ext uri="{FF2B5EF4-FFF2-40B4-BE49-F238E27FC236}">
                <a16:creationId xmlns:a16="http://schemas.microsoft.com/office/drawing/2014/main" id="{5AC27042-20D5-5046-A670-D803C1858717}"/>
              </a:ext>
            </a:extLst>
          </p:cNvPr>
          <p:cNvSpPr>
            <a:spLocks noGrp="1"/>
          </p:cNvSpPr>
          <p:nvPr>
            <p:ph type="ftr" sz="quarter" idx="11"/>
          </p:nvPr>
        </p:nvSpPr>
        <p:spPr>
          <a:xfrm>
            <a:off x="7642914" y="6338031"/>
            <a:ext cx="4114800" cy="165400"/>
          </a:xfrm>
        </p:spPr>
        <p:txBody>
          <a:bodyPr/>
          <a:lstStyle>
            <a:lvl1pPr algn="r">
              <a:defRPr>
                <a:latin typeface="+mn-lt"/>
              </a:defRPr>
            </a:lvl1pPr>
          </a:lstStyle>
          <a:p>
            <a:r>
              <a:rPr lang="sv-SE" dirty="0"/>
              <a:t>Insikt 2022 |</a:t>
            </a:r>
          </a:p>
        </p:txBody>
      </p:sp>
      <p:sp>
        <p:nvSpPr>
          <p:cNvPr id="11" name="Platshållare för bildnummer 5">
            <a:extLst>
              <a:ext uri="{FF2B5EF4-FFF2-40B4-BE49-F238E27FC236}">
                <a16:creationId xmlns:a16="http://schemas.microsoft.com/office/drawing/2014/main" id="{08B252B9-46E8-154B-AF44-F970E02A5D0F}"/>
              </a:ext>
            </a:extLst>
          </p:cNvPr>
          <p:cNvSpPr>
            <a:spLocks noGrp="1"/>
          </p:cNvSpPr>
          <p:nvPr>
            <p:ph type="sldNum" sz="quarter" idx="12"/>
          </p:nvPr>
        </p:nvSpPr>
        <p:spPr>
          <a:xfrm>
            <a:off x="9147306" y="6338031"/>
            <a:ext cx="2743200" cy="165400"/>
          </a:xfrm>
        </p:spPr>
        <p:txBody>
          <a:bodyPr/>
          <a:lstStyle>
            <a:lvl1pPr algn="r">
              <a:defRPr>
                <a:latin typeface="+mn-lt"/>
              </a:defRPr>
            </a:lvl1pPr>
          </a:lstStyle>
          <a:p>
            <a:fld id="{AE086683-F536-42AB-ABBC-F4803DFE8DBC}" type="slidenum">
              <a:rPr lang="sv-SE" smtClean="0"/>
              <a:pPr/>
              <a:t>‹#›</a:t>
            </a:fld>
            <a:endParaRPr lang="sv-SE" dirty="0"/>
          </a:p>
        </p:txBody>
      </p:sp>
    </p:spTree>
    <p:extLst>
      <p:ext uri="{BB962C8B-B14F-4D97-AF65-F5344CB8AC3E}">
        <p14:creationId xmlns:p14="http://schemas.microsoft.com/office/powerpoint/2010/main" val="824841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Rubrik och innehåll - mindre">
    <p:bg>
      <p:bgPr>
        <a:solidFill>
          <a:srgbClr val="E7E8E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415787" y="293413"/>
            <a:ext cx="11474727" cy="514662"/>
          </a:xfrm>
        </p:spPr>
        <p:txBody>
          <a:bodyPr anchor="t"/>
          <a:lstStyle>
            <a:lvl1pPr>
              <a:defRPr sz="2000" b="1" i="0">
                <a:latin typeface="Arial Black" panose="020B0604020202020204" pitchFamily="34" charset="0"/>
                <a:cs typeface="Arial Black" panose="020B0604020202020204" pitchFamily="34" charset="0"/>
              </a:defRPr>
            </a:lvl1pPr>
          </a:lstStyle>
          <a:p>
            <a:r>
              <a:rPr lang="sv-SE" dirty="0"/>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415787" y="1020726"/>
            <a:ext cx="11474726" cy="4863339"/>
          </a:xfrm>
        </p:spPr>
        <p:txBody>
          <a:bodyPr/>
          <a:lstStyle>
            <a:lvl1pPr>
              <a:buClr>
                <a:schemeClr val="accent1"/>
              </a:buClr>
              <a:buFontTx/>
              <a:buBlip>
                <a:blip r:embed="rId2"/>
              </a:buBlip>
              <a:defRPr sz="1600"/>
            </a:lvl1pPr>
            <a:lvl2pPr>
              <a:buFontTx/>
              <a:buBlip>
                <a:blip r:embed="rId2"/>
              </a:buBlip>
              <a:defRPr sz="1600"/>
            </a:lvl2pPr>
            <a:lvl3pPr>
              <a:buFontTx/>
              <a:buBlip>
                <a:blip r:embed="rId2"/>
              </a:buBlip>
              <a:defRPr sz="1600"/>
            </a:lvl3pPr>
            <a:lvl4pPr>
              <a:buFontTx/>
              <a:buBlip>
                <a:blip r:embed="rId2"/>
              </a:buBlip>
              <a:defRPr sz="1600"/>
            </a:lvl4pPr>
            <a:lvl5pPr>
              <a:buFontTx/>
              <a:buBlip>
                <a:blip r:embed="rId2"/>
              </a:buBlip>
              <a:defRPr sz="16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2D6D6B52-3258-834F-A199-9D441D1989DC}" type="datetime1">
              <a:rPr lang="sv-SE" smtClean="0"/>
              <a:t>2022-05-23</a:t>
            </a:fld>
            <a:endParaRPr lang="sv-SE" dirty="0"/>
          </a:p>
        </p:txBody>
      </p:sp>
      <p:cxnSp>
        <p:nvCxnSpPr>
          <p:cNvPr id="8" name="Rak 7">
            <a:extLst>
              <a:ext uri="{FF2B5EF4-FFF2-40B4-BE49-F238E27FC236}">
                <a16:creationId xmlns:a16="http://schemas.microsoft.com/office/drawing/2014/main" id="{14BF04EC-C3BA-8E47-A997-F78039252631}"/>
              </a:ext>
            </a:extLst>
          </p:cNvPr>
          <p:cNvCxnSpPr>
            <a:cxnSpLocks/>
          </p:cNvCxnSpPr>
          <p:nvPr userDrawn="1"/>
        </p:nvCxnSpPr>
        <p:spPr>
          <a:xfrm>
            <a:off x="301486" y="293413"/>
            <a:ext cx="0" cy="51466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 name="Platshållare för sidfot 4">
            <a:extLst>
              <a:ext uri="{FF2B5EF4-FFF2-40B4-BE49-F238E27FC236}">
                <a16:creationId xmlns:a16="http://schemas.microsoft.com/office/drawing/2014/main" id="{5AC27042-20D5-5046-A670-D803C1858717}"/>
              </a:ext>
            </a:extLst>
          </p:cNvPr>
          <p:cNvSpPr>
            <a:spLocks noGrp="1"/>
          </p:cNvSpPr>
          <p:nvPr>
            <p:ph type="ftr" sz="quarter" idx="11"/>
          </p:nvPr>
        </p:nvSpPr>
        <p:spPr>
          <a:xfrm>
            <a:off x="7642914" y="6338031"/>
            <a:ext cx="4114800" cy="165400"/>
          </a:xfrm>
        </p:spPr>
        <p:txBody>
          <a:bodyPr/>
          <a:lstStyle>
            <a:lvl1pPr algn="r">
              <a:defRPr>
                <a:latin typeface="+mn-lt"/>
              </a:defRPr>
            </a:lvl1pPr>
          </a:lstStyle>
          <a:p>
            <a:r>
              <a:rPr lang="sv-SE" dirty="0"/>
              <a:t>Insikt 2022 |</a:t>
            </a:r>
          </a:p>
        </p:txBody>
      </p:sp>
      <p:sp>
        <p:nvSpPr>
          <p:cNvPr id="11" name="Platshållare för bildnummer 5">
            <a:extLst>
              <a:ext uri="{FF2B5EF4-FFF2-40B4-BE49-F238E27FC236}">
                <a16:creationId xmlns:a16="http://schemas.microsoft.com/office/drawing/2014/main" id="{08B252B9-46E8-154B-AF44-F970E02A5D0F}"/>
              </a:ext>
            </a:extLst>
          </p:cNvPr>
          <p:cNvSpPr>
            <a:spLocks noGrp="1"/>
          </p:cNvSpPr>
          <p:nvPr>
            <p:ph type="sldNum" sz="quarter" idx="12"/>
          </p:nvPr>
        </p:nvSpPr>
        <p:spPr>
          <a:xfrm>
            <a:off x="9147306" y="6338031"/>
            <a:ext cx="2743200" cy="165400"/>
          </a:xfrm>
        </p:spPr>
        <p:txBody>
          <a:bodyPr/>
          <a:lstStyle>
            <a:lvl1pPr algn="r">
              <a:defRPr>
                <a:latin typeface="+mn-lt"/>
              </a:defRPr>
            </a:lvl1pPr>
          </a:lstStyle>
          <a:p>
            <a:fld id="{AE086683-F536-42AB-ABBC-F4803DFE8DBC}" type="slidenum">
              <a:rPr lang="sv-SE" smtClean="0"/>
              <a:pPr/>
              <a:t>‹#›</a:t>
            </a:fld>
            <a:endParaRPr lang="sv-SE" dirty="0"/>
          </a:p>
        </p:txBody>
      </p:sp>
    </p:spTree>
    <p:extLst>
      <p:ext uri="{BB962C8B-B14F-4D97-AF65-F5344CB8AC3E}">
        <p14:creationId xmlns:p14="http://schemas.microsoft.com/office/powerpoint/2010/main" val="1156713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Rubrik och innehåll - mindre">
    <p:bg>
      <p:bgPr>
        <a:solidFill>
          <a:srgbClr val="89918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415787" y="293413"/>
            <a:ext cx="11474723" cy="514662"/>
          </a:xfrm>
        </p:spPr>
        <p:txBody>
          <a:bodyPr anchor="t"/>
          <a:lstStyle>
            <a:lvl1pPr>
              <a:defRPr sz="2000" b="1" i="0">
                <a:latin typeface="Arial Black" panose="020B0604020202020204" pitchFamily="34" charset="0"/>
                <a:cs typeface="Arial Black" panose="020B0604020202020204" pitchFamily="34" charset="0"/>
              </a:defRPr>
            </a:lvl1pPr>
          </a:lstStyle>
          <a:p>
            <a:r>
              <a:rPr lang="sv-SE" dirty="0"/>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415787" y="1020726"/>
            <a:ext cx="11474722" cy="4863339"/>
          </a:xfrm>
        </p:spPr>
        <p:txBody>
          <a:bodyPr/>
          <a:lstStyle>
            <a:lvl1pPr>
              <a:buClr>
                <a:schemeClr val="accent1"/>
              </a:buClr>
              <a:buFontTx/>
              <a:buBlip>
                <a:blip r:embed="rId2"/>
              </a:buBlip>
              <a:defRPr sz="1600"/>
            </a:lvl1pPr>
            <a:lvl2pPr>
              <a:buFontTx/>
              <a:buBlip>
                <a:blip r:embed="rId2"/>
              </a:buBlip>
              <a:defRPr sz="1600"/>
            </a:lvl2pPr>
            <a:lvl3pPr>
              <a:buFontTx/>
              <a:buBlip>
                <a:blip r:embed="rId2"/>
              </a:buBlip>
              <a:defRPr sz="1600"/>
            </a:lvl3pPr>
            <a:lvl4pPr>
              <a:buFontTx/>
              <a:buBlip>
                <a:blip r:embed="rId2"/>
              </a:buBlip>
              <a:defRPr sz="1600"/>
            </a:lvl4pPr>
            <a:lvl5pPr>
              <a:buFontTx/>
              <a:buBlip>
                <a:blip r:embed="rId2"/>
              </a:buBlip>
              <a:defRPr sz="16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9BED3123-4A50-1443-88A2-A1D8A6532EDF}" type="datetime1">
              <a:rPr lang="sv-SE" smtClean="0"/>
              <a:t>2022-05-23</a:t>
            </a:fld>
            <a:endParaRPr lang="sv-SE" dirty="0"/>
          </a:p>
        </p:txBody>
      </p:sp>
      <p:cxnSp>
        <p:nvCxnSpPr>
          <p:cNvPr id="8" name="Rak 7">
            <a:extLst>
              <a:ext uri="{FF2B5EF4-FFF2-40B4-BE49-F238E27FC236}">
                <a16:creationId xmlns:a16="http://schemas.microsoft.com/office/drawing/2014/main" id="{14BF04EC-C3BA-8E47-A997-F78039252631}"/>
              </a:ext>
            </a:extLst>
          </p:cNvPr>
          <p:cNvCxnSpPr>
            <a:cxnSpLocks/>
          </p:cNvCxnSpPr>
          <p:nvPr userDrawn="1"/>
        </p:nvCxnSpPr>
        <p:spPr>
          <a:xfrm>
            <a:off x="301486" y="293413"/>
            <a:ext cx="0" cy="51466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F001B1BF-4A99-2543-94E7-21CC24C30427}"/>
              </a:ext>
            </a:extLst>
          </p:cNvPr>
          <p:cNvCxnSpPr>
            <a:cxnSpLocks/>
          </p:cNvCxnSpPr>
          <p:nvPr userDrawn="1"/>
        </p:nvCxnSpPr>
        <p:spPr>
          <a:xfrm>
            <a:off x="301486" y="1020726"/>
            <a:ext cx="0" cy="4863339"/>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Platshållare för sidfot 4">
            <a:extLst>
              <a:ext uri="{FF2B5EF4-FFF2-40B4-BE49-F238E27FC236}">
                <a16:creationId xmlns:a16="http://schemas.microsoft.com/office/drawing/2014/main" id="{4E1666C5-04D6-9B47-9583-9DE3A253EDE1}"/>
              </a:ext>
            </a:extLst>
          </p:cNvPr>
          <p:cNvSpPr>
            <a:spLocks noGrp="1"/>
          </p:cNvSpPr>
          <p:nvPr>
            <p:ph type="ftr" sz="quarter" idx="11"/>
          </p:nvPr>
        </p:nvSpPr>
        <p:spPr>
          <a:xfrm>
            <a:off x="7642914" y="6338031"/>
            <a:ext cx="4114800" cy="165400"/>
          </a:xfrm>
        </p:spPr>
        <p:txBody>
          <a:bodyPr/>
          <a:lstStyle>
            <a:lvl1pPr algn="r">
              <a:defRPr>
                <a:latin typeface="+mn-lt"/>
              </a:defRPr>
            </a:lvl1pPr>
          </a:lstStyle>
          <a:p>
            <a:r>
              <a:rPr lang="sv-SE" dirty="0"/>
              <a:t>Insikt 2022 |</a:t>
            </a:r>
          </a:p>
        </p:txBody>
      </p:sp>
      <p:sp>
        <p:nvSpPr>
          <p:cNvPr id="14" name="Platshållare för bildnummer 5">
            <a:extLst>
              <a:ext uri="{FF2B5EF4-FFF2-40B4-BE49-F238E27FC236}">
                <a16:creationId xmlns:a16="http://schemas.microsoft.com/office/drawing/2014/main" id="{B3EEBD22-98CB-5E45-A727-73335D47CE26}"/>
              </a:ext>
            </a:extLst>
          </p:cNvPr>
          <p:cNvSpPr>
            <a:spLocks noGrp="1"/>
          </p:cNvSpPr>
          <p:nvPr>
            <p:ph type="sldNum" sz="quarter" idx="12"/>
          </p:nvPr>
        </p:nvSpPr>
        <p:spPr>
          <a:xfrm>
            <a:off x="9147306" y="6338031"/>
            <a:ext cx="2743200" cy="165400"/>
          </a:xfrm>
        </p:spPr>
        <p:txBody>
          <a:bodyPr/>
          <a:lstStyle>
            <a:lvl1pPr algn="r">
              <a:defRPr>
                <a:latin typeface="+mn-lt"/>
              </a:defRPr>
            </a:lvl1pPr>
          </a:lstStyle>
          <a:p>
            <a:fld id="{AE086683-F536-42AB-ABBC-F4803DFE8DBC}" type="slidenum">
              <a:rPr lang="sv-SE" smtClean="0"/>
              <a:pPr/>
              <a:t>‹#›</a:t>
            </a:fld>
            <a:endParaRPr lang="sv-SE" dirty="0"/>
          </a:p>
        </p:txBody>
      </p:sp>
    </p:spTree>
    <p:extLst>
      <p:ext uri="{BB962C8B-B14F-4D97-AF65-F5344CB8AC3E}">
        <p14:creationId xmlns:p14="http://schemas.microsoft.com/office/powerpoint/2010/main" val="2797498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theme" Target="../theme/theme2.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image" Target="../media/image1.png"/><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301487" y="293412"/>
            <a:ext cx="8648700" cy="1325563"/>
          </a:xfrm>
          <a:prstGeom prst="rect">
            <a:avLst/>
          </a:prstGeom>
        </p:spPr>
        <p:txBody>
          <a:bodyPr vert="horz" lIns="0" tIns="0" rIns="0" bIns="0" rtlCol="0" anchor="b">
            <a:noAutofit/>
          </a:bodyPr>
          <a:lstStyle/>
          <a:p>
            <a:r>
              <a:rPr lang="sv-SE" dirty="0"/>
              <a:t>Klicka här för att skriva rubrik i upp till två rader</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301487" y="1829200"/>
            <a:ext cx="8648700" cy="4054865"/>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a:p>
            <a:pPr lvl="5"/>
            <a:r>
              <a:rPr lang="sv-SE" dirty="0"/>
              <a:t>Nivå 6</a:t>
            </a:r>
          </a:p>
          <a:p>
            <a:pPr lvl="6"/>
            <a:r>
              <a:rPr lang="sv-SE" dirty="0"/>
              <a:t>Nivå 7</a:t>
            </a:r>
          </a:p>
          <a:p>
            <a:pPr lvl="7"/>
            <a:r>
              <a:rPr lang="sv-SE" dirty="0"/>
              <a:t>Nivå 8</a:t>
            </a:r>
          </a:p>
          <a:p>
            <a:pPr lvl="8"/>
            <a:r>
              <a:rPr lang="sv-SE" dirty="0"/>
              <a:t>Nivå 9</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9148761" y="5941694"/>
            <a:ext cx="2743200" cy="165400"/>
          </a:xfrm>
          <a:prstGeom prst="rect">
            <a:avLst/>
          </a:prstGeom>
        </p:spPr>
        <p:txBody>
          <a:bodyPr vert="horz" lIns="0" tIns="0" rIns="0" bIns="0" rtlCol="0" anchor="b">
            <a:noAutofit/>
          </a:bodyPr>
          <a:lstStyle>
            <a:lvl1pPr algn="r">
              <a:defRPr sz="700">
                <a:solidFill>
                  <a:schemeClr val="tx2">
                    <a:lumMod val="65000"/>
                    <a:lumOff val="35000"/>
                  </a:schemeClr>
                </a:solidFill>
              </a:defRPr>
            </a:lvl1pPr>
          </a:lstStyle>
          <a:p>
            <a:pPr algn="r"/>
            <a:fld id="{584C5991-2F58-9F4F-A4C9-624D4A644A5D}" type="datetime1">
              <a:rPr lang="sv-SE" smtClean="0"/>
              <a:t>2022-05-23</a:t>
            </a:fld>
            <a:endParaRPr lang="sv-SE" dirty="0"/>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7777161" y="6139863"/>
            <a:ext cx="4114800" cy="165400"/>
          </a:xfrm>
          <a:prstGeom prst="rect">
            <a:avLst/>
          </a:prstGeom>
        </p:spPr>
        <p:txBody>
          <a:bodyPr vert="horz" lIns="0" tIns="0" rIns="0" bIns="0" rtlCol="0" anchor="b">
            <a:noAutofit/>
          </a:bodyPr>
          <a:lstStyle>
            <a:lvl1pPr algn="r">
              <a:defRPr sz="700">
                <a:solidFill>
                  <a:schemeClr val="tx2">
                    <a:lumMod val="65000"/>
                    <a:lumOff val="35000"/>
                  </a:schemeClr>
                </a:solidFill>
                <a:latin typeface="Almega Sans" panose="00000500000000000000" pitchFamily="50" charset="0"/>
              </a:defRPr>
            </a:lvl1pPr>
          </a:lstStyle>
          <a:p>
            <a:pPr algn="r"/>
            <a:r>
              <a:rPr lang="sv-SE" dirty="0"/>
              <a:t>Insikt 2022 |</a:t>
            </a:r>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9148761" y="6338031"/>
            <a:ext cx="2743200" cy="165400"/>
          </a:xfrm>
          <a:prstGeom prst="rect">
            <a:avLst/>
          </a:prstGeom>
        </p:spPr>
        <p:txBody>
          <a:bodyPr vert="horz" lIns="0" tIns="0" rIns="0" bIns="0" rtlCol="0" anchor="b">
            <a:noAutofit/>
          </a:bodyPr>
          <a:lstStyle>
            <a:lvl1pPr algn="r">
              <a:defRPr sz="700">
                <a:solidFill>
                  <a:schemeClr val="tx2">
                    <a:lumMod val="65000"/>
                    <a:lumOff val="35000"/>
                  </a:schemeClr>
                </a:solidFill>
              </a:defRPr>
            </a:lvl1pPr>
          </a:lstStyle>
          <a:p>
            <a:fld id="{AE086683-F536-42AB-ABBC-F4803DFE8DBC}" type="slidenum">
              <a:rPr lang="sv-SE" smtClean="0"/>
              <a:pPr/>
              <a:t>‹#›</a:t>
            </a:fld>
            <a:endParaRPr lang="sv-SE" dirty="0"/>
          </a:p>
        </p:txBody>
      </p:sp>
      <p:pic>
        <p:nvPicPr>
          <p:cNvPr id="8" name="Bildobjekt 7">
            <a:extLst>
              <a:ext uri="{FF2B5EF4-FFF2-40B4-BE49-F238E27FC236}">
                <a16:creationId xmlns:a16="http://schemas.microsoft.com/office/drawing/2014/main" id="{B26A7729-4001-491F-A074-A76C953251D8}"/>
              </a:ext>
            </a:extLst>
          </p:cNvPr>
          <p:cNvPicPr>
            <a:picLocks noChangeAspect="1"/>
          </p:cNvPicPr>
          <p:nvPr userDrawn="1">
            <p:custDataLst>
              <p:tags r:id="rId26"/>
            </p:custDataLst>
          </p:nvPr>
        </p:nvPicPr>
        <p:blipFill>
          <a:blip r:embed="rId27">
            <a:extLst>
              <a:ext uri="{28A0092B-C50C-407E-A947-70E740481C1C}">
                <a14:useLocalDpi xmlns:a14="http://schemas.microsoft.com/office/drawing/2010/main" val="0"/>
              </a:ext>
            </a:extLst>
          </a:blip>
          <a:stretch>
            <a:fillRect/>
          </a:stretch>
        </p:blipFill>
        <p:spPr>
          <a:xfrm>
            <a:off x="300038" y="6309379"/>
            <a:ext cx="2883414" cy="198120"/>
          </a:xfrm>
          <a:prstGeom prst="rect">
            <a:avLst/>
          </a:prstGeom>
        </p:spPr>
      </p:pic>
    </p:spTree>
    <p:extLst>
      <p:ext uri="{BB962C8B-B14F-4D97-AF65-F5344CB8AC3E}">
        <p14:creationId xmlns:p14="http://schemas.microsoft.com/office/powerpoint/2010/main" val="149138282"/>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50" r:id="rId4"/>
    <p:sldLayoutId id="2147483673" r:id="rId5"/>
    <p:sldLayoutId id="2147483670" r:id="rId6"/>
    <p:sldLayoutId id="2147483671" r:id="rId7"/>
    <p:sldLayoutId id="2147483674" r:id="rId8"/>
    <p:sldLayoutId id="2147483672" r:id="rId9"/>
    <p:sldLayoutId id="2147483668" r:id="rId10"/>
    <p:sldLayoutId id="2147483669" r:id="rId11"/>
    <p:sldLayoutId id="2147483661" r:id="rId12"/>
    <p:sldLayoutId id="2147483652" r:id="rId13"/>
    <p:sldLayoutId id="2147483653" r:id="rId14"/>
    <p:sldLayoutId id="2147483654" r:id="rId15"/>
    <p:sldLayoutId id="2147483662" r:id="rId16"/>
    <p:sldLayoutId id="2147483663" r:id="rId17"/>
    <p:sldLayoutId id="2147483667" r:id="rId18"/>
    <p:sldLayoutId id="2147483656" r:id="rId19"/>
    <p:sldLayoutId id="2147483664" r:id="rId20"/>
    <p:sldLayoutId id="2147483657" r:id="rId21"/>
    <p:sldLayoutId id="2147483655" r:id="rId22"/>
    <p:sldLayoutId id="2147483665" r:id="rId23"/>
    <p:sldLayoutId id="2147483666" r:id="rId24"/>
  </p:sldLayoutIdLst>
  <p:hf hd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301487" y="293412"/>
            <a:ext cx="8648700" cy="1325563"/>
          </a:xfrm>
          <a:prstGeom prst="rect">
            <a:avLst/>
          </a:prstGeom>
        </p:spPr>
        <p:txBody>
          <a:bodyPr vert="horz" lIns="0" tIns="0" rIns="0" bIns="0" rtlCol="0" anchor="b">
            <a:noAutofit/>
          </a:bodyPr>
          <a:lstStyle/>
          <a:p>
            <a:r>
              <a:rPr lang="sv-SE" dirty="0"/>
              <a:t>Klicka här för att skriva rubrik i upp till två rader</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301487" y="1829200"/>
            <a:ext cx="8648700" cy="4054865"/>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a:p>
            <a:pPr lvl="5"/>
            <a:r>
              <a:rPr lang="sv-SE" dirty="0"/>
              <a:t>Nivå 6</a:t>
            </a:r>
          </a:p>
          <a:p>
            <a:pPr lvl="6"/>
            <a:r>
              <a:rPr lang="sv-SE" dirty="0"/>
              <a:t>Nivå 7</a:t>
            </a:r>
          </a:p>
          <a:p>
            <a:pPr lvl="7"/>
            <a:r>
              <a:rPr lang="sv-SE" dirty="0"/>
              <a:t>Nivå 8</a:t>
            </a:r>
          </a:p>
          <a:p>
            <a:pPr lvl="8"/>
            <a:r>
              <a:rPr lang="sv-SE" dirty="0"/>
              <a:t>Nivå 9</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9148761" y="5941694"/>
            <a:ext cx="2743200" cy="165400"/>
          </a:xfrm>
          <a:prstGeom prst="rect">
            <a:avLst/>
          </a:prstGeom>
        </p:spPr>
        <p:txBody>
          <a:bodyPr vert="horz" lIns="0" tIns="0" rIns="0" bIns="0" rtlCol="0" anchor="b">
            <a:noAutofit/>
          </a:bodyPr>
          <a:lstStyle>
            <a:lvl1pPr algn="r">
              <a:defRPr sz="700">
                <a:solidFill>
                  <a:schemeClr val="tx2">
                    <a:lumMod val="65000"/>
                    <a:lumOff val="35000"/>
                  </a:schemeClr>
                </a:solidFill>
              </a:defRPr>
            </a:lvl1pPr>
          </a:lstStyle>
          <a:p>
            <a:pPr algn="r"/>
            <a:fld id="{FD403CD0-842C-4BCD-83D3-BB78B185EE38}" type="datetimeFigureOut">
              <a:rPr lang="sv-SE" smtClean="0"/>
              <a:pPr algn="r"/>
              <a:t>2022-05-23</a:t>
            </a:fld>
            <a:endParaRPr lang="sv-SE" dirty="0"/>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7777161" y="6139863"/>
            <a:ext cx="4114800" cy="165400"/>
          </a:xfrm>
          <a:prstGeom prst="rect">
            <a:avLst/>
          </a:prstGeom>
        </p:spPr>
        <p:txBody>
          <a:bodyPr vert="horz" lIns="0" tIns="0" rIns="0" bIns="0" rtlCol="0" anchor="b">
            <a:noAutofit/>
          </a:bodyPr>
          <a:lstStyle>
            <a:lvl1pPr algn="r">
              <a:defRPr sz="700">
                <a:solidFill>
                  <a:schemeClr val="tx2">
                    <a:lumMod val="65000"/>
                    <a:lumOff val="35000"/>
                  </a:schemeClr>
                </a:solidFill>
                <a:latin typeface="Almega Sans" panose="00000500000000000000" pitchFamily="50" charset="0"/>
              </a:defRPr>
            </a:lvl1pPr>
          </a:lstStyle>
          <a:p>
            <a:pPr algn="r"/>
            <a:endParaRPr lang="sv-SE" dirty="0"/>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9148761" y="6338031"/>
            <a:ext cx="2743200" cy="165400"/>
          </a:xfrm>
          <a:prstGeom prst="rect">
            <a:avLst/>
          </a:prstGeom>
        </p:spPr>
        <p:txBody>
          <a:bodyPr vert="horz" lIns="0" tIns="0" rIns="0" bIns="0" rtlCol="0" anchor="b">
            <a:noAutofit/>
          </a:bodyPr>
          <a:lstStyle>
            <a:lvl1pPr algn="r">
              <a:defRPr sz="700">
                <a:solidFill>
                  <a:schemeClr val="tx2">
                    <a:lumMod val="65000"/>
                    <a:lumOff val="35000"/>
                  </a:schemeClr>
                </a:solidFill>
              </a:defRPr>
            </a:lvl1pPr>
          </a:lstStyle>
          <a:p>
            <a:fld id="{AE086683-F536-42AB-ABBC-F4803DFE8DBC}" type="slidenum">
              <a:rPr lang="sv-SE" smtClean="0"/>
              <a:pPr/>
              <a:t>‹#›</a:t>
            </a:fld>
            <a:endParaRPr lang="sv-SE" dirty="0"/>
          </a:p>
        </p:txBody>
      </p:sp>
      <p:pic>
        <p:nvPicPr>
          <p:cNvPr id="8" name="Bildobjekt 7">
            <a:extLst>
              <a:ext uri="{FF2B5EF4-FFF2-40B4-BE49-F238E27FC236}">
                <a16:creationId xmlns:a16="http://schemas.microsoft.com/office/drawing/2014/main" id="{B26A7729-4001-491F-A074-A76C953251D8}"/>
              </a:ext>
            </a:extLst>
          </p:cNvPr>
          <p:cNvPicPr>
            <a:picLocks noChangeAspect="1"/>
          </p:cNvPicPr>
          <p:nvPr userDrawn="1">
            <p:custDataLst>
              <p:tags r:id="rId22"/>
            </p:custDataLst>
          </p:nvPr>
        </p:nvPicPr>
        <p:blipFill>
          <a:blip r:embed="rId23">
            <a:extLst>
              <a:ext uri="{28A0092B-C50C-407E-A947-70E740481C1C}">
                <a14:useLocalDpi xmlns:a14="http://schemas.microsoft.com/office/drawing/2010/main" val="0"/>
              </a:ext>
            </a:extLst>
          </a:blip>
          <a:stretch>
            <a:fillRect/>
          </a:stretch>
        </p:blipFill>
        <p:spPr>
          <a:xfrm>
            <a:off x="300038" y="6309379"/>
            <a:ext cx="2883414" cy="198120"/>
          </a:xfrm>
          <a:prstGeom prst="rect">
            <a:avLst/>
          </a:prstGeom>
        </p:spPr>
      </p:pic>
    </p:spTree>
    <p:extLst>
      <p:ext uri="{BB962C8B-B14F-4D97-AF65-F5344CB8AC3E}">
        <p14:creationId xmlns:p14="http://schemas.microsoft.com/office/powerpoint/2010/main" val="23635978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emf"/><Relationship Id="rId1" Type="http://schemas.openxmlformats.org/officeDocument/2006/relationships/slideLayout" Target="../slideLayouts/slideLayout5.xml"/><Relationship Id="rId5" Type="http://schemas.openxmlformats.org/officeDocument/2006/relationships/chart" Target="../charts/chart7.xml"/><Relationship Id="rId4" Type="http://schemas.openxmlformats.org/officeDocument/2006/relationships/chart" Target="../charts/chart6.xml"/></Relationships>
</file>

<file path=ppt/slides/_rels/slide1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12.emf"/><Relationship Id="rId1" Type="http://schemas.openxmlformats.org/officeDocument/2006/relationships/slideLayout" Target="../slideLayouts/slideLayout5.xml"/><Relationship Id="rId4" Type="http://schemas.openxmlformats.org/officeDocument/2006/relationships/chart" Target="../charts/char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microsoft.com/office/2014/relationships/chartEx" Target="../charts/chartEx3.xml"/><Relationship Id="rId2" Type="http://schemas.openxmlformats.org/officeDocument/2006/relationships/image" Target="../media/image24.emf"/><Relationship Id="rId1" Type="http://schemas.openxmlformats.org/officeDocument/2006/relationships/slideLayout" Target="../slideLayouts/slideLayout7.xml"/><Relationship Id="rId6"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25.em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chart" Target="../charts/chart18.xml"/><Relationship Id="rId2" Type="http://schemas.openxmlformats.org/officeDocument/2006/relationships/image" Target="../media/image19.emf"/><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22.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20.xml"/><Relationship Id="rId7" Type="http://schemas.openxmlformats.org/officeDocument/2006/relationships/image" Target="../media/image30.svg"/><Relationship Id="rId2" Type="http://schemas.openxmlformats.org/officeDocument/2006/relationships/image" Target="../media/image25.emf"/><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image" Target="../media/image34.emf"/><Relationship Id="rId1" Type="http://schemas.openxmlformats.org/officeDocument/2006/relationships/slideLayout" Target="../slideLayouts/slideLayout7.xml"/><Relationship Id="rId4" Type="http://schemas.openxmlformats.org/officeDocument/2006/relationships/chart" Target="../charts/chart29.xml"/></Relationships>
</file>

<file path=ppt/slides/_rels/slide32.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image" Target="../media/image34.emf"/><Relationship Id="rId1" Type="http://schemas.openxmlformats.org/officeDocument/2006/relationships/slideLayout" Target="../slideLayouts/slideLayout5.xml"/><Relationship Id="rId4" Type="http://schemas.openxmlformats.org/officeDocument/2006/relationships/chart" Target="../charts/chart31.xml"/></Relationships>
</file>

<file path=ppt/slides/_rels/slide33.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chart" Target="../charts/chart32.xml"/><Relationship Id="rId1" Type="http://schemas.openxmlformats.org/officeDocument/2006/relationships/slideLayout" Target="../slideLayouts/slideLayout7.xml"/><Relationship Id="rId4" Type="http://schemas.openxmlformats.org/officeDocument/2006/relationships/image" Target="../media/image35.emf"/></Relationships>
</file>

<file path=ppt/slides/_rels/slide34.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image" Target="../media/image35.emf"/><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image" Target="../media/image19.emf"/><Relationship Id="rId1" Type="http://schemas.openxmlformats.org/officeDocument/2006/relationships/slideLayout" Target="../slideLayouts/slideLayout7.xml"/><Relationship Id="rId5" Type="http://schemas.openxmlformats.org/officeDocument/2006/relationships/image" Target="../media/image35.emf"/><Relationship Id="rId4" Type="http://schemas.openxmlformats.org/officeDocument/2006/relationships/chart" Target="../charts/chart36.xml"/></Relationships>
</file>

<file path=ppt/slides/_rels/slide3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chart" Target="../charts/chart3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chart" Target="../charts/chart3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chart" Target="../charts/chart42.xml"/><Relationship Id="rId2" Type="http://schemas.openxmlformats.org/officeDocument/2006/relationships/chart" Target="../charts/chart39.xml"/><Relationship Id="rId1" Type="http://schemas.openxmlformats.org/officeDocument/2006/relationships/slideLayout" Target="../slideLayouts/slideLayout7.xml"/><Relationship Id="rId6" Type="http://schemas.openxmlformats.org/officeDocument/2006/relationships/chart" Target="../charts/chart41.xml"/><Relationship Id="rId5" Type="http://schemas.openxmlformats.org/officeDocument/2006/relationships/chart" Target="../charts/chart40.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4.jpg"/><Relationship Id="rId7" Type="http://schemas.openxmlformats.org/officeDocument/2006/relationships/image" Target="../media/image11.emf"/><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jpg"/><Relationship Id="rId9" Type="http://schemas.openxmlformats.org/officeDocument/2006/relationships/image" Target="../media/image18.emf"/></Relationships>
</file>

<file path=ppt/slides/_rels/slide4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chart" Target="../charts/chart44.xml"/><Relationship Id="rId4" Type="http://schemas.openxmlformats.org/officeDocument/2006/relationships/chart" Target="../charts/chart43.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chart" Target="../charts/chart2.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4.xml"/><Relationship Id="rId1" Type="http://schemas.openxmlformats.org/officeDocument/2006/relationships/slideLayout" Target="../slideLayouts/slideLayout7.xml"/><Relationship Id="rId5" Type="http://schemas.openxmlformats.org/officeDocument/2006/relationships/image" Target="../media/image20.png"/><Relationship Id="rId4" Type="http://schemas.microsoft.com/office/2014/relationships/chartEx" Target="../charts/chartEx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microsoft.com/office/2014/relationships/chartEx" Target="../charts/chartEx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20.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7E8E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EC45D2-8BD3-40B5-8C82-D0C901687D58}"/>
              </a:ext>
            </a:extLst>
          </p:cNvPr>
          <p:cNvSpPr>
            <a:spLocks noGrp="1"/>
          </p:cNvSpPr>
          <p:nvPr>
            <p:ph type="ctrTitle"/>
          </p:nvPr>
        </p:nvSpPr>
        <p:spPr>
          <a:xfrm>
            <a:off x="763223" y="1148009"/>
            <a:ext cx="8764449" cy="2387600"/>
          </a:xfrm>
        </p:spPr>
        <p:txBody>
          <a:bodyPr anchor="b"/>
          <a:lstStyle/>
          <a:p>
            <a:r>
              <a:rPr lang="sv-SE" sz="15000" dirty="0">
                <a:solidFill>
                  <a:schemeClr val="bg2">
                    <a:lumMod val="50000"/>
                  </a:schemeClr>
                </a:solidFill>
              </a:rPr>
              <a:t>In</a:t>
            </a:r>
            <a:r>
              <a:rPr lang="sv-SE" sz="15000" dirty="0">
                <a:solidFill>
                  <a:schemeClr val="accent6"/>
                </a:solidFill>
              </a:rPr>
              <a:t>sikt</a:t>
            </a:r>
          </a:p>
        </p:txBody>
      </p:sp>
      <p:sp>
        <p:nvSpPr>
          <p:cNvPr id="4" name="Subtitle 3">
            <a:extLst>
              <a:ext uri="{FF2B5EF4-FFF2-40B4-BE49-F238E27FC236}">
                <a16:creationId xmlns:a16="http://schemas.microsoft.com/office/drawing/2014/main" id="{56C9BC75-49D6-4D92-9418-D39E93DD4312}"/>
              </a:ext>
            </a:extLst>
          </p:cNvPr>
          <p:cNvSpPr>
            <a:spLocks noGrp="1"/>
          </p:cNvSpPr>
          <p:nvPr>
            <p:ph type="subTitle" idx="1"/>
          </p:nvPr>
        </p:nvSpPr>
        <p:spPr>
          <a:xfrm>
            <a:off x="960746" y="4001910"/>
            <a:ext cx="8764449" cy="972067"/>
          </a:xfrm>
        </p:spPr>
        <p:txBody>
          <a:bodyPr/>
          <a:lstStyle/>
          <a:p>
            <a:r>
              <a:rPr lang="en-US" sz="4400" dirty="0"/>
              <a:t>2022 </a:t>
            </a:r>
          </a:p>
        </p:txBody>
      </p:sp>
    </p:spTree>
    <p:extLst>
      <p:ext uri="{BB962C8B-B14F-4D97-AF65-F5344CB8AC3E}">
        <p14:creationId xmlns:p14="http://schemas.microsoft.com/office/powerpoint/2010/main" val="1554046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ildobjekt 19">
            <a:extLst>
              <a:ext uri="{FF2B5EF4-FFF2-40B4-BE49-F238E27FC236}">
                <a16:creationId xmlns:a16="http://schemas.microsoft.com/office/drawing/2014/main" id="{B2C77082-0276-E54E-BA40-B00D00CF18BD}"/>
              </a:ext>
            </a:extLst>
          </p:cNvPr>
          <p:cNvPicPr>
            <a:picLocks noChangeAspect="1"/>
          </p:cNvPicPr>
          <p:nvPr/>
        </p:nvPicPr>
        <p:blipFill rotWithShape="1">
          <a:blip r:embed="rId2"/>
          <a:srcRect t="14883" r="18462"/>
          <a:stretch/>
        </p:blipFill>
        <p:spPr>
          <a:xfrm>
            <a:off x="6393523" y="-1"/>
            <a:ext cx="5798478" cy="5837273"/>
          </a:xfrm>
          <a:prstGeom prst="rect">
            <a:avLst/>
          </a:prstGeom>
        </p:spPr>
      </p:pic>
      <p:sp>
        <p:nvSpPr>
          <p:cNvPr id="2" name="Rubrik 1">
            <a:extLst>
              <a:ext uri="{FF2B5EF4-FFF2-40B4-BE49-F238E27FC236}">
                <a16:creationId xmlns:a16="http://schemas.microsoft.com/office/drawing/2014/main" id="{BA3D8A0F-1B87-2841-8311-643508546116}"/>
              </a:ext>
            </a:extLst>
          </p:cNvPr>
          <p:cNvSpPr>
            <a:spLocks noGrp="1"/>
          </p:cNvSpPr>
          <p:nvPr>
            <p:ph type="title"/>
          </p:nvPr>
        </p:nvSpPr>
        <p:spPr/>
        <p:txBody>
          <a:bodyPr/>
          <a:lstStyle/>
          <a:p>
            <a:r>
              <a:rPr lang="sv-SE" dirty="0"/>
              <a:t>Alla arkitektföretag har ett skriftligt kvalitetssäkringsförfarande</a:t>
            </a:r>
          </a:p>
        </p:txBody>
      </p:sp>
      <p:sp>
        <p:nvSpPr>
          <p:cNvPr id="3" name="Platshållare för innehåll 2">
            <a:extLst>
              <a:ext uri="{FF2B5EF4-FFF2-40B4-BE49-F238E27FC236}">
                <a16:creationId xmlns:a16="http://schemas.microsoft.com/office/drawing/2014/main" id="{1E457E1A-1E63-CB45-98D4-E9C9FA75F6AD}"/>
              </a:ext>
            </a:extLst>
          </p:cNvPr>
          <p:cNvSpPr>
            <a:spLocks noGrp="1"/>
          </p:cNvSpPr>
          <p:nvPr>
            <p:ph idx="1"/>
          </p:nvPr>
        </p:nvSpPr>
        <p:spPr>
          <a:xfrm>
            <a:off x="415788" y="1020727"/>
            <a:ext cx="5971572" cy="348934"/>
          </a:xfrm>
        </p:spPr>
        <p:txBody>
          <a:bodyPr/>
          <a:lstStyle/>
          <a:p>
            <a:r>
              <a:rPr lang="sv-SE" b="1" dirty="0"/>
              <a:t>Andel med ett kvalitetssäkringssystem</a:t>
            </a:r>
            <a:br>
              <a:rPr lang="sv-SE" b="1" dirty="0"/>
            </a:br>
            <a:r>
              <a:rPr lang="sv-SE" dirty="0"/>
              <a:t>Procent av totalen</a:t>
            </a:r>
          </a:p>
        </p:txBody>
      </p:sp>
      <p:sp>
        <p:nvSpPr>
          <p:cNvPr id="5" name="Platshållare för sidfot 4">
            <a:extLst>
              <a:ext uri="{FF2B5EF4-FFF2-40B4-BE49-F238E27FC236}">
                <a16:creationId xmlns:a16="http://schemas.microsoft.com/office/drawing/2014/main" id="{D7465DBE-DF7B-2F4A-B8D0-936D9D8857BA}"/>
              </a:ext>
            </a:extLst>
          </p:cNvPr>
          <p:cNvSpPr>
            <a:spLocks noGrp="1"/>
          </p:cNvSpPr>
          <p:nvPr>
            <p:ph type="ftr" sz="quarter" idx="11"/>
          </p:nvPr>
        </p:nvSpPr>
        <p:spPr/>
        <p:txBody>
          <a:bodyPr/>
          <a:lstStyle/>
          <a:p>
            <a:r>
              <a:rPr lang="sv-SE" dirty="0"/>
              <a:t>Insikt 2022 |</a:t>
            </a:r>
          </a:p>
        </p:txBody>
      </p:sp>
      <p:sp>
        <p:nvSpPr>
          <p:cNvPr id="6" name="Platshållare för bildnummer 5">
            <a:extLst>
              <a:ext uri="{FF2B5EF4-FFF2-40B4-BE49-F238E27FC236}">
                <a16:creationId xmlns:a16="http://schemas.microsoft.com/office/drawing/2014/main" id="{0310F4EB-DC45-0448-AEF1-B2598A1739FF}"/>
              </a:ext>
            </a:extLst>
          </p:cNvPr>
          <p:cNvSpPr>
            <a:spLocks noGrp="1"/>
          </p:cNvSpPr>
          <p:nvPr>
            <p:ph type="sldNum" sz="quarter" idx="12"/>
          </p:nvPr>
        </p:nvSpPr>
        <p:spPr/>
        <p:txBody>
          <a:bodyPr/>
          <a:lstStyle/>
          <a:p>
            <a:fld id="{AE086683-F536-42AB-ABBC-F4803DFE8DBC}" type="slidenum">
              <a:rPr lang="sv-SE" smtClean="0"/>
              <a:t>10</a:t>
            </a:fld>
            <a:endParaRPr lang="sv-SE" dirty="0"/>
          </a:p>
        </p:txBody>
      </p:sp>
      <p:cxnSp>
        <p:nvCxnSpPr>
          <p:cNvPr id="10" name="Straight Connector 9">
            <a:extLst>
              <a:ext uri="{FF2B5EF4-FFF2-40B4-BE49-F238E27FC236}">
                <a16:creationId xmlns:a16="http://schemas.microsoft.com/office/drawing/2014/main" id="{2EFF6626-1D89-5045-9E50-F22CDF10B114}"/>
              </a:ext>
            </a:extLst>
          </p:cNvPr>
          <p:cNvCxnSpPr>
            <a:cxnSpLocks/>
          </p:cNvCxnSpPr>
          <p:nvPr/>
        </p:nvCxnSpPr>
        <p:spPr>
          <a:xfrm flipH="1" flipV="1">
            <a:off x="3825323" y="3151586"/>
            <a:ext cx="284664" cy="825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6096507-9413-3640-95BE-ACEB70FC494F}"/>
              </a:ext>
            </a:extLst>
          </p:cNvPr>
          <p:cNvCxnSpPr>
            <a:cxnSpLocks/>
          </p:cNvCxnSpPr>
          <p:nvPr/>
        </p:nvCxnSpPr>
        <p:spPr>
          <a:xfrm>
            <a:off x="4109987" y="3234165"/>
            <a:ext cx="7343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8">
            <a:extLst>
              <a:ext uri="{FF2B5EF4-FFF2-40B4-BE49-F238E27FC236}">
                <a16:creationId xmlns:a16="http://schemas.microsoft.com/office/drawing/2014/main" id="{CFE7F721-34C9-B842-87FF-7D7CEB0B7F1C}"/>
              </a:ext>
            </a:extLst>
          </p:cNvPr>
          <p:cNvSpPr txBox="1"/>
          <p:nvPr/>
        </p:nvSpPr>
        <p:spPr>
          <a:xfrm>
            <a:off x="4070953" y="2844925"/>
            <a:ext cx="853119" cy="415498"/>
          </a:xfrm>
          <a:prstGeom prst="rect">
            <a:avLst/>
          </a:prstGeom>
          <a:noFill/>
        </p:spPr>
        <p:txBody>
          <a:bodyPr wrap="none" rtlCol="0">
            <a:spAutoFit/>
          </a:bodyPr>
          <a:lstStyle/>
          <a:p>
            <a:pPr algn="ctr"/>
            <a:r>
              <a:rPr lang="sv-SE" sz="1050" b="1" dirty="0">
                <a:latin typeface="+mj-lt"/>
              </a:rPr>
              <a:t>Ja</a:t>
            </a:r>
            <a:br>
              <a:rPr lang="sv-SE" sz="1050" b="1" dirty="0">
                <a:latin typeface="+mj-lt"/>
              </a:rPr>
            </a:br>
            <a:r>
              <a:rPr lang="sv-SE" sz="1050" b="1" dirty="0">
                <a:latin typeface="+mj-lt"/>
              </a:rPr>
              <a:t>83% </a:t>
            </a:r>
            <a:r>
              <a:rPr lang="sv-SE" sz="1050" dirty="0">
                <a:latin typeface="+mj-lt"/>
              </a:rPr>
              <a:t>(86%)</a:t>
            </a:r>
          </a:p>
        </p:txBody>
      </p:sp>
      <p:cxnSp>
        <p:nvCxnSpPr>
          <p:cNvPr id="13" name="Straight Connector 13">
            <a:extLst>
              <a:ext uri="{FF2B5EF4-FFF2-40B4-BE49-F238E27FC236}">
                <a16:creationId xmlns:a16="http://schemas.microsoft.com/office/drawing/2014/main" id="{36804A06-575D-E844-A10B-C426D863A6DF}"/>
              </a:ext>
            </a:extLst>
          </p:cNvPr>
          <p:cNvCxnSpPr>
            <a:cxnSpLocks/>
          </p:cNvCxnSpPr>
          <p:nvPr/>
        </p:nvCxnSpPr>
        <p:spPr>
          <a:xfrm>
            <a:off x="2485963" y="2110653"/>
            <a:ext cx="270926" cy="2114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4">
            <a:extLst>
              <a:ext uri="{FF2B5EF4-FFF2-40B4-BE49-F238E27FC236}">
                <a16:creationId xmlns:a16="http://schemas.microsoft.com/office/drawing/2014/main" id="{E9FCFEB9-E224-5C42-ACBC-3A6C87F2F76E}"/>
              </a:ext>
            </a:extLst>
          </p:cNvPr>
          <p:cNvCxnSpPr>
            <a:cxnSpLocks/>
          </p:cNvCxnSpPr>
          <p:nvPr/>
        </p:nvCxnSpPr>
        <p:spPr>
          <a:xfrm>
            <a:off x="1881569" y="2110652"/>
            <a:ext cx="6043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7">
            <a:extLst>
              <a:ext uri="{FF2B5EF4-FFF2-40B4-BE49-F238E27FC236}">
                <a16:creationId xmlns:a16="http://schemas.microsoft.com/office/drawing/2014/main" id="{F1A98B07-DDC7-9042-A9A2-5D1C469C9C22}"/>
              </a:ext>
            </a:extLst>
          </p:cNvPr>
          <p:cNvSpPr txBox="1"/>
          <p:nvPr/>
        </p:nvSpPr>
        <p:spPr>
          <a:xfrm>
            <a:off x="1778284" y="1691488"/>
            <a:ext cx="853119" cy="415498"/>
          </a:xfrm>
          <a:prstGeom prst="rect">
            <a:avLst/>
          </a:prstGeom>
          <a:noFill/>
        </p:spPr>
        <p:txBody>
          <a:bodyPr wrap="none" rtlCol="0">
            <a:spAutoFit/>
          </a:bodyPr>
          <a:lstStyle/>
          <a:p>
            <a:pPr algn="ctr"/>
            <a:r>
              <a:rPr lang="sv-SE" sz="1050" b="1" dirty="0">
                <a:latin typeface="+mj-lt"/>
              </a:rPr>
              <a:t>Nej</a:t>
            </a:r>
          </a:p>
          <a:p>
            <a:pPr algn="ctr"/>
            <a:r>
              <a:rPr lang="sv-SE" sz="1050" b="1" dirty="0">
                <a:latin typeface="+mj-lt"/>
              </a:rPr>
              <a:t>16% </a:t>
            </a:r>
            <a:r>
              <a:rPr lang="sv-SE" sz="1050" dirty="0">
                <a:latin typeface="+mj-lt"/>
              </a:rPr>
              <a:t>(13%)</a:t>
            </a:r>
          </a:p>
        </p:txBody>
      </p:sp>
      <p:sp>
        <p:nvSpPr>
          <p:cNvPr id="16" name="TextBox 18">
            <a:extLst>
              <a:ext uri="{FF2B5EF4-FFF2-40B4-BE49-F238E27FC236}">
                <a16:creationId xmlns:a16="http://schemas.microsoft.com/office/drawing/2014/main" id="{7387972C-69C4-F14E-9E6C-233AF60AF623}"/>
              </a:ext>
            </a:extLst>
          </p:cNvPr>
          <p:cNvSpPr txBox="1"/>
          <p:nvPr/>
        </p:nvSpPr>
        <p:spPr>
          <a:xfrm>
            <a:off x="3161730" y="1504807"/>
            <a:ext cx="702436" cy="415498"/>
          </a:xfrm>
          <a:prstGeom prst="rect">
            <a:avLst/>
          </a:prstGeom>
          <a:noFill/>
        </p:spPr>
        <p:txBody>
          <a:bodyPr wrap="none" rtlCol="0">
            <a:spAutoFit/>
          </a:bodyPr>
          <a:lstStyle/>
          <a:p>
            <a:pPr algn="ctr"/>
            <a:r>
              <a:rPr lang="sv-SE" sz="1050" b="1" dirty="0">
                <a:latin typeface="+mj-lt"/>
              </a:rPr>
              <a:t>Vet ej</a:t>
            </a:r>
            <a:br>
              <a:rPr lang="sv-SE" sz="1050" b="1" dirty="0">
                <a:latin typeface="+mj-lt"/>
              </a:rPr>
            </a:br>
            <a:r>
              <a:rPr lang="sv-SE" sz="1050" b="1" dirty="0">
                <a:latin typeface="+mj-lt"/>
              </a:rPr>
              <a:t>1% </a:t>
            </a:r>
            <a:r>
              <a:rPr lang="sv-SE" sz="1050" dirty="0">
                <a:latin typeface="+mj-lt"/>
              </a:rPr>
              <a:t>(1%)</a:t>
            </a:r>
          </a:p>
        </p:txBody>
      </p:sp>
      <p:cxnSp>
        <p:nvCxnSpPr>
          <p:cNvPr id="17" name="Straight Connector 19">
            <a:extLst>
              <a:ext uri="{FF2B5EF4-FFF2-40B4-BE49-F238E27FC236}">
                <a16:creationId xmlns:a16="http://schemas.microsoft.com/office/drawing/2014/main" id="{325CA515-2B62-EB40-8AD0-9420864496CF}"/>
              </a:ext>
            </a:extLst>
          </p:cNvPr>
          <p:cNvCxnSpPr>
            <a:cxnSpLocks/>
          </p:cNvCxnSpPr>
          <p:nvPr/>
        </p:nvCxnSpPr>
        <p:spPr>
          <a:xfrm flipH="1">
            <a:off x="3110363" y="1900260"/>
            <a:ext cx="29892" cy="3463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22">
            <a:extLst>
              <a:ext uri="{FF2B5EF4-FFF2-40B4-BE49-F238E27FC236}">
                <a16:creationId xmlns:a16="http://schemas.microsoft.com/office/drawing/2014/main" id="{7C7AA60C-345D-F142-9BEA-F7DC4976FDB7}"/>
              </a:ext>
            </a:extLst>
          </p:cNvPr>
          <p:cNvCxnSpPr>
            <a:cxnSpLocks/>
          </p:cNvCxnSpPr>
          <p:nvPr/>
        </p:nvCxnSpPr>
        <p:spPr>
          <a:xfrm>
            <a:off x="3130148" y="1904560"/>
            <a:ext cx="761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31">
            <a:extLst>
              <a:ext uri="{FF2B5EF4-FFF2-40B4-BE49-F238E27FC236}">
                <a16:creationId xmlns:a16="http://schemas.microsoft.com/office/drawing/2014/main" id="{8B3FFC20-C83D-CF49-89BA-4A1BEEE1E3F7}"/>
              </a:ext>
            </a:extLst>
          </p:cNvPr>
          <p:cNvSpPr txBox="1"/>
          <p:nvPr/>
        </p:nvSpPr>
        <p:spPr>
          <a:xfrm>
            <a:off x="2828690" y="2815377"/>
            <a:ext cx="593239" cy="276999"/>
          </a:xfrm>
          <a:prstGeom prst="rect">
            <a:avLst/>
          </a:prstGeom>
          <a:noFill/>
        </p:spPr>
        <p:txBody>
          <a:bodyPr wrap="none" rtlCol="0">
            <a:spAutoFit/>
          </a:bodyPr>
          <a:lstStyle/>
          <a:p>
            <a:pPr algn="ctr"/>
            <a:r>
              <a:rPr lang="sv-SE" sz="1200" b="1" dirty="0">
                <a:latin typeface="+mj-lt"/>
              </a:rPr>
              <a:t>Totalt</a:t>
            </a:r>
          </a:p>
        </p:txBody>
      </p:sp>
      <p:pic>
        <p:nvPicPr>
          <p:cNvPr id="19" name="Bildobjekt 18">
            <a:extLst>
              <a:ext uri="{FF2B5EF4-FFF2-40B4-BE49-F238E27FC236}">
                <a16:creationId xmlns:a16="http://schemas.microsoft.com/office/drawing/2014/main" id="{24FB8585-BEBE-1342-9E8E-067E15DBAA39}"/>
              </a:ext>
            </a:extLst>
          </p:cNvPr>
          <p:cNvPicPr>
            <a:picLocks noChangeAspect="1"/>
          </p:cNvPicPr>
          <p:nvPr/>
        </p:nvPicPr>
        <p:blipFill rotWithShape="1">
          <a:blip r:embed="rId3"/>
          <a:srcRect r="5621"/>
          <a:stretch/>
        </p:blipFill>
        <p:spPr>
          <a:xfrm>
            <a:off x="7117434" y="1285672"/>
            <a:ext cx="5080731" cy="5667768"/>
          </a:xfrm>
          <a:prstGeom prst="rect">
            <a:avLst/>
          </a:prstGeom>
          <a:effectLst>
            <a:outerShdw blurRad="50800" dist="38100" dir="2700000" algn="tl" rotWithShape="0">
              <a:prstClr val="black">
                <a:alpha val="40000"/>
              </a:prstClr>
            </a:outerShdw>
          </a:effectLst>
        </p:spPr>
      </p:pic>
      <p:graphicFrame>
        <p:nvGraphicFramePr>
          <p:cNvPr id="23" name="Chart 11">
            <a:extLst>
              <a:ext uri="{FF2B5EF4-FFF2-40B4-BE49-F238E27FC236}">
                <a16:creationId xmlns:a16="http://schemas.microsoft.com/office/drawing/2014/main" id="{2E3B058B-9C30-9646-9C12-AB118768F5AA}"/>
              </a:ext>
            </a:extLst>
          </p:cNvPr>
          <p:cNvGraphicFramePr>
            <a:graphicFrameLocks/>
          </p:cNvGraphicFramePr>
          <p:nvPr>
            <p:extLst>
              <p:ext uri="{D42A27DB-BD31-4B8C-83A1-F6EECF244321}">
                <p14:modId xmlns:p14="http://schemas.microsoft.com/office/powerpoint/2010/main" val="4167370495"/>
              </p:ext>
            </p:extLst>
          </p:nvPr>
        </p:nvGraphicFramePr>
        <p:xfrm>
          <a:off x="605545" y="3799208"/>
          <a:ext cx="5184303" cy="2216862"/>
        </p:xfrm>
        <a:graphic>
          <a:graphicData uri="http://schemas.openxmlformats.org/drawingml/2006/chart">
            <c:chart xmlns:c="http://schemas.openxmlformats.org/drawingml/2006/chart" xmlns:r="http://schemas.openxmlformats.org/officeDocument/2006/relationships" r:id="rId4"/>
          </a:graphicData>
        </a:graphic>
      </p:graphicFrame>
      <p:sp>
        <p:nvSpPr>
          <p:cNvPr id="8" name="Frihandsfigur 7">
            <a:extLst>
              <a:ext uri="{FF2B5EF4-FFF2-40B4-BE49-F238E27FC236}">
                <a16:creationId xmlns:a16="http://schemas.microsoft.com/office/drawing/2014/main" id="{BC158959-6D42-264A-B714-11DFD9914916}"/>
              </a:ext>
            </a:extLst>
          </p:cNvPr>
          <p:cNvSpPr/>
          <p:nvPr/>
        </p:nvSpPr>
        <p:spPr>
          <a:xfrm rot="13627224" flipV="1">
            <a:off x="5817926" y="4958744"/>
            <a:ext cx="478707" cy="215308"/>
          </a:xfrm>
          <a:custGeom>
            <a:avLst/>
            <a:gdLst>
              <a:gd name="connsiteX0" fmla="*/ 770964 w 770964"/>
              <a:gd name="connsiteY0" fmla="*/ 315233 h 315233"/>
              <a:gd name="connsiteX1" fmla="*/ 403411 w 770964"/>
              <a:gd name="connsiteY1" fmla="*/ 37327 h 315233"/>
              <a:gd name="connsiteX2" fmla="*/ 0 w 770964"/>
              <a:gd name="connsiteY2" fmla="*/ 10433 h 315233"/>
            </a:gdLst>
            <a:ahLst/>
            <a:cxnLst>
              <a:cxn ang="0">
                <a:pos x="connsiteX0" y="connsiteY0"/>
              </a:cxn>
              <a:cxn ang="0">
                <a:pos x="connsiteX1" y="connsiteY1"/>
              </a:cxn>
              <a:cxn ang="0">
                <a:pos x="connsiteX2" y="connsiteY2"/>
              </a:cxn>
            </a:cxnLst>
            <a:rect l="l" t="t" r="r" b="b"/>
            <a:pathLst>
              <a:path w="770964" h="315233">
                <a:moveTo>
                  <a:pt x="770964" y="315233"/>
                </a:moveTo>
                <a:cubicBezTo>
                  <a:pt x="651434" y="201680"/>
                  <a:pt x="531905" y="88127"/>
                  <a:pt x="403411" y="37327"/>
                </a:cubicBezTo>
                <a:cubicBezTo>
                  <a:pt x="274917" y="-13473"/>
                  <a:pt x="137458" y="-1520"/>
                  <a:pt x="0" y="10433"/>
                </a:cubicBezTo>
              </a:path>
            </a:pathLst>
          </a:custGeom>
          <a:noFill/>
          <a:ln>
            <a:solidFill>
              <a:schemeClr val="tx1"/>
            </a:solidFill>
            <a:prstDash val="dash"/>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70B30461-5AE4-F646-A03C-F0B88DE7B42E}"/>
              </a:ext>
            </a:extLst>
          </p:cNvPr>
          <p:cNvSpPr txBox="1"/>
          <p:nvPr/>
        </p:nvSpPr>
        <p:spPr>
          <a:xfrm>
            <a:off x="6044317" y="5172723"/>
            <a:ext cx="1582308" cy="369332"/>
          </a:xfrm>
          <a:prstGeom prst="rect">
            <a:avLst/>
          </a:prstGeom>
          <a:noFill/>
        </p:spPr>
        <p:txBody>
          <a:bodyPr wrap="square" rtlCol="0">
            <a:spAutoFit/>
          </a:bodyPr>
          <a:lstStyle/>
          <a:p>
            <a:r>
              <a:rPr lang="sv-SE" sz="900" dirty="0"/>
              <a:t>Alla arkitektföretag har ett kvalitetssäkringssystem</a:t>
            </a:r>
          </a:p>
        </p:txBody>
      </p:sp>
      <p:graphicFrame>
        <p:nvGraphicFramePr>
          <p:cNvPr id="22" name="Chart 10">
            <a:extLst>
              <a:ext uri="{FF2B5EF4-FFF2-40B4-BE49-F238E27FC236}">
                <a16:creationId xmlns:a16="http://schemas.microsoft.com/office/drawing/2014/main" id="{7C491013-A656-6D4A-A773-145B1B00AB34}"/>
              </a:ext>
            </a:extLst>
          </p:cNvPr>
          <p:cNvGraphicFramePr>
            <a:graphicFrameLocks/>
          </p:cNvGraphicFramePr>
          <p:nvPr>
            <p:extLst>
              <p:ext uri="{D42A27DB-BD31-4B8C-83A1-F6EECF244321}">
                <p14:modId xmlns:p14="http://schemas.microsoft.com/office/powerpoint/2010/main" val="2099244900"/>
              </p:ext>
            </p:extLst>
          </p:nvPr>
        </p:nvGraphicFramePr>
        <p:xfrm>
          <a:off x="1672179" y="2055452"/>
          <a:ext cx="2906259" cy="1743756"/>
        </p:xfrm>
        <a:graphic>
          <a:graphicData uri="http://schemas.openxmlformats.org/drawingml/2006/chart">
            <c:chart xmlns:c="http://schemas.openxmlformats.org/drawingml/2006/chart" xmlns:r="http://schemas.openxmlformats.org/officeDocument/2006/relationships" r:id="rId5"/>
          </a:graphicData>
        </a:graphic>
      </p:graphicFrame>
      <p:sp>
        <p:nvSpPr>
          <p:cNvPr id="29" name="textruta 28">
            <a:extLst>
              <a:ext uri="{FF2B5EF4-FFF2-40B4-BE49-F238E27FC236}">
                <a16:creationId xmlns:a16="http://schemas.microsoft.com/office/drawing/2014/main" id="{2A1C5891-FAC8-364F-99EE-D59D8001E037}"/>
              </a:ext>
            </a:extLst>
          </p:cNvPr>
          <p:cNvSpPr txBox="1"/>
          <p:nvPr/>
        </p:nvSpPr>
        <p:spPr>
          <a:xfrm>
            <a:off x="4197147" y="6280557"/>
            <a:ext cx="3912002" cy="338554"/>
          </a:xfrm>
          <a:prstGeom prst="rect">
            <a:avLst/>
          </a:prstGeom>
        </p:spPr>
        <p:txBody>
          <a:bodyPr wrap="square">
            <a:spAutoFit/>
          </a:bodyPr>
          <a:lstStyle>
            <a:defPPr>
              <a:defRPr lang="sv-SE"/>
            </a:defPPr>
            <a:lvl1pPr algn="ctr">
              <a:defRPr sz="700"/>
            </a:lvl1pPr>
          </a:lstStyle>
          <a:p>
            <a:r>
              <a:rPr lang="sv-SE" dirty="0"/>
              <a:t>KS-system: Skriftlig kvalitetssäkringssystem eller en skriftlig beskrivning av företagets kvalitetssäkringsförfarande</a:t>
            </a:r>
          </a:p>
        </p:txBody>
      </p:sp>
      <p:sp>
        <p:nvSpPr>
          <p:cNvPr id="26" name="Ned 25">
            <a:extLst>
              <a:ext uri="{FF2B5EF4-FFF2-40B4-BE49-F238E27FC236}">
                <a16:creationId xmlns:a16="http://schemas.microsoft.com/office/drawing/2014/main" id="{EB6A9B7D-3C64-0546-8F4F-B0ABCF46CB07}"/>
              </a:ext>
            </a:extLst>
          </p:cNvPr>
          <p:cNvSpPr/>
          <p:nvPr/>
        </p:nvSpPr>
        <p:spPr>
          <a:xfrm rot="10800000">
            <a:off x="1709830" y="1922985"/>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7" name="Ned 26">
            <a:extLst>
              <a:ext uri="{FF2B5EF4-FFF2-40B4-BE49-F238E27FC236}">
                <a16:creationId xmlns:a16="http://schemas.microsoft.com/office/drawing/2014/main" id="{86D2CBF8-B2C8-594A-B470-9650C60C9D38}"/>
              </a:ext>
            </a:extLst>
          </p:cNvPr>
          <p:cNvSpPr/>
          <p:nvPr/>
        </p:nvSpPr>
        <p:spPr>
          <a:xfrm>
            <a:off x="4048525" y="3067077"/>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0" name="Höger 29">
            <a:extLst>
              <a:ext uri="{FF2B5EF4-FFF2-40B4-BE49-F238E27FC236}">
                <a16:creationId xmlns:a16="http://schemas.microsoft.com/office/drawing/2014/main" id="{8B35CAF6-A9EF-CD45-87BE-7B11DE444220}"/>
              </a:ext>
            </a:extLst>
          </p:cNvPr>
          <p:cNvSpPr/>
          <p:nvPr/>
        </p:nvSpPr>
        <p:spPr>
          <a:xfrm>
            <a:off x="3081195" y="1737023"/>
            <a:ext cx="115381" cy="92901"/>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986246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FBDE706C-CD65-0244-A069-5544372810E5}"/>
              </a:ext>
            </a:extLst>
          </p:cNvPr>
          <p:cNvSpPr/>
          <p:nvPr/>
        </p:nvSpPr>
        <p:spPr>
          <a:xfrm>
            <a:off x="6095999" y="0"/>
            <a:ext cx="6096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aphicFrame>
        <p:nvGraphicFramePr>
          <p:cNvPr id="10" name="Chart 13">
            <a:extLst>
              <a:ext uri="{FF2B5EF4-FFF2-40B4-BE49-F238E27FC236}">
                <a16:creationId xmlns:a16="http://schemas.microsoft.com/office/drawing/2014/main" id="{D8FC83A7-406E-714A-95C8-590AF2039E39}"/>
              </a:ext>
            </a:extLst>
          </p:cNvPr>
          <p:cNvGraphicFramePr>
            <a:graphicFrameLocks/>
          </p:cNvGraphicFramePr>
          <p:nvPr>
            <p:extLst>
              <p:ext uri="{D42A27DB-BD31-4B8C-83A1-F6EECF244321}">
                <p14:modId xmlns:p14="http://schemas.microsoft.com/office/powerpoint/2010/main" val="3840507529"/>
              </p:ext>
            </p:extLst>
          </p:nvPr>
        </p:nvGraphicFramePr>
        <p:xfrm>
          <a:off x="6321088" y="2425308"/>
          <a:ext cx="5102604" cy="3262955"/>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16">
            <a:extLst>
              <a:ext uri="{FF2B5EF4-FFF2-40B4-BE49-F238E27FC236}">
                <a16:creationId xmlns:a16="http://schemas.microsoft.com/office/drawing/2014/main" id="{4D25A406-E78B-C34C-A7EB-0617AF4F5E00}"/>
              </a:ext>
            </a:extLst>
          </p:cNvPr>
          <p:cNvSpPr/>
          <p:nvPr/>
        </p:nvSpPr>
        <p:spPr>
          <a:xfrm>
            <a:off x="890752" y="2641645"/>
            <a:ext cx="4595648" cy="4032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aphicFrame>
        <p:nvGraphicFramePr>
          <p:cNvPr id="9" name="Chart 12">
            <a:extLst>
              <a:ext uri="{FF2B5EF4-FFF2-40B4-BE49-F238E27FC236}">
                <a16:creationId xmlns:a16="http://schemas.microsoft.com/office/drawing/2014/main" id="{525163E7-E759-EA49-BD51-1D74603C7E07}"/>
              </a:ext>
            </a:extLst>
          </p:cNvPr>
          <p:cNvGraphicFramePr>
            <a:graphicFrameLocks/>
          </p:cNvGraphicFramePr>
          <p:nvPr>
            <p:extLst>
              <p:ext uri="{D42A27DB-BD31-4B8C-83A1-F6EECF244321}">
                <p14:modId xmlns:p14="http://schemas.microsoft.com/office/powerpoint/2010/main" val="1920733307"/>
              </p:ext>
            </p:extLst>
          </p:nvPr>
        </p:nvGraphicFramePr>
        <p:xfrm>
          <a:off x="362516" y="2445907"/>
          <a:ext cx="5123883" cy="3262955"/>
        </p:xfrm>
        <a:graphic>
          <a:graphicData uri="http://schemas.openxmlformats.org/drawingml/2006/chart">
            <c:chart xmlns:c="http://schemas.openxmlformats.org/drawingml/2006/chart" xmlns:r="http://schemas.openxmlformats.org/officeDocument/2006/relationships" r:id="rId3"/>
          </a:graphicData>
        </a:graphic>
      </p:graphicFrame>
      <p:sp>
        <p:nvSpPr>
          <p:cNvPr id="2" name="Rubrik 1">
            <a:extLst>
              <a:ext uri="{FF2B5EF4-FFF2-40B4-BE49-F238E27FC236}">
                <a16:creationId xmlns:a16="http://schemas.microsoft.com/office/drawing/2014/main" id="{45049755-8EB3-E24F-88B7-450D2EF60858}"/>
              </a:ext>
            </a:extLst>
          </p:cNvPr>
          <p:cNvSpPr>
            <a:spLocks noGrp="1"/>
          </p:cNvSpPr>
          <p:nvPr>
            <p:ph type="title"/>
          </p:nvPr>
        </p:nvSpPr>
        <p:spPr/>
        <p:txBody>
          <a:bodyPr/>
          <a:lstStyle/>
          <a:p>
            <a:r>
              <a:rPr lang="sv-SE" dirty="0"/>
              <a:t>75 procent av medlemsföretagen har interna processer för deras hållbarhetsarbete medan 66 procent erbjuder hållbara produkter/tjänster</a:t>
            </a:r>
          </a:p>
        </p:txBody>
      </p:sp>
      <p:sp>
        <p:nvSpPr>
          <p:cNvPr id="3" name="Platshållare för innehåll 2">
            <a:extLst>
              <a:ext uri="{FF2B5EF4-FFF2-40B4-BE49-F238E27FC236}">
                <a16:creationId xmlns:a16="http://schemas.microsoft.com/office/drawing/2014/main" id="{54AE2289-9E8E-854E-A56C-F4C83484AC74}"/>
              </a:ext>
            </a:extLst>
          </p:cNvPr>
          <p:cNvSpPr>
            <a:spLocks noGrp="1"/>
          </p:cNvSpPr>
          <p:nvPr>
            <p:ph idx="1"/>
          </p:nvPr>
        </p:nvSpPr>
        <p:spPr>
          <a:xfrm>
            <a:off x="415787" y="1020727"/>
            <a:ext cx="5599362" cy="638739"/>
          </a:xfrm>
        </p:spPr>
        <p:txBody>
          <a:bodyPr/>
          <a:lstStyle/>
          <a:p>
            <a:r>
              <a:rPr lang="sv-SE" b="1" dirty="0"/>
              <a:t>Interna processer för eget hållbarhetsarbete </a:t>
            </a:r>
            <a:br>
              <a:rPr lang="sv-SE" dirty="0"/>
            </a:br>
            <a:r>
              <a:rPr lang="sv-SE" dirty="0"/>
              <a:t>I procent, fördelat per verksamhetsområde</a:t>
            </a:r>
          </a:p>
        </p:txBody>
      </p:sp>
      <p:sp>
        <p:nvSpPr>
          <p:cNvPr id="12" name="Platshållare för sidfot 11">
            <a:extLst>
              <a:ext uri="{FF2B5EF4-FFF2-40B4-BE49-F238E27FC236}">
                <a16:creationId xmlns:a16="http://schemas.microsoft.com/office/drawing/2014/main" id="{1D40B5FB-E7E6-FE4F-BE8D-6E975102754E}"/>
              </a:ext>
            </a:extLst>
          </p:cNvPr>
          <p:cNvSpPr>
            <a:spLocks noGrp="1"/>
          </p:cNvSpPr>
          <p:nvPr>
            <p:ph type="ftr" sz="quarter" idx="11"/>
          </p:nvPr>
        </p:nvSpPr>
        <p:spPr/>
        <p:txBody>
          <a:bodyPr/>
          <a:lstStyle/>
          <a:p>
            <a:r>
              <a:rPr lang="sv-SE" dirty="0"/>
              <a:t>Insikt 2022 |</a:t>
            </a:r>
          </a:p>
        </p:txBody>
      </p:sp>
      <p:sp>
        <p:nvSpPr>
          <p:cNvPr id="13" name="Platshållare för bildnummer 12">
            <a:extLst>
              <a:ext uri="{FF2B5EF4-FFF2-40B4-BE49-F238E27FC236}">
                <a16:creationId xmlns:a16="http://schemas.microsoft.com/office/drawing/2014/main" id="{F91399A6-E05B-6E42-B530-E3B857E19D29}"/>
              </a:ext>
            </a:extLst>
          </p:cNvPr>
          <p:cNvSpPr>
            <a:spLocks noGrp="1"/>
          </p:cNvSpPr>
          <p:nvPr>
            <p:ph type="sldNum" sz="quarter" idx="12"/>
          </p:nvPr>
        </p:nvSpPr>
        <p:spPr/>
        <p:txBody>
          <a:bodyPr/>
          <a:lstStyle/>
          <a:p>
            <a:fld id="{AE086683-F536-42AB-ABBC-F4803DFE8DBC}" type="slidenum">
              <a:rPr lang="sv-SE" smtClean="0"/>
              <a:t>11</a:t>
            </a:fld>
            <a:endParaRPr lang="sv-SE" dirty="0"/>
          </a:p>
        </p:txBody>
      </p:sp>
      <p:sp>
        <p:nvSpPr>
          <p:cNvPr id="4" name="Platshållare för innehåll 2">
            <a:extLst>
              <a:ext uri="{FF2B5EF4-FFF2-40B4-BE49-F238E27FC236}">
                <a16:creationId xmlns:a16="http://schemas.microsoft.com/office/drawing/2014/main" id="{3F650D6A-DA67-8243-8958-8B44EB0E00F2}"/>
              </a:ext>
            </a:extLst>
          </p:cNvPr>
          <p:cNvSpPr txBox="1">
            <a:spLocks/>
          </p:cNvSpPr>
          <p:nvPr/>
        </p:nvSpPr>
        <p:spPr>
          <a:xfrm>
            <a:off x="6316636" y="1020726"/>
            <a:ext cx="4826852" cy="63874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600" b="1" dirty="0"/>
              <a:t>Erbjuder hållbara produkter/tjänster</a:t>
            </a:r>
            <a:br>
              <a:rPr lang="sv-SE" sz="1600" b="1" dirty="0"/>
            </a:br>
            <a:r>
              <a:rPr lang="sv-SE" sz="1600" dirty="0"/>
              <a:t>I procent, fördelat per verksamhetsområde</a:t>
            </a:r>
          </a:p>
        </p:txBody>
      </p:sp>
      <p:sp>
        <p:nvSpPr>
          <p:cNvPr id="16" name="textruta 15">
            <a:extLst>
              <a:ext uri="{FF2B5EF4-FFF2-40B4-BE49-F238E27FC236}">
                <a16:creationId xmlns:a16="http://schemas.microsoft.com/office/drawing/2014/main" id="{3E21C3E7-E591-A745-8C47-52AE15C4600F}"/>
              </a:ext>
            </a:extLst>
          </p:cNvPr>
          <p:cNvSpPr txBox="1"/>
          <p:nvPr/>
        </p:nvSpPr>
        <p:spPr>
          <a:xfrm>
            <a:off x="3804833" y="6316799"/>
            <a:ext cx="4578617" cy="307777"/>
          </a:xfrm>
          <a:prstGeom prst="rect">
            <a:avLst/>
          </a:prstGeom>
        </p:spPr>
        <p:txBody>
          <a:bodyPr wrap="square">
            <a:spAutoFit/>
          </a:bodyPr>
          <a:lstStyle>
            <a:defPPr>
              <a:defRPr lang="sv-SE"/>
            </a:defPPr>
            <a:lvl1pPr algn="ctr">
              <a:defRPr sz="700"/>
            </a:lvl1pPr>
          </a:lstStyle>
          <a:p>
            <a:r>
              <a:rPr lang="sv-SE" dirty="0"/>
              <a:t>Hållbara produkter/tjänster hjälper kunderna att arbeta mer hållbart/utveckla mer hållbara produkter och tjänster, t.ex. ECO-designtjänster, miljötjänster, hållbarhetsrådgivning, energieffektivisering etc.</a:t>
            </a:r>
          </a:p>
        </p:txBody>
      </p:sp>
      <p:sp>
        <p:nvSpPr>
          <p:cNvPr id="11" name="textruta 10">
            <a:extLst>
              <a:ext uri="{FF2B5EF4-FFF2-40B4-BE49-F238E27FC236}">
                <a16:creationId xmlns:a16="http://schemas.microsoft.com/office/drawing/2014/main" id="{495CB530-0615-5849-A482-26DD336550BF}"/>
              </a:ext>
            </a:extLst>
          </p:cNvPr>
          <p:cNvSpPr txBox="1"/>
          <p:nvPr/>
        </p:nvSpPr>
        <p:spPr>
          <a:xfrm>
            <a:off x="3052985" y="2740755"/>
            <a:ext cx="492443" cy="230832"/>
          </a:xfrm>
          <a:prstGeom prst="rect">
            <a:avLst/>
          </a:prstGeom>
          <a:noFill/>
        </p:spPr>
        <p:txBody>
          <a:bodyPr wrap="none" rtlCol="0">
            <a:spAutoFit/>
          </a:bodyPr>
          <a:lstStyle/>
          <a:p>
            <a:r>
              <a:rPr lang="sv-SE" sz="900" dirty="0">
                <a:solidFill>
                  <a:schemeClr val="bg1"/>
                </a:solidFill>
              </a:rPr>
              <a:t>(80%)</a:t>
            </a:r>
          </a:p>
        </p:txBody>
      </p:sp>
      <p:sp>
        <p:nvSpPr>
          <p:cNvPr id="17" name="textruta 16">
            <a:extLst>
              <a:ext uri="{FF2B5EF4-FFF2-40B4-BE49-F238E27FC236}">
                <a16:creationId xmlns:a16="http://schemas.microsoft.com/office/drawing/2014/main" id="{AD66B43D-A295-1544-BBCA-D60F00E715EB}"/>
              </a:ext>
            </a:extLst>
          </p:cNvPr>
          <p:cNvSpPr txBox="1"/>
          <p:nvPr/>
        </p:nvSpPr>
        <p:spPr>
          <a:xfrm>
            <a:off x="3029170" y="3282314"/>
            <a:ext cx="492443" cy="230832"/>
          </a:xfrm>
          <a:prstGeom prst="rect">
            <a:avLst/>
          </a:prstGeom>
          <a:noFill/>
        </p:spPr>
        <p:txBody>
          <a:bodyPr wrap="none" rtlCol="0">
            <a:spAutoFit/>
          </a:bodyPr>
          <a:lstStyle/>
          <a:p>
            <a:r>
              <a:rPr lang="sv-SE" sz="900" dirty="0">
                <a:solidFill>
                  <a:schemeClr val="bg1"/>
                </a:solidFill>
              </a:rPr>
              <a:t>(83%)</a:t>
            </a:r>
          </a:p>
        </p:txBody>
      </p:sp>
      <p:sp>
        <p:nvSpPr>
          <p:cNvPr id="18" name="textruta 17">
            <a:extLst>
              <a:ext uri="{FF2B5EF4-FFF2-40B4-BE49-F238E27FC236}">
                <a16:creationId xmlns:a16="http://schemas.microsoft.com/office/drawing/2014/main" id="{F3389971-D047-CF44-A9D1-9B7EF75D13F6}"/>
              </a:ext>
            </a:extLst>
          </p:cNvPr>
          <p:cNvSpPr txBox="1"/>
          <p:nvPr/>
        </p:nvSpPr>
        <p:spPr>
          <a:xfrm>
            <a:off x="3081563" y="3815903"/>
            <a:ext cx="492443" cy="230832"/>
          </a:xfrm>
          <a:prstGeom prst="rect">
            <a:avLst/>
          </a:prstGeom>
          <a:noFill/>
        </p:spPr>
        <p:txBody>
          <a:bodyPr wrap="none" rtlCol="0">
            <a:spAutoFit/>
          </a:bodyPr>
          <a:lstStyle/>
          <a:p>
            <a:r>
              <a:rPr lang="sv-SE" sz="900" dirty="0">
                <a:solidFill>
                  <a:schemeClr val="bg1"/>
                </a:solidFill>
              </a:rPr>
              <a:t>(76%)</a:t>
            </a:r>
          </a:p>
        </p:txBody>
      </p:sp>
      <p:sp>
        <p:nvSpPr>
          <p:cNvPr id="19" name="textruta 18">
            <a:extLst>
              <a:ext uri="{FF2B5EF4-FFF2-40B4-BE49-F238E27FC236}">
                <a16:creationId xmlns:a16="http://schemas.microsoft.com/office/drawing/2014/main" id="{3414A224-4E32-3544-837F-FDEFBDEF3F86}"/>
              </a:ext>
            </a:extLst>
          </p:cNvPr>
          <p:cNvSpPr txBox="1"/>
          <p:nvPr/>
        </p:nvSpPr>
        <p:spPr>
          <a:xfrm>
            <a:off x="3148242" y="4363863"/>
            <a:ext cx="492443" cy="230832"/>
          </a:xfrm>
          <a:prstGeom prst="rect">
            <a:avLst/>
          </a:prstGeom>
          <a:noFill/>
        </p:spPr>
        <p:txBody>
          <a:bodyPr wrap="none" rtlCol="0">
            <a:spAutoFit/>
          </a:bodyPr>
          <a:lstStyle/>
          <a:p>
            <a:r>
              <a:rPr lang="sv-SE" sz="900" dirty="0">
                <a:solidFill>
                  <a:schemeClr val="bg1"/>
                </a:solidFill>
              </a:rPr>
              <a:t>(82%)</a:t>
            </a:r>
          </a:p>
        </p:txBody>
      </p:sp>
      <p:sp>
        <p:nvSpPr>
          <p:cNvPr id="20" name="textruta 19">
            <a:extLst>
              <a:ext uri="{FF2B5EF4-FFF2-40B4-BE49-F238E27FC236}">
                <a16:creationId xmlns:a16="http://schemas.microsoft.com/office/drawing/2014/main" id="{7432E87A-0CD9-2840-9B2E-7C01C3302F36}"/>
              </a:ext>
            </a:extLst>
          </p:cNvPr>
          <p:cNvSpPr txBox="1"/>
          <p:nvPr/>
        </p:nvSpPr>
        <p:spPr>
          <a:xfrm>
            <a:off x="2786282" y="4903603"/>
            <a:ext cx="492443" cy="230832"/>
          </a:xfrm>
          <a:prstGeom prst="rect">
            <a:avLst/>
          </a:prstGeom>
          <a:noFill/>
        </p:spPr>
        <p:txBody>
          <a:bodyPr wrap="none" rtlCol="0">
            <a:spAutoFit/>
          </a:bodyPr>
          <a:lstStyle/>
          <a:p>
            <a:r>
              <a:rPr lang="sv-SE" sz="900" dirty="0">
                <a:solidFill>
                  <a:schemeClr val="bg1"/>
                </a:solidFill>
              </a:rPr>
              <a:t>(68%)</a:t>
            </a:r>
          </a:p>
        </p:txBody>
      </p:sp>
      <p:sp>
        <p:nvSpPr>
          <p:cNvPr id="21" name="Ned 20">
            <a:extLst>
              <a:ext uri="{FF2B5EF4-FFF2-40B4-BE49-F238E27FC236}">
                <a16:creationId xmlns:a16="http://schemas.microsoft.com/office/drawing/2014/main" id="{DD570A5E-8BA0-B646-A882-C8DE89FA1DC0}"/>
              </a:ext>
            </a:extLst>
          </p:cNvPr>
          <p:cNvSpPr/>
          <p:nvPr/>
        </p:nvSpPr>
        <p:spPr>
          <a:xfrm>
            <a:off x="2728966" y="2791266"/>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2" name="Ned 21">
            <a:extLst>
              <a:ext uri="{FF2B5EF4-FFF2-40B4-BE49-F238E27FC236}">
                <a16:creationId xmlns:a16="http://schemas.microsoft.com/office/drawing/2014/main" id="{38CB362D-A1D0-FF47-AAB9-EEDC8F82E3C4}"/>
              </a:ext>
            </a:extLst>
          </p:cNvPr>
          <p:cNvSpPr/>
          <p:nvPr/>
        </p:nvSpPr>
        <p:spPr>
          <a:xfrm rot="10800000">
            <a:off x="2791499" y="3867310"/>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5" name="Ned 24">
            <a:extLst>
              <a:ext uri="{FF2B5EF4-FFF2-40B4-BE49-F238E27FC236}">
                <a16:creationId xmlns:a16="http://schemas.microsoft.com/office/drawing/2014/main" id="{88B3DCD9-F36F-C644-BEFA-2DFEACA1BF4B}"/>
              </a:ext>
            </a:extLst>
          </p:cNvPr>
          <p:cNvSpPr/>
          <p:nvPr/>
        </p:nvSpPr>
        <p:spPr>
          <a:xfrm>
            <a:off x="2728966" y="3344931"/>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6" name="Ned 25">
            <a:extLst>
              <a:ext uri="{FF2B5EF4-FFF2-40B4-BE49-F238E27FC236}">
                <a16:creationId xmlns:a16="http://schemas.microsoft.com/office/drawing/2014/main" id="{2EC94D08-E831-F94B-B238-63DE63331172}"/>
              </a:ext>
            </a:extLst>
          </p:cNvPr>
          <p:cNvSpPr/>
          <p:nvPr/>
        </p:nvSpPr>
        <p:spPr>
          <a:xfrm>
            <a:off x="2847784" y="4422416"/>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7" name="Ned 26">
            <a:extLst>
              <a:ext uri="{FF2B5EF4-FFF2-40B4-BE49-F238E27FC236}">
                <a16:creationId xmlns:a16="http://schemas.microsoft.com/office/drawing/2014/main" id="{BC2E1500-3EF6-0044-B566-1E131037C325}"/>
              </a:ext>
            </a:extLst>
          </p:cNvPr>
          <p:cNvSpPr/>
          <p:nvPr/>
        </p:nvSpPr>
        <p:spPr>
          <a:xfrm>
            <a:off x="2522385" y="4964571"/>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4" name="textruta 13">
            <a:extLst>
              <a:ext uri="{FF2B5EF4-FFF2-40B4-BE49-F238E27FC236}">
                <a16:creationId xmlns:a16="http://schemas.microsoft.com/office/drawing/2014/main" id="{0E58A2B3-7AF7-6343-9522-EB86DB802DB1}"/>
              </a:ext>
            </a:extLst>
          </p:cNvPr>
          <p:cNvSpPr txBox="1"/>
          <p:nvPr/>
        </p:nvSpPr>
        <p:spPr>
          <a:xfrm>
            <a:off x="2630604" y="1852631"/>
            <a:ext cx="2943972" cy="400110"/>
          </a:xfrm>
          <a:prstGeom prst="rect">
            <a:avLst/>
          </a:prstGeom>
          <a:noFill/>
        </p:spPr>
        <p:txBody>
          <a:bodyPr wrap="square" rtlCol="0">
            <a:spAutoFit/>
          </a:bodyPr>
          <a:lstStyle/>
          <a:p>
            <a:pPr algn="ctr"/>
            <a:r>
              <a:rPr lang="sv-SE" sz="1000" i="1" dirty="0"/>
              <a:t>Andelen företag med interna processer för eget hållbarhetsarbete har minskat sedan 2021</a:t>
            </a:r>
          </a:p>
        </p:txBody>
      </p:sp>
      <p:sp>
        <p:nvSpPr>
          <p:cNvPr id="28" name="Frihandsfigur 27">
            <a:extLst>
              <a:ext uri="{FF2B5EF4-FFF2-40B4-BE49-F238E27FC236}">
                <a16:creationId xmlns:a16="http://schemas.microsoft.com/office/drawing/2014/main" id="{7581E160-0D9D-5B43-A7D1-C3A39F6D9A7C}"/>
              </a:ext>
            </a:extLst>
          </p:cNvPr>
          <p:cNvSpPr/>
          <p:nvPr/>
        </p:nvSpPr>
        <p:spPr>
          <a:xfrm rot="19044289">
            <a:off x="2926524" y="2340384"/>
            <a:ext cx="252923" cy="119500"/>
          </a:xfrm>
          <a:custGeom>
            <a:avLst/>
            <a:gdLst>
              <a:gd name="connsiteX0" fmla="*/ 448887 w 448887"/>
              <a:gd name="connsiteY0" fmla="*/ 35127 h 85003"/>
              <a:gd name="connsiteX1" fmla="*/ 182880 w 448887"/>
              <a:gd name="connsiteY1" fmla="*/ 1876 h 85003"/>
              <a:gd name="connsiteX2" fmla="*/ 0 w 448887"/>
              <a:gd name="connsiteY2" fmla="*/ 85003 h 85003"/>
            </a:gdLst>
            <a:ahLst/>
            <a:cxnLst>
              <a:cxn ang="0">
                <a:pos x="connsiteX0" y="connsiteY0"/>
              </a:cxn>
              <a:cxn ang="0">
                <a:pos x="connsiteX1" y="connsiteY1"/>
              </a:cxn>
              <a:cxn ang="0">
                <a:pos x="connsiteX2" y="connsiteY2"/>
              </a:cxn>
            </a:cxnLst>
            <a:rect l="l" t="t" r="r" b="b"/>
            <a:pathLst>
              <a:path w="448887" h="85003">
                <a:moveTo>
                  <a:pt x="448887" y="35127"/>
                </a:moveTo>
                <a:cubicBezTo>
                  <a:pt x="353291" y="14345"/>
                  <a:pt x="257695" y="-6437"/>
                  <a:pt x="182880" y="1876"/>
                </a:cubicBezTo>
                <a:cubicBezTo>
                  <a:pt x="108065" y="10189"/>
                  <a:pt x="54032" y="47596"/>
                  <a:pt x="0" y="85003"/>
                </a:cubicBezTo>
              </a:path>
            </a:pathLst>
          </a:custGeom>
          <a:noFill/>
          <a:ln>
            <a:solidFill>
              <a:schemeClr val="tx1"/>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 name="Höger klammerparentes 45">
            <a:extLst>
              <a:ext uri="{FF2B5EF4-FFF2-40B4-BE49-F238E27FC236}">
                <a16:creationId xmlns:a16="http://schemas.microsoft.com/office/drawing/2014/main" id="{00517753-E596-6C40-90F0-E66076D7C71E}"/>
              </a:ext>
            </a:extLst>
          </p:cNvPr>
          <p:cNvSpPr/>
          <p:nvPr/>
        </p:nvSpPr>
        <p:spPr>
          <a:xfrm rot="16200000">
            <a:off x="8737137" y="1415192"/>
            <a:ext cx="106228" cy="2465178"/>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7" name="textruta 46">
            <a:extLst>
              <a:ext uri="{FF2B5EF4-FFF2-40B4-BE49-F238E27FC236}">
                <a16:creationId xmlns:a16="http://schemas.microsoft.com/office/drawing/2014/main" id="{66BEECC2-B1C3-5249-AFC7-247967B50D51}"/>
              </a:ext>
            </a:extLst>
          </p:cNvPr>
          <p:cNvSpPr txBox="1"/>
          <p:nvPr/>
        </p:nvSpPr>
        <p:spPr>
          <a:xfrm>
            <a:off x="8412583" y="2344393"/>
            <a:ext cx="755335" cy="230832"/>
          </a:xfrm>
          <a:prstGeom prst="rect">
            <a:avLst/>
          </a:prstGeom>
          <a:noFill/>
        </p:spPr>
        <p:txBody>
          <a:bodyPr wrap="none" rtlCol="0">
            <a:spAutoFit/>
          </a:bodyPr>
          <a:lstStyle/>
          <a:p>
            <a:r>
              <a:rPr lang="sv-SE" sz="900" b="1" dirty="0"/>
              <a:t>66% </a:t>
            </a:r>
            <a:r>
              <a:rPr lang="sv-SE" sz="900" dirty="0"/>
              <a:t>(70%)</a:t>
            </a:r>
          </a:p>
        </p:txBody>
      </p:sp>
      <p:sp>
        <p:nvSpPr>
          <p:cNvPr id="48" name="Ned 47">
            <a:extLst>
              <a:ext uri="{FF2B5EF4-FFF2-40B4-BE49-F238E27FC236}">
                <a16:creationId xmlns:a16="http://schemas.microsoft.com/office/drawing/2014/main" id="{43C9A66D-83A5-E24F-921E-395F0D93AC9E}"/>
              </a:ext>
            </a:extLst>
          </p:cNvPr>
          <p:cNvSpPr/>
          <p:nvPr/>
        </p:nvSpPr>
        <p:spPr>
          <a:xfrm>
            <a:off x="8367298" y="2396721"/>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1" name="Höger klammerparentes 50">
            <a:extLst>
              <a:ext uri="{FF2B5EF4-FFF2-40B4-BE49-F238E27FC236}">
                <a16:creationId xmlns:a16="http://schemas.microsoft.com/office/drawing/2014/main" id="{D5C07278-17D3-0D49-9D9E-B3CC46F14CB5}"/>
              </a:ext>
            </a:extLst>
          </p:cNvPr>
          <p:cNvSpPr/>
          <p:nvPr/>
        </p:nvSpPr>
        <p:spPr>
          <a:xfrm rot="16200000">
            <a:off x="8765012" y="1929394"/>
            <a:ext cx="116517" cy="2531218"/>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2" name="Höger klammerparentes 51">
            <a:extLst>
              <a:ext uri="{FF2B5EF4-FFF2-40B4-BE49-F238E27FC236}">
                <a16:creationId xmlns:a16="http://schemas.microsoft.com/office/drawing/2014/main" id="{0C003D86-FFD0-574C-B96E-2886D2F7982A}"/>
              </a:ext>
            </a:extLst>
          </p:cNvPr>
          <p:cNvSpPr/>
          <p:nvPr/>
        </p:nvSpPr>
        <p:spPr>
          <a:xfrm rot="16200000">
            <a:off x="8721897" y="2519668"/>
            <a:ext cx="106228" cy="2424538"/>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3" name="Höger klammerparentes 52">
            <a:extLst>
              <a:ext uri="{FF2B5EF4-FFF2-40B4-BE49-F238E27FC236}">
                <a16:creationId xmlns:a16="http://schemas.microsoft.com/office/drawing/2014/main" id="{77DF33EB-C788-6549-A260-2EF82A3A1F61}"/>
              </a:ext>
            </a:extLst>
          </p:cNvPr>
          <p:cNvSpPr/>
          <p:nvPr/>
        </p:nvSpPr>
        <p:spPr>
          <a:xfrm rot="16200000">
            <a:off x="8795557" y="2983006"/>
            <a:ext cx="106228" cy="2582018"/>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4" name="Höger klammerparentes 53">
            <a:extLst>
              <a:ext uri="{FF2B5EF4-FFF2-40B4-BE49-F238E27FC236}">
                <a16:creationId xmlns:a16="http://schemas.microsoft.com/office/drawing/2014/main" id="{BD10A158-D1B5-4A4E-B357-C0C098E4EC5F}"/>
              </a:ext>
            </a:extLst>
          </p:cNvPr>
          <p:cNvSpPr/>
          <p:nvPr/>
        </p:nvSpPr>
        <p:spPr>
          <a:xfrm rot="16200000">
            <a:off x="8507285" y="3813356"/>
            <a:ext cx="113812" cy="2013058"/>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5" name="textruta 54">
            <a:extLst>
              <a:ext uri="{FF2B5EF4-FFF2-40B4-BE49-F238E27FC236}">
                <a16:creationId xmlns:a16="http://schemas.microsoft.com/office/drawing/2014/main" id="{DE731B2B-DDFB-DA40-9596-798FFFCDAD8E}"/>
              </a:ext>
            </a:extLst>
          </p:cNvPr>
          <p:cNvSpPr txBox="1"/>
          <p:nvPr/>
        </p:nvSpPr>
        <p:spPr>
          <a:xfrm>
            <a:off x="8448211" y="2946666"/>
            <a:ext cx="755335" cy="230832"/>
          </a:xfrm>
          <a:prstGeom prst="rect">
            <a:avLst/>
          </a:prstGeom>
          <a:noFill/>
        </p:spPr>
        <p:txBody>
          <a:bodyPr wrap="none" rtlCol="0">
            <a:spAutoFit/>
          </a:bodyPr>
          <a:lstStyle/>
          <a:p>
            <a:r>
              <a:rPr lang="sv-SE" sz="900" b="1" dirty="0"/>
              <a:t>66% </a:t>
            </a:r>
            <a:r>
              <a:rPr lang="sv-SE" sz="900" dirty="0"/>
              <a:t>(73%)</a:t>
            </a:r>
          </a:p>
        </p:txBody>
      </p:sp>
      <p:sp>
        <p:nvSpPr>
          <p:cNvPr id="56" name="Ned 55">
            <a:extLst>
              <a:ext uri="{FF2B5EF4-FFF2-40B4-BE49-F238E27FC236}">
                <a16:creationId xmlns:a16="http://schemas.microsoft.com/office/drawing/2014/main" id="{F9480592-3184-E24A-81E0-E22C5AC59BCA}"/>
              </a:ext>
            </a:extLst>
          </p:cNvPr>
          <p:cNvSpPr/>
          <p:nvPr/>
        </p:nvSpPr>
        <p:spPr>
          <a:xfrm>
            <a:off x="8402926" y="2998994"/>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7" name="textruta 56">
            <a:extLst>
              <a:ext uri="{FF2B5EF4-FFF2-40B4-BE49-F238E27FC236}">
                <a16:creationId xmlns:a16="http://schemas.microsoft.com/office/drawing/2014/main" id="{ED6BB12E-309D-8549-B651-850BF4EDF6E3}"/>
              </a:ext>
            </a:extLst>
          </p:cNvPr>
          <p:cNvSpPr txBox="1"/>
          <p:nvPr/>
        </p:nvSpPr>
        <p:spPr>
          <a:xfrm>
            <a:off x="8412310" y="3468975"/>
            <a:ext cx="755335" cy="230832"/>
          </a:xfrm>
          <a:prstGeom prst="rect">
            <a:avLst/>
          </a:prstGeom>
          <a:noFill/>
        </p:spPr>
        <p:txBody>
          <a:bodyPr wrap="none" rtlCol="0">
            <a:spAutoFit/>
          </a:bodyPr>
          <a:lstStyle/>
          <a:p>
            <a:r>
              <a:rPr lang="sv-SE" sz="900" b="1" dirty="0"/>
              <a:t>65% </a:t>
            </a:r>
            <a:r>
              <a:rPr lang="sv-SE" sz="900" dirty="0"/>
              <a:t>(65%)</a:t>
            </a:r>
          </a:p>
        </p:txBody>
      </p:sp>
      <p:sp>
        <p:nvSpPr>
          <p:cNvPr id="59" name="textruta 58">
            <a:extLst>
              <a:ext uri="{FF2B5EF4-FFF2-40B4-BE49-F238E27FC236}">
                <a16:creationId xmlns:a16="http://schemas.microsoft.com/office/drawing/2014/main" id="{EC7E4C93-A7AE-4A49-8C46-259BD94846E4}"/>
              </a:ext>
            </a:extLst>
          </p:cNvPr>
          <p:cNvSpPr txBox="1"/>
          <p:nvPr/>
        </p:nvSpPr>
        <p:spPr>
          <a:xfrm>
            <a:off x="8465475" y="4022160"/>
            <a:ext cx="755335" cy="230832"/>
          </a:xfrm>
          <a:prstGeom prst="rect">
            <a:avLst/>
          </a:prstGeom>
          <a:noFill/>
        </p:spPr>
        <p:txBody>
          <a:bodyPr wrap="none" rtlCol="0">
            <a:spAutoFit/>
          </a:bodyPr>
          <a:lstStyle/>
          <a:p>
            <a:r>
              <a:rPr lang="sv-SE" sz="900" b="1" dirty="0"/>
              <a:t>69% </a:t>
            </a:r>
            <a:r>
              <a:rPr lang="sv-SE" sz="900" dirty="0"/>
              <a:t>(68%)</a:t>
            </a:r>
          </a:p>
        </p:txBody>
      </p:sp>
      <p:sp>
        <p:nvSpPr>
          <p:cNvPr id="60" name="Ned 59">
            <a:extLst>
              <a:ext uri="{FF2B5EF4-FFF2-40B4-BE49-F238E27FC236}">
                <a16:creationId xmlns:a16="http://schemas.microsoft.com/office/drawing/2014/main" id="{20B1C9E1-BEED-9A4A-AC6A-96BC987AFFDD}"/>
              </a:ext>
            </a:extLst>
          </p:cNvPr>
          <p:cNvSpPr/>
          <p:nvPr/>
        </p:nvSpPr>
        <p:spPr>
          <a:xfrm>
            <a:off x="8420190" y="4074488"/>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1" name="textruta 60">
            <a:extLst>
              <a:ext uri="{FF2B5EF4-FFF2-40B4-BE49-F238E27FC236}">
                <a16:creationId xmlns:a16="http://schemas.microsoft.com/office/drawing/2014/main" id="{95476486-CA42-264E-BDD9-CA970462714E}"/>
              </a:ext>
            </a:extLst>
          </p:cNvPr>
          <p:cNvSpPr txBox="1"/>
          <p:nvPr/>
        </p:nvSpPr>
        <p:spPr>
          <a:xfrm>
            <a:off x="8198005" y="4568220"/>
            <a:ext cx="755335" cy="230832"/>
          </a:xfrm>
          <a:prstGeom prst="rect">
            <a:avLst/>
          </a:prstGeom>
          <a:noFill/>
        </p:spPr>
        <p:txBody>
          <a:bodyPr wrap="none" rtlCol="0">
            <a:spAutoFit/>
          </a:bodyPr>
          <a:lstStyle/>
          <a:p>
            <a:r>
              <a:rPr lang="sv-SE" sz="900" b="1" dirty="0"/>
              <a:t>54% </a:t>
            </a:r>
            <a:r>
              <a:rPr lang="sv-SE" sz="900" dirty="0"/>
              <a:t>(69%)</a:t>
            </a:r>
          </a:p>
        </p:txBody>
      </p:sp>
      <p:sp>
        <p:nvSpPr>
          <p:cNvPr id="62" name="Ned 61">
            <a:extLst>
              <a:ext uri="{FF2B5EF4-FFF2-40B4-BE49-F238E27FC236}">
                <a16:creationId xmlns:a16="http://schemas.microsoft.com/office/drawing/2014/main" id="{380EC69F-4A43-BE4F-9983-F9E21E027B8F}"/>
              </a:ext>
            </a:extLst>
          </p:cNvPr>
          <p:cNvSpPr/>
          <p:nvPr/>
        </p:nvSpPr>
        <p:spPr>
          <a:xfrm>
            <a:off x="8152720" y="4620548"/>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3" name="textruta 62">
            <a:extLst>
              <a:ext uri="{FF2B5EF4-FFF2-40B4-BE49-F238E27FC236}">
                <a16:creationId xmlns:a16="http://schemas.microsoft.com/office/drawing/2014/main" id="{EA7453D6-8855-9345-BBEA-5EFC484D1899}"/>
              </a:ext>
            </a:extLst>
          </p:cNvPr>
          <p:cNvSpPr txBox="1"/>
          <p:nvPr/>
        </p:nvSpPr>
        <p:spPr>
          <a:xfrm>
            <a:off x="7371156" y="1846239"/>
            <a:ext cx="2943972" cy="400110"/>
          </a:xfrm>
          <a:prstGeom prst="rect">
            <a:avLst/>
          </a:prstGeom>
          <a:noFill/>
        </p:spPr>
        <p:txBody>
          <a:bodyPr wrap="square" rtlCol="0">
            <a:spAutoFit/>
          </a:bodyPr>
          <a:lstStyle/>
          <a:p>
            <a:pPr algn="ctr"/>
            <a:r>
              <a:rPr lang="sv-SE" sz="1000" i="1" dirty="0"/>
              <a:t>Detsamma gäller för medlemsföretagens utbud av hållbara produkter och tjänsteerbjudanden</a:t>
            </a:r>
          </a:p>
        </p:txBody>
      </p:sp>
      <p:sp>
        <p:nvSpPr>
          <p:cNvPr id="64" name="Frihandsfigur 63">
            <a:extLst>
              <a:ext uri="{FF2B5EF4-FFF2-40B4-BE49-F238E27FC236}">
                <a16:creationId xmlns:a16="http://schemas.microsoft.com/office/drawing/2014/main" id="{46351503-E529-1C48-93F2-9512A559FFC4}"/>
              </a:ext>
            </a:extLst>
          </p:cNvPr>
          <p:cNvSpPr/>
          <p:nvPr/>
        </p:nvSpPr>
        <p:spPr>
          <a:xfrm rot="14849276">
            <a:off x="7955283" y="2274182"/>
            <a:ext cx="252923" cy="119500"/>
          </a:xfrm>
          <a:custGeom>
            <a:avLst/>
            <a:gdLst>
              <a:gd name="connsiteX0" fmla="*/ 448887 w 448887"/>
              <a:gd name="connsiteY0" fmla="*/ 35127 h 85003"/>
              <a:gd name="connsiteX1" fmla="*/ 182880 w 448887"/>
              <a:gd name="connsiteY1" fmla="*/ 1876 h 85003"/>
              <a:gd name="connsiteX2" fmla="*/ 0 w 448887"/>
              <a:gd name="connsiteY2" fmla="*/ 85003 h 85003"/>
            </a:gdLst>
            <a:ahLst/>
            <a:cxnLst>
              <a:cxn ang="0">
                <a:pos x="connsiteX0" y="connsiteY0"/>
              </a:cxn>
              <a:cxn ang="0">
                <a:pos x="connsiteX1" y="connsiteY1"/>
              </a:cxn>
              <a:cxn ang="0">
                <a:pos x="connsiteX2" y="connsiteY2"/>
              </a:cxn>
            </a:cxnLst>
            <a:rect l="l" t="t" r="r" b="b"/>
            <a:pathLst>
              <a:path w="448887" h="85003">
                <a:moveTo>
                  <a:pt x="448887" y="35127"/>
                </a:moveTo>
                <a:cubicBezTo>
                  <a:pt x="353291" y="14345"/>
                  <a:pt x="257695" y="-6437"/>
                  <a:pt x="182880" y="1876"/>
                </a:cubicBezTo>
                <a:cubicBezTo>
                  <a:pt x="108065" y="10189"/>
                  <a:pt x="54032" y="47596"/>
                  <a:pt x="0" y="85003"/>
                </a:cubicBezTo>
              </a:path>
            </a:pathLst>
          </a:custGeom>
          <a:noFill/>
          <a:ln>
            <a:solidFill>
              <a:schemeClr val="tx1"/>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Ned 40">
            <a:extLst>
              <a:ext uri="{FF2B5EF4-FFF2-40B4-BE49-F238E27FC236}">
                <a16:creationId xmlns:a16="http://schemas.microsoft.com/office/drawing/2014/main" id="{3BC775BF-E1FA-3C4B-89B2-495B7331C7A7}"/>
              </a:ext>
            </a:extLst>
          </p:cNvPr>
          <p:cNvSpPr/>
          <p:nvPr/>
        </p:nvSpPr>
        <p:spPr>
          <a:xfrm rot="5400000" flipV="1">
            <a:off x="8374572" y="3533752"/>
            <a:ext cx="90570" cy="117091"/>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864790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ktangel 47">
            <a:extLst>
              <a:ext uri="{FF2B5EF4-FFF2-40B4-BE49-F238E27FC236}">
                <a16:creationId xmlns:a16="http://schemas.microsoft.com/office/drawing/2014/main" id="{5A0EDA64-C53D-0D49-804A-63AAB99FDD52}"/>
              </a:ext>
            </a:extLst>
          </p:cNvPr>
          <p:cNvSpPr/>
          <p:nvPr/>
        </p:nvSpPr>
        <p:spPr>
          <a:xfrm>
            <a:off x="6095999" y="9797"/>
            <a:ext cx="6096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aphicFrame>
        <p:nvGraphicFramePr>
          <p:cNvPr id="47" name="Chart 15">
            <a:extLst>
              <a:ext uri="{FF2B5EF4-FFF2-40B4-BE49-F238E27FC236}">
                <a16:creationId xmlns:a16="http://schemas.microsoft.com/office/drawing/2014/main" id="{1FAADEEB-ABCD-9E45-B347-E09E3D289647}"/>
              </a:ext>
            </a:extLst>
          </p:cNvPr>
          <p:cNvGraphicFramePr>
            <a:graphicFrameLocks/>
          </p:cNvGraphicFramePr>
          <p:nvPr>
            <p:extLst>
              <p:ext uri="{D42A27DB-BD31-4B8C-83A1-F6EECF244321}">
                <p14:modId xmlns:p14="http://schemas.microsoft.com/office/powerpoint/2010/main" val="419883555"/>
              </p:ext>
            </p:extLst>
          </p:nvPr>
        </p:nvGraphicFramePr>
        <p:xfrm>
          <a:off x="6159903" y="1967419"/>
          <a:ext cx="5458609" cy="3720899"/>
        </p:xfrm>
        <a:graphic>
          <a:graphicData uri="http://schemas.openxmlformats.org/drawingml/2006/chart">
            <c:chart xmlns:c="http://schemas.openxmlformats.org/drawingml/2006/chart" xmlns:r="http://schemas.openxmlformats.org/officeDocument/2006/relationships" r:id="rId2"/>
          </a:graphicData>
        </a:graphic>
      </p:graphicFrame>
      <p:sp>
        <p:nvSpPr>
          <p:cNvPr id="56" name="textruta 55">
            <a:extLst>
              <a:ext uri="{FF2B5EF4-FFF2-40B4-BE49-F238E27FC236}">
                <a16:creationId xmlns:a16="http://schemas.microsoft.com/office/drawing/2014/main" id="{8185D297-7F31-084F-A63A-3D7B9CC1EC80}"/>
              </a:ext>
            </a:extLst>
          </p:cNvPr>
          <p:cNvSpPr txBox="1"/>
          <p:nvPr/>
        </p:nvSpPr>
        <p:spPr>
          <a:xfrm>
            <a:off x="7804316" y="1754300"/>
            <a:ext cx="1113199" cy="477054"/>
          </a:xfrm>
          <a:prstGeom prst="rect">
            <a:avLst/>
          </a:prstGeom>
          <a:noFill/>
        </p:spPr>
        <p:txBody>
          <a:bodyPr wrap="square" rtlCol="0">
            <a:spAutoFit/>
          </a:bodyPr>
          <a:lstStyle/>
          <a:p>
            <a:pPr algn="ctr"/>
            <a:r>
              <a:rPr lang="sv-SE" sz="800" i="1" dirty="0"/>
              <a:t>Andelen som jobbar med Big Data </a:t>
            </a:r>
            <a:br>
              <a:rPr lang="sv-SE" sz="900" b="1" dirty="0"/>
            </a:br>
            <a:r>
              <a:rPr lang="sv-SE" sz="900" b="1" dirty="0"/>
              <a:t>48% </a:t>
            </a:r>
            <a:r>
              <a:rPr lang="sv-SE" sz="900" dirty="0"/>
              <a:t>(48%)</a:t>
            </a:r>
          </a:p>
        </p:txBody>
      </p:sp>
      <p:sp>
        <p:nvSpPr>
          <p:cNvPr id="45" name="Rectangle 16">
            <a:extLst>
              <a:ext uri="{FF2B5EF4-FFF2-40B4-BE49-F238E27FC236}">
                <a16:creationId xmlns:a16="http://schemas.microsoft.com/office/drawing/2014/main" id="{C4D2D7D1-450D-7C49-8670-FC3A5BC44D19}"/>
              </a:ext>
            </a:extLst>
          </p:cNvPr>
          <p:cNvSpPr/>
          <p:nvPr/>
        </p:nvSpPr>
        <p:spPr>
          <a:xfrm>
            <a:off x="829792" y="2157289"/>
            <a:ext cx="4595648" cy="4032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aphicFrame>
        <p:nvGraphicFramePr>
          <p:cNvPr id="44" name="Chart 14">
            <a:extLst>
              <a:ext uri="{FF2B5EF4-FFF2-40B4-BE49-F238E27FC236}">
                <a16:creationId xmlns:a16="http://schemas.microsoft.com/office/drawing/2014/main" id="{11D715B4-3383-4146-A918-480EB3DE9EE4}"/>
              </a:ext>
            </a:extLst>
          </p:cNvPr>
          <p:cNvGraphicFramePr>
            <a:graphicFrameLocks/>
          </p:cNvGraphicFramePr>
          <p:nvPr>
            <p:extLst>
              <p:ext uri="{D42A27DB-BD31-4B8C-83A1-F6EECF244321}">
                <p14:modId xmlns:p14="http://schemas.microsoft.com/office/powerpoint/2010/main" val="778355971"/>
              </p:ext>
            </p:extLst>
          </p:nvPr>
        </p:nvGraphicFramePr>
        <p:xfrm>
          <a:off x="262187" y="1896169"/>
          <a:ext cx="5163253" cy="3637734"/>
        </p:xfrm>
        <a:graphic>
          <a:graphicData uri="http://schemas.openxmlformats.org/drawingml/2006/chart">
            <c:chart xmlns:c="http://schemas.openxmlformats.org/drawingml/2006/chart" xmlns:r="http://schemas.openxmlformats.org/officeDocument/2006/relationships" r:id="rId3"/>
          </a:graphicData>
        </a:graphic>
      </p:graphicFrame>
      <p:sp>
        <p:nvSpPr>
          <p:cNvPr id="2" name="Rubrik 1">
            <a:extLst>
              <a:ext uri="{FF2B5EF4-FFF2-40B4-BE49-F238E27FC236}">
                <a16:creationId xmlns:a16="http://schemas.microsoft.com/office/drawing/2014/main" id="{B9014EB2-EDBF-5241-A449-5A794DFFC719}"/>
              </a:ext>
            </a:extLst>
          </p:cNvPr>
          <p:cNvSpPr>
            <a:spLocks noGrp="1"/>
          </p:cNvSpPr>
          <p:nvPr>
            <p:ph type="title"/>
          </p:nvPr>
        </p:nvSpPr>
        <p:spPr>
          <a:xfrm>
            <a:off x="415787" y="293413"/>
            <a:ext cx="11069077" cy="514662"/>
          </a:xfrm>
        </p:spPr>
        <p:txBody>
          <a:bodyPr/>
          <a:lstStyle/>
          <a:p>
            <a:r>
              <a:rPr lang="sv-SE" dirty="0"/>
              <a:t>44 procent har en digital strategi och 48 procent jobbar med Big Data</a:t>
            </a:r>
          </a:p>
        </p:txBody>
      </p:sp>
      <p:sp>
        <p:nvSpPr>
          <p:cNvPr id="3" name="Platshållare för innehåll 2">
            <a:extLst>
              <a:ext uri="{FF2B5EF4-FFF2-40B4-BE49-F238E27FC236}">
                <a16:creationId xmlns:a16="http://schemas.microsoft.com/office/drawing/2014/main" id="{E04FB1C1-CC79-D14A-ACD7-BF31EE07BE17}"/>
              </a:ext>
            </a:extLst>
          </p:cNvPr>
          <p:cNvSpPr>
            <a:spLocks noGrp="1"/>
          </p:cNvSpPr>
          <p:nvPr>
            <p:ph idx="1"/>
          </p:nvPr>
        </p:nvSpPr>
        <p:spPr>
          <a:xfrm>
            <a:off x="415787" y="1020726"/>
            <a:ext cx="4427675" cy="373783"/>
          </a:xfrm>
        </p:spPr>
        <p:txBody>
          <a:bodyPr/>
          <a:lstStyle/>
          <a:p>
            <a:r>
              <a:rPr lang="sv-SE" b="1" dirty="0"/>
              <a:t>Andelen som har en uttalad digital strategi</a:t>
            </a:r>
          </a:p>
        </p:txBody>
      </p:sp>
      <p:sp>
        <p:nvSpPr>
          <p:cNvPr id="4" name="Platshållare för sidfot 3">
            <a:extLst>
              <a:ext uri="{FF2B5EF4-FFF2-40B4-BE49-F238E27FC236}">
                <a16:creationId xmlns:a16="http://schemas.microsoft.com/office/drawing/2014/main" id="{858BA703-220F-5A41-9BC4-BDC3D72549FE}"/>
              </a:ext>
            </a:extLst>
          </p:cNvPr>
          <p:cNvSpPr>
            <a:spLocks noGrp="1"/>
          </p:cNvSpPr>
          <p:nvPr>
            <p:ph type="ftr" sz="quarter" idx="11"/>
          </p:nvPr>
        </p:nvSpPr>
        <p:spPr/>
        <p:txBody>
          <a:bodyPr/>
          <a:lstStyle/>
          <a:p>
            <a:r>
              <a:rPr lang="sv-SE" dirty="0"/>
              <a:t>Insikt 2022 |</a:t>
            </a:r>
          </a:p>
        </p:txBody>
      </p:sp>
      <p:sp>
        <p:nvSpPr>
          <p:cNvPr id="5" name="Platshållare för bildnummer 4">
            <a:extLst>
              <a:ext uri="{FF2B5EF4-FFF2-40B4-BE49-F238E27FC236}">
                <a16:creationId xmlns:a16="http://schemas.microsoft.com/office/drawing/2014/main" id="{010A32A8-464F-6F40-940A-11DDA6EC6C4A}"/>
              </a:ext>
            </a:extLst>
          </p:cNvPr>
          <p:cNvSpPr>
            <a:spLocks noGrp="1"/>
          </p:cNvSpPr>
          <p:nvPr>
            <p:ph type="sldNum" sz="quarter" idx="12"/>
          </p:nvPr>
        </p:nvSpPr>
        <p:spPr/>
        <p:txBody>
          <a:bodyPr/>
          <a:lstStyle/>
          <a:p>
            <a:fld id="{AE086683-F536-42AB-ABBC-F4803DFE8DBC}" type="slidenum">
              <a:rPr lang="sv-SE" smtClean="0"/>
              <a:t>12</a:t>
            </a:fld>
            <a:endParaRPr lang="sv-SE" dirty="0"/>
          </a:p>
        </p:txBody>
      </p:sp>
      <p:sp>
        <p:nvSpPr>
          <p:cNvPr id="21" name="Platshållare för innehåll 2">
            <a:extLst>
              <a:ext uri="{FF2B5EF4-FFF2-40B4-BE49-F238E27FC236}">
                <a16:creationId xmlns:a16="http://schemas.microsoft.com/office/drawing/2014/main" id="{B265B6E1-5F39-3246-A570-686BEE12947D}"/>
              </a:ext>
            </a:extLst>
          </p:cNvPr>
          <p:cNvSpPr txBox="1">
            <a:spLocks/>
          </p:cNvSpPr>
          <p:nvPr/>
        </p:nvSpPr>
        <p:spPr>
          <a:xfrm>
            <a:off x="6318823" y="1020524"/>
            <a:ext cx="5166042" cy="40294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600" b="1" dirty="0"/>
              <a:t>Andelen som genomför analys med hjälp av Big Data</a:t>
            </a:r>
          </a:p>
        </p:txBody>
      </p:sp>
      <p:sp>
        <p:nvSpPr>
          <p:cNvPr id="43" name="textruta 42">
            <a:extLst>
              <a:ext uri="{FF2B5EF4-FFF2-40B4-BE49-F238E27FC236}">
                <a16:creationId xmlns:a16="http://schemas.microsoft.com/office/drawing/2014/main" id="{938FD144-6173-7B4A-B4F1-137F404C5BC8}"/>
              </a:ext>
            </a:extLst>
          </p:cNvPr>
          <p:cNvSpPr txBox="1"/>
          <p:nvPr/>
        </p:nvSpPr>
        <p:spPr>
          <a:xfrm>
            <a:off x="4121258" y="6315482"/>
            <a:ext cx="3949482" cy="307777"/>
          </a:xfrm>
          <a:prstGeom prst="rect">
            <a:avLst/>
          </a:prstGeom>
        </p:spPr>
        <p:txBody>
          <a:bodyPr wrap="square">
            <a:spAutoFit/>
          </a:bodyPr>
          <a:lstStyle>
            <a:defPPr>
              <a:defRPr lang="sv-SE"/>
            </a:defPPr>
            <a:lvl1pPr algn="ctr">
              <a:defRPr sz="700"/>
            </a:lvl1pPr>
          </a:lstStyle>
          <a:p>
            <a:r>
              <a:rPr lang="sv-SE" dirty="0"/>
              <a:t>Big data är stora datauppsättningar som är för komplexa att hantera/analysera med konventionella verktyg och kräver nya teknologier, tekniker eller mjukvaruverktyg.</a:t>
            </a:r>
          </a:p>
        </p:txBody>
      </p:sp>
      <p:sp>
        <p:nvSpPr>
          <p:cNvPr id="7" name="Höger klammerparentes 6">
            <a:extLst>
              <a:ext uri="{FF2B5EF4-FFF2-40B4-BE49-F238E27FC236}">
                <a16:creationId xmlns:a16="http://schemas.microsoft.com/office/drawing/2014/main" id="{A55A243F-6F3B-7A47-A83E-074F6C87999C}"/>
              </a:ext>
            </a:extLst>
          </p:cNvPr>
          <p:cNvSpPr/>
          <p:nvPr/>
        </p:nvSpPr>
        <p:spPr>
          <a:xfrm rot="16200000">
            <a:off x="8767305" y="2039923"/>
            <a:ext cx="83085" cy="2817334"/>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8" name="textruta 7">
            <a:extLst>
              <a:ext uri="{FF2B5EF4-FFF2-40B4-BE49-F238E27FC236}">
                <a16:creationId xmlns:a16="http://schemas.microsoft.com/office/drawing/2014/main" id="{20BE484F-DD87-BC49-A7A7-F4E131AA2BBD}"/>
              </a:ext>
            </a:extLst>
          </p:cNvPr>
          <p:cNvSpPr txBox="1"/>
          <p:nvPr/>
        </p:nvSpPr>
        <p:spPr>
          <a:xfrm>
            <a:off x="8434696" y="3200529"/>
            <a:ext cx="755335" cy="230832"/>
          </a:xfrm>
          <a:prstGeom prst="rect">
            <a:avLst/>
          </a:prstGeom>
          <a:noFill/>
        </p:spPr>
        <p:txBody>
          <a:bodyPr wrap="none" rtlCol="0">
            <a:spAutoFit/>
          </a:bodyPr>
          <a:lstStyle/>
          <a:p>
            <a:r>
              <a:rPr lang="sv-SE" sz="900" b="1" dirty="0"/>
              <a:t>69% </a:t>
            </a:r>
            <a:r>
              <a:rPr lang="sv-SE" sz="900" dirty="0"/>
              <a:t>(35%)</a:t>
            </a:r>
          </a:p>
        </p:txBody>
      </p:sp>
      <p:sp>
        <p:nvSpPr>
          <p:cNvPr id="49" name="Höger klammerparentes 48">
            <a:extLst>
              <a:ext uri="{FF2B5EF4-FFF2-40B4-BE49-F238E27FC236}">
                <a16:creationId xmlns:a16="http://schemas.microsoft.com/office/drawing/2014/main" id="{0A1B999B-1751-A146-8B41-E09549F990C8}"/>
              </a:ext>
            </a:extLst>
          </p:cNvPr>
          <p:cNvSpPr/>
          <p:nvPr/>
        </p:nvSpPr>
        <p:spPr>
          <a:xfrm rot="16200000">
            <a:off x="8252065" y="1968065"/>
            <a:ext cx="83086" cy="1786852"/>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0" name="textruta 49">
            <a:extLst>
              <a:ext uri="{FF2B5EF4-FFF2-40B4-BE49-F238E27FC236}">
                <a16:creationId xmlns:a16="http://schemas.microsoft.com/office/drawing/2014/main" id="{19C5B7BD-2A50-3A44-BA02-A640E71244F3}"/>
              </a:ext>
            </a:extLst>
          </p:cNvPr>
          <p:cNvSpPr txBox="1"/>
          <p:nvPr/>
        </p:nvSpPr>
        <p:spPr>
          <a:xfrm>
            <a:off x="8073836" y="2613430"/>
            <a:ext cx="755335" cy="230832"/>
          </a:xfrm>
          <a:prstGeom prst="rect">
            <a:avLst/>
          </a:prstGeom>
          <a:noFill/>
        </p:spPr>
        <p:txBody>
          <a:bodyPr wrap="none" rtlCol="0">
            <a:spAutoFit/>
          </a:bodyPr>
          <a:lstStyle/>
          <a:p>
            <a:r>
              <a:rPr lang="sv-SE" sz="900" b="1" dirty="0"/>
              <a:t>45% </a:t>
            </a:r>
            <a:r>
              <a:rPr lang="sv-SE" sz="900" dirty="0"/>
              <a:t>(63%)</a:t>
            </a:r>
          </a:p>
        </p:txBody>
      </p:sp>
      <p:sp>
        <p:nvSpPr>
          <p:cNvPr id="51" name="Höger klammerparentes 50">
            <a:extLst>
              <a:ext uri="{FF2B5EF4-FFF2-40B4-BE49-F238E27FC236}">
                <a16:creationId xmlns:a16="http://schemas.microsoft.com/office/drawing/2014/main" id="{92F14ACF-DC58-F542-B0AD-C9AFD10E278B}"/>
              </a:ext>
            </a:extLst>
          </p:cNvPr>
          <p:cNvSpPr/>
          <p:nvPr/>
        </p:nvSpPr>
        <p:spPr>
          <a:xfrm rot="16200000">
            <a:off x="7983122" y="3423000"/>
            <a:ext cx="83086" cy="1248966"/>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2" name="textruta 51">
            <a:extLst>
              <a:ext uri="{FF2B5EF4-FFF2-40B4-BE49-F238E27FC236}">
                <a16:creationId xmlns:a16="http://schemas.microsoft.com/office/drawing/2014/main" id="{99C98170-DCC0-0249-8A8D-621317DC8233}"/>
              </a:ext>
            </a:extLst>
          </p:cNvPr>
          <p:cNvSpPr txBox="1"/>
          <p:nvPr/>
        </p:nvSpPr>
        <p:spPr>
          <a:xfrm>
            <a:off x="7677855" y="3799422"/>
            <a:ext cx="755335" cy="230832"/>
          </a:xfrm>
          <a:prstGeom prst="rect">
            <a:avLst/>
          </a:prstGeom>
          <a:noFill/>
        </p:spPr>
        <p:txBody>
          <a:bodyPr wrap="none" rtlCol="0">
            <a:spAutoFit/>
          </a:bodyPr>
          <a:lstStyle/>
          <a:p>
            <a:r>
              <a:rPr lang="sv-SE" sz="900" b="1" dirty="0"/>
              <a:t>31% </a:t>
            </a:r>
            <a:r>
              <a:rPr lang="sv-SE" sz="900" dirty="0"/>
              <a:t>(36%)</a:t>
            </a:r>
          </a:p>
        </p:txBody>
      </p:sp>
      <p:sp>
        <p:nvSpPr>
          <p:cNvPr id="53" name="Höger klammerparentes 52">
            <a:extLst>
              <a:ext uri="{FF2B5EF4-FFF2-40B4-BE49-F238E27FC236}">
                <a16:creationId xmlns:a16="http://schemas.microsoft.com/office/drawing/2014/main" id="{4D8A5AD1-71F6-474E-9606-12EF187AB311}"/>
              </a:ext>
            </a:extLst>
          </p:cNvPr>
          <p:cNvSpPr/>
          <p:nvPr/>
        </p:nvSpPr>
        <p:spPr>
          <a:xfrm rot="16200000">
            <a:off x="8453042" y="3551327"/>
            <a:ext cx="82746" cy="2188467"/>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4" name="textruta 53">
            <a:extLst>
              <a:ext uri="{FF2B5EF4-FFF2-40B4-BE49-F238E27FC236}">
                <a16:creationId xmlns:a16="http://schemas.microsoft.com/office/drawing/2014/main" id="{27A20111-F5CF-CB49-A935-7D7C8CC37DD6}"/>
              </a:ext>
            </a:extLst>
          </p:cNvPr>
          <p:cNvSpPr txBox="1"/>
          <p:nvPr/>
        </p:nvSpPr>
        <p:spPr>
          <a:xfrm>
            <a:off x="8195929" y="4397670"/>
            <a:ext cx="749269" cy="230832"/>
          </a:xfrm>
          <a:prstGeom prst="rect">
            <a:avLst/>
          </a:prstGeom>
          <a:noFill/>
        </p:spPr>
        <p:txBody>
          <a:bodyPr wrap="square" rtlCol="0">
            <a:spAutoFit/>
          </a:bodyPr>
          <a:lstStyle/>
          <a:p>
            <a:pPr algn="ctr"/>
            <a:r>
              <a:rPr lang="sv-SE" sz="900" b="1" dirty="0"/>
              <a:t>54% </a:t>
            </a:r>
            <a:r>
              <a:rPr lang="sv-SE" sz="900" dirty="0"/>
              <a:t>(47%)</a:t>
            </a:r>
          </a:p>
        </p:txBody>
      </p:sp>
      <p:sp>
        <p:nvSpPr>
          <p:cNvPr id="55" name="Höger klammerparentes 54">
            <a:extLst>
              <a:ext uri="{FF2B5EF4-FFF2-40B4-BE49-F238E27FC236}">
                <a16:creationId xmlns:a16="http://schemas.microsoft.com/office/drawing/2014/main" id="{EA423203-0CF4-DA49-9BF0-F23B264C8459}"/>
              </a:ext>
            </a:extLst>
          </p:cNvPr>
          <p:cNvSpPr/>
          <p:nvPr/>
        </p:nvSpPr>
        <p:spPr>
          <a:xfrm rot="16200000">
            <a:off x="8332754" y="1315731"/>
            <a:ext cx="64939" cy="1930085"/>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7" name="Ned 56">
            <a:extLst>
              <a:ext uri="{FF2B5EF4-FFF2-40B4-BE49-F238E27FC236}">
                <a16:creationId xmlns:a16="http://schemas.microsoft.com/office/drawing/2014/main" id="{F8D7D8D2-3780-9448-92DD-1214A34EC56E}"/>
              </a:ext>
            </a:extLst>
          </p:cNvPr>
          <p:cNvSpPr/>
          <p:nvPr/>
        </p:nvSpPr>
        <p:spPr>
          <a:xfrm>
            <a:off x="7647575" y="3852838"/>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8" name="Ned 57">
            <a:extLst>
              <a:ext uri="{FF2B5EF4-FFF2-40B4-BE49-F238E27FC236}">
                <a16:creationId xmlns:a16="http://schemas.microsoft.com/office/drawing/2014/main" id="{997C0D52-6FC9-8E48-B6F7-7532357682B8}"/>
              </a:ext>
            </a:extLst>
          </p:cNvPr>
          <p:cNvSpPr/>
          <p:nvPr/>
        </p:nvSpPr>
        <p:spPr>
          <a:xfrm rot="10800000">
            <a:off x="8164474" y="4436877"/>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0" name="Ned 59">
            <a:extLst>
              <a:ext uri="{FF2B5EF4-FFF2-40B4-BE49-F238E27FC236}">
                <a16:creationId xmlns:a16="http://schemas.microsoft.com/office/drawing/2014/main" id="{916DDB5F-6E85-5D4D-95BD-4810B3316607}"/>
              </a:ext>
            </a:extLst>
          </p:cNvPr>
          <p:cNvSpPr/>
          <p:nvPr/>
        </p:nvSpPr>
        <p:spPr>
          <a:xfrm>
            <a:off x="8037354" y="2664888"/>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1" name="Ned 60">
            <a:extLst>
              <a:ext uri="{FF2B5EF4-FFF2-40B4-BE49-F238E27FC236}">
                <a16:creationId xmlns:a16="http://schemas.microsoft.com/office/drawing/2014/main" id="{07A50B04-A890-D143-A890-33DFF29C6469}"/>
              </a:ext>
            </a:extLst>
          </p:cNvPr>
          <p:cNvSpPr/>
          <p:nvPr/>
        </p:nvSpPr>
        <p:spPr>
          <a:xfrm rot="10800000">
            <a:off x="8394591" y="3247774"/>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7" name="Ned 26">
            <a:extLst>
              <a:ext uri="{FF2B5EF4-FFF2-40B4-BE49-F238E27FC236}">
                <a16:creationId xmlns:a16="http://schemas.microsoft.com/office/drawing/2014/main" id="{652DA33F-D211-6142-9610-3A11BF8FF849}"/>
              </a:ext>
            </a:extLst>
          </p:cNvPr>
          <p:cNvSpPr/>
          <p:nvPr/>
        </p:nvSpPr>
        <p:spPr>
          <a:xfrm rot="5400000" flipV="1">
            <a:off x="7951692" y="2073460"/>
            <a:ext cx="90570" cy="117091"/>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631398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BE168009-7192-6649-B8A4-D01E597650C3}"/>
              </a:ext>
            </a:extLst>
          </p:cNvPr>
          <p:cNvPicPr>
            <a:picLocks noChangeAspect="1"/>
          </p:cNvPicPr>
          <p:nvPr/>
        </p:nvPicPr>
        <p:blipFill rotWithShape="1">
          <a:blip r:embed="rId2">
            <a:duotone>
              <a:schemeClr val="accent5">
                <a:shade val="45000"/>
                <a:satMod val="135000"/>
              </a:schemeClr>
              <a:prstClr val="white"/>
            </a:duotone>
          </a:blip>
          <a:srcRect t="7938" r="12995" b="8562"/>
          <a:stretch/>
        </p:blipFill>
        <p:spPr>
          <a:xfrm>
            <a:off x="4188679" y="1"/>
            <a:ext cx="8003321" cy="6858000"/>
          </a:xfrm>
          <a:prstGeom prst="rect">
            <a:avLst/>
          </a:prstGeom>
        </p:spPr>
      </p:pic>
      <p:sp>
        <p:nvSpPr>
          <p:cNvPr id="10" name="Platshållare för innehåll 9">
            <a:extLst>
              <a:ext uri="{FF2B5EF4-FFF2-40B4-BE49-F238E27FC236}">
                <a16:creationId xmlns:a16="http://schemas.microsoft.com/office/drawing/2014/main" id="{463F7871-1E44-F14A-807A-5970198CC8E3}"/>
              </a:ext>
            </a:extLst>
          </p:cNvPr>
          <p:cNvSpPr>
            <a:spLocks noGrp="1"/>
          </p:cNvSpPr>
          <p:nvPr>
            <p:ph idx="1"/>
          </p:nvPr>
        </p:nvSpPr>
        <p:spPr>
          <a:xfrm>
            <a:off x="415787" y="1020726"/>
            <a:ext cx="4973077" cy="504509"/>
          </a:xfrm>
        </p:spPr>
        <p:txBody>
          <a:bodyPr/>
          <a:lstStyle/>
          <a:p>
            <a:r>
              <a:rPr lang="sv-SE" b="1" dirty="0"/>
              <a:t>Andelen som genomför någon form av kundnöjdhetsundersökning</a:t>
            </a:r>
            <a:br>
              <a:rPr lang="sv-SE" b="1" dirty="0"/>
            </a:br>
            <a:endParaRPr lang="sv-SE" b="1" dirty="0"/>
          </a:p>
        </p:txBody>
      </p:sp>
      <p:sp>
        <p:nvSpPr>
          <p:cNvPr id="9" name="Rubrik 8">
            <a:extLst>
              <a:ext uri="{FF2B5EF4-FFF2-40B4-BE49-F238E27FC236}">
                <a16:creationId xmlns:a16="http://schemas.microsoft.com/office/drawing/2014/main" id="{B670F05D-62DC-E447-A1ED-7AEA906A4C39}"/>
              </a:ext>
            </a:extLst>
          </p:cNvPr>
          <p:cNvSpPr>
            <a:spLocks noGrp="1"/>
          </p:cNvSpPr>
          <p:nvPr>
            <p:ph type="title"/>
          </p:nvPr>
        </p:nvSpPr>
        <p:spPr/>
        <p:txBody>
          <a:bodyPr/>
          <a:lstStyle/>
          <a:p>
            <a:r>
              <a:rPr lang="sv-SE" dirty="0"/>
              <a:t>64 procent av medlemsföretagen genomför kundnöjdhetsundersökningar</a:t>
            </a:r>
          </a:p>
        </p:txBody>
      </p:sp>
      <p:sp>
        <p:nvSpPr>
          <p:cNvPr id="3" name="Platshållare för sidfot 2">
            <a:extLst>
              <a:ext uri="{FF2B5EF4-FFF2-40B4-BE49-F238E27FC236}">
                <a16:creationId xmlns:a16="http://schemas.microsoft.com/office/drawing/2014/main" id="{E363E4A0-1EC7-FC4D-B6DB-7E7944772472}"/>
              </a:ext>
            </a:extLst>
          </p:cNvPr>
          <p:cNvSpPr>
            <a:spLocks noGrp="1"/>
          </p:cNvSpPr>
          <p:nvPr>
            <p:ph type="ftr" sz="quarter" idx="11"/>
          </p:nvPr>
        </p:nvSpPr>
        <p:spPr/>
        <p:txBody>
          <a:bodyPr/>
          <a:lstStyle/>
          <a:p>
            <a:r>
              <a:rPr lang="sv-SE" dirty="0"/>
              <a:t>Insikt 2022 |</a:t>
            </a:r>
          </a:p>
        </p:txBody>
      </p:sp>
      <p:sp>
        <p:nvSpPr>
          <p:cNvPr id="5" name="Platshållare för bildnummer 4">
            <a:extLst>
              <a:ext uri="{FF2B5EF4-FFF2-40B4-BE49-F238E27FC236}">
                <a16:creationId xmlns:a16="http://schemas.microsoft.com/office/drawing/2014/main" id="{D68891EC-277C-4446-97D0-B4E7E7BF60E4}"/>
              </a:ext>
            </a:extLst>
          </p:cNvPr>
          <p:cNvSpPr>
            <a:spLocks noGrp="1"/>
          </p:cNvSpPr>
          <p:nvPr>
            <p:ph type="sldNum" sz="quarter" idx="12"/>
          </p:nvPr>
        </p:nvSpPr>
        <p:spPr/>
        <p:txBody>
          <a:bodyPr/>
          <a:lstStyle/>
          <a:p>
            <a:fld id="{AE086683-F536-42AB-ABBC-F4803DFE8DBC}" type="slidenum">
              <a:rPr lang="sv-SE" smtClean="0"/>
              <a:t>13</a:t>
            </a:fld>
            <a:endParaRPr lang="sv-SE" dirty="0"/>
          </a:p>
        </p:txBody>
      </p:sp>
      <p:grpSp>
        <p:nvGrpSpPr>
          <p:cNvPr id="8" name="Grupp 7">
            <a:extLst>
              <a:ext uri="{FF2B5EF4-FFF2-40B4-BE49-F238E27FC236}">
                <a16:creationId xmlns:a16="http://schemas.microsoft.com/office/drawing/2014/main" id="{0532B98B-DA98-F747-A621-B10E4EA1BEF8}"/>
              </a:ext>
            </a:extLst>
          </p:cNvPr>
          <p:cNvGrpSpPr/>
          <p:nvPr/>
        </p:nvGrpSpPr>
        <p:grpSpPr>
          <a:xfrm>
            <a:off x="24384" y="1833714"/>
            <a:ext cx="5192890" cy="3776826"/>
            <a:chOff x="-303632" y="1582889"/>
            <a:chExt cx="6839227" cy="4103536"/>
          </a:xfrm>
        </p:grpSpPr>
        <p:graphicFrame>
          <p:nvGraphicFramePr>
            <p:cNvPr id="6" name="Chart 16">
              <a:extLst>
                <a:ext uri="{FF2B5EF4-FFF2-40B4-BE49-F238E27FC236}">
                  <a16:creationId xmlns:a16="http://schemas.microsoft.com/office/drawing/2014/main" id="{04AB1FB9-3E1B-0B4B-BD2A-3AA2286F877C}"/>
                </a:ext>
              </a:extLst>
            </p:cNvPr>
            <p:cNvGraphicFramePr>
              <a:graphicFrameLocks/>
            </p:cNvGraphicFramePr>
            <p:nvPr>
              <p:extLst>
                <p:ext uri="{D42A27DB-BD31-4B8C-83A1-F6EECF244321}">
                  <p14:modId xmlns:p14="http://schemas.microsoft.com/office/powerpoint/2010/main" val="301965607"/>
                </p:ext>
              </p:extLst>
            </p:nvPr>
          </p:nvGraphicFramePr>
          <p:xfrm>
            <a:off x="-303632" y="1582889"/>
            <a:ext cx="6839227" cy="410353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ruta 6">
              <a:extLst>
                <a:ext uri="{FF2B5EF4-FFF2-40B4-BE49-F238E27FC236}">
                  <a16:creationId xmlns:a16="http://schemas.microsoft.com/office/drawing/2014/main" id="{D1B9E067-0FC6-0644-80E6-89CD67C727B5}"/>
                </a:ext>
              </a:extLst>
            </p:cNvPr>
            <p:cNvSpPr txBox="1"/>
            <p:nvPr/>
          </p:nvSpPr>
          <p:spPr>
            <a:xfrm>
              <a:off x="2671570" y="3099978"/>
              <a:ext cx="888822" cy="367840"/>
            </a:xfrm>
            <a:prstGeom prst="rect">
              <a:avLst/>
            </a:prstGeom>
            <a:noFill/>
          </p:spPr>
          <p:txBody>
            <a:bodyPr wrap="none" rtlCol="0">
              <a:spAutoFit/>
            </a:bodyPr>
            <a:lstStyle/>
            <a:p>
              <a:pPr algn="ctr"/>
              <a:r>
                <a:rPr lang="sv-SE" sz="1600" dirty="0"/>
                <a:t>Totalt</a:t>
              </a:r>
            </a:p>
          </p:txBody>
        </p:sp>
      </p:grpSp>
      <p:graphicFrame>
        <p:nvGraphicFramePr>
          <p:cNvPr id="11" name="Chart 18">
            <a:extLst>
              <a:ext uri="{FF2B5EF4-FFF2-40B4-BE49-F238E27FC236}">
                <a16:creationId xmlns:a16="http://schemas.microsoft.com/office/drawing/2014/main" id="{38F4C4E1-DB4B-AC48-8695-7FDA4002EEE9}"/>
              </a:ext>
            </a:extLst>
          </p:cNvPr>
          <p:cNvGraphicFramePr>
            <a:graphicFrameLocks/>
          </p:cNvGraphicFramePr>
          <p:nvPr>
            <p:extLst>
              <p:ext uri="{D42A27DB-BD31-4B8C-83A1-F6EECF244321}">
                <p14:modId xmlns:p14="http://schemas.microsoft.com/office/powerpoint/2010/main" val="3074947165"/>
              </p:ext>
            </p:extLst>
          </p:nvPr>
        </p:nvGraphicFramePr>
        <p:xfrm>
          <a:off x="5900928" y="2308566"/>
          <a:ext cx="5549225" cy="3357814"/>
        </p:xfrm>
        <a:graphic>
          <a:graphicData uri="http://schemas.openxmlformats.org/drawingml/2006/chart">
            <c:chart xmlns:c="http://schemas.openxmlformats.org/drawingml/2006/chart" xmlns:r="http://schemas.openxmlformats.org/officeDocument/2006/relationships" r:id="rId4"/>
          </a:graphicData>
        </a:graphic>
      </p:graphicFrame>
      <p:sp>
        <p:nvSpPr>
          <p:cNvPr id="14" name="Båge 13">
            <a:extLst>
              <a:ext uri="{FF2B5EF4-FFF2-40B4-BE49-F238E27FC236}">
                <a16:creationId xmlns:a16="http://schemas.microsoft.com/office/drawing/2014/main" id="{FF7F246A-CAF4-7C4A-8389-BB4D0A0D544C}"/>
              </a:ext>
            </a:extLst>
          </p:cNvPr>
          <p:cNvSpPr/>
          <p:nvPr/>
        </p:nvSpPr>
        <p:spPr>
          <a:xfrm>
            <a:off x="1284100" y="2025992"/>
            <a:ext cx="2697842" cy="2697836"/>
          </a:xfrm>
          <a:prstGeom prst="arc">
            <a:avLst>
              <a:gd name="adj1" fmla="val 16266530"/>
              <a:gd name="adj2" fmla="val 8559700"/>
            </a:avLst>
          </a:prstGeom>
          <a:ln w="19050">
            <a:solidFill>
              <a:srgbClr val="2EA5B3"/>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5" name="Höger klammerparentes 14">
            <a:extLst>
              <a:ext uri="{FF2B5EF4-FFF2-40B4-BE49-F238E27FC236}">
                <a16:creationId xmlns:a16="http://schemas.microsoft.com/office/drawing/2014/main" id="{562238CE-960E-DC4A-9E2B-2AF8C8D441F4}"/>
              </a:ext>
            </a:extLst>
          </p:cNvPr>
          <p:cNvSpPr/>
          <p:nvPr/>
        </p:nvSpPr>
        <p:spPr>
          <a:xfrm rot="16200000">
            <a:off x="8889313" y="551368"/>
            <a:ext cx="216131" cy="3691206"/>
          </a:xfrm>
          <a:prstGeom prst="rightBrace">
            <a:avLst>
              <a:gd name="adj1" fmla="val 32017"/>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6" name="Ellips 15">
            <a:extLst>
              <a:ext uri="{FF2B5EF4-FFF2-40B4-BE49-F238E27FC236}">
                <a16:creationId xmlns:a16="http://schemas.microsoft.com/office/drawing/2014/main" id="{BEE9898D-22FC-ED42-97FC-994C7BB62C05}"/>
              </a:ext>
            </a:extLst>
          </p:cNvPr>
          <p:cNvSpPr/>
          <p:nvPr/>
        </p:nvSpPr>
        <p:spPr>
          <a:xfrm>
            <a:off x="7807343" y="1408239"/>
            <a:ext cx="2380069" cy="773763"/>
          </a:xfrm>
          <a:prstGeom prst="ellipse">
            <a:avLst/>
          </a:prstGeom>
          <a:solidFill>
            <a:srgbClr val="E7E8E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1200" b="1" dirty="0">
                <a:solidFill>
                  <a:schemeClr val="tx1"/>
                </a:solidFill>
              </a:rPr>
              <a:t>89 %</a:t>
            </a:r>
            <a:br>
              <a:rPr lang="sv-SE" sz="1200" b="1" dirty="0">
                <a:solidFill>
                  <a:schemeClr val="tx1"/>
                </a:solidFill>
              </a:rPr>
            </a:br>
            <a:r>
              <a:rPr lang="sv-SE" sz="1200" b="1" dirty="0">
                <a:solidFill>
                  <a:schemeClr val="tx1"/>
                </a:solidFill>
              </a:rPr>
              <a:t> </a:t>
            </a:r>
            <a:r>
              <a:rPr lang="sv-SE" sz="900" dirty="0">
                <a:solidFill>
                  <a:schemeClr val="tx1"/>
                </a:solidFill>
              </a:rPr>
              <a:t>av teknikkonsultföretagen </a:t>
            </a:r>
            <a:br>
              <a:rPr lang="sv-SE" sz="900" dirty="0">
                <a:solidFill>
                  <a:schemeClr val="tx1"/>
                </a:solidFill>
              </a:rPr>
            </a:br>
            <a:r>
              <a:rPr lang="sv-SE" sz="900" dirty="0">
                <a:solidFill>
                  <a:schemeClr val="tx1"/>
                </a:solidFill>
              </a:rPr>
              <a:t> genomför kundundersökningar </a:t>
            </a:r>
          </a:p>
        </p:txBody>
      </p:sp>
      <p:sp>
        <p:nvSpPr>
          <p:cNvPr id="17" name="textruta 16">
            <a:extLst>
              <a:ext uri="{FF2B5EF4-FFF2-40B4-BE49-F238E27FC236}">
                <a16:creationId xmlns:a16="http://schemas.microsoft.com/office/drawing/2014/main" id="{071121AA-D901-9946-A47E-442E7C7C8BEF}"/>
              </a:ext>
            </a:extLst>
          </p:cNvPr>
          <p:cNvSpPr txBox="1"/>
          <p:nvPr/>
        </p:nvSpPr>
        <p:spPr>
          <a:xfrm>
            <a:off x="3788595" y="4037729"/>
            <a:ext cx="543739" cy="307777"/>
          </a:xfrm>
          <a:prstGeom prst="rect">
            <a:avLst/>
          </a:prstGeom>
          <a:noFill/>
        </p:spPr>
        <p:txBody>
          <a:bodyPr wrap="none" rtlCol="0">
            <a:spAutoFit/>
          </a:bodyPr>
          <a:lstStyle/>
          <a:p>
            <a:r>
              <a:rPr lang="sv-SE" sz="1400" b="1" dirty="0"/>
              <a:t>64%</a:t>
            </a:r>
          </a:p>
        </p:txBody>
      </p:sp>
      <p:sp>
        <p:nvSpPr>
          <p:cNvPr id="2" name="textruta 1">
            <a:extLst>
              <a:ext uri="{FF2B5EF4-FFF2-40B4-BE49-F238E27FC236}">
                <a16:creationId xmlns:a16="http://schemas.microsoft.com/office/drawing/2014/main" id="{28F63B61-C954-6D4E-AF56-7C4AB0FB68DC}"/>
              </a:ext>
            </a:extLst>
          </p:cNvPr>
          <p:cNvSpPr txBox="1"/>
          <p:nvPr/>
        </p:nvSpPr>
        <p:spPr>
          <a:xfrm>
            <a:off x="4558614" y="6331297"/>
            <a:ext cx="2684628" cy="200055"/>
          </a:xfrm>
          <a:prstGeom prst="rect">
            <a:avLst/>
          </a:prstGeom>
        </p:spPr>
        <p:txBody>
          <a:bodyPr wrap="square">
            <a:spAutoFit/>
          </a:bodyPr>
          <a:lstStyle>
            <a:defPPr>
              <a:defRPr lang="sv-SE"/>
            </a:defPPr>
            <a:lvl1pPr algn="ctr">
              <a:defRPr sz="700"/>
            </a:lvl1pPr>
          </a:lstStyle>
          <a:p>
            <a:r>
              <a:rPr lang="sv-SE" dirty="0"/>
              <a:t>NPS, CES och NKI, är exempel på mått som vanligtvis används för att mäta kundupplevelse och lojalitet</a:t>
            </a:r>
          </a:p>
        </p:txBody>
      </p:sp>
    </p:spTree>
    <p:extLst>
      <p:ext uri="{BB962C8B-B14F-4D97-AF65-F5344CB8AC3E}">
        <p14:creationId xmlns:p14="http://schemas.microsoft.com/office/powerpoint/2010/main" val="1448897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51D843-E137-1D46-94B5-4FF7E5473B0E}"/>
              </a:ext>
            </a:extLst>
          </p:cNvPr>
          <p:cNvSpPr txBox="1">
            <a:spLocks/>
          </p:cNvSpPr>
          <p:nvPr/>
        </p:nvSpPr>
        <p:spPr>
          <a:xfrm>
            <a:off x="1010550" y="2362826"/>
            <a:ext cx="11582502" cy="1546559"/>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sv-SE" sz="8000" dirty="0"/>
              <a:t>Kunder</a:t>
            </a:r>
          </a:p>
        </p:txBody>
      </p:sp>
      <p:pic>
        <p:nvPicPr>
          <p:cNvPr id="7" name="Bildobjekt 6">
            <a:extLst>
              <a:ext uri="{FF2B5EF4-FFF2-40B4-BE49-F238E27FC236}">
                <a16:creationId xmlns:a16="http://schemas.microsoft.com/office/drawing/2014/main" id="{553A2561-2AF6-F84D-9CC3-33ABF53744BF}"/>
              </a:ext>
            </a:extLst>
          </p:cNvPr>
          <p:cNvPicPr>
            <a:picLocks noChangeAspect="1"/>
          </p:cNvPicPr>
          <p:nvPr/>
        </p:nvPicPr>
        <p:blipFill>
          <a:blip r:embed="rId2"/>
          <a:stretch>
            <a:fillRect/>
          </a:stretch>
        </p:blipFill>
        <p:spPr>
          <a:xfrm rot="16200000">
            <a:off x="6775450" y="63500"/>
            <a:ext cx="4102100" cy="6731000"/>
          </a:xfrm>
          <a:prstGeom prst="rect">
            <a:avLst/>
          </a:prstGeom>
        </p:spPr>
      </p:pic>
    </p:spTree>
    <p:extLst>
      <p:ext uri="{BB962C8B-B14F-4D97-AF65-F5344CB8AC3E}">
        <p14:creationId xmlns:p14="http://schemas.microsoft.com/office/powerpoint/2010/main" val="1107961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EBA6EA1C-53D0-6147-B01A-21BE3E675005}"/>
              </a:ext>
            </a:extLst>
          </p:cNvPr>
          <p:cNvPicPr>
            <a:picLocks noChangeAspect="1"/>
          </p:cNvPicPr>
          <p:nvPr/>
        </p:nvPicPr>
        <p:blipFill>
          <a:blip r:embed="rId2">
            <a:lum bright="70000" contrast="-70000"/>
          </a:blip>
          <a:stretch>
            <a:fillRect/>
          </a:stretch>
        </p:blipFill>
        <p:spPr>
          <a:xfrm>
            <a:off x="7800750" y="1548896"/>
            <a:ext cx="2675360" cy="2293166"/>
          </a:xfrm>
          <a:prstGeom prst="rect">
            <a:avLst/>
          </a:prstGeom>
        </p:spPr>
      </p:pic>
      <p:sp>
        <p:nvSpPr>
          <p:cNvPr id="2" name="Rubrik 1">
            <a:extLst>
              <a:ext uri="{FF2B5EF4-FFF2-40B4-BE49-F238E27FC236}">
                <a16:creationId xmlns:a16="http://schemas.microsoft.com/office/drawing/2014/main" id="{02248D2C-A071-AA42-B404-888C3E16CCBE}"/>
              </a:ext>
            </a:extLst>
          </p:cNvPr>
          <p:cNvSpPr>
            <a:spLocks noGrp="1"/>
          </p:cNvSpPr>
          <p:nvPr>
            <p:ph type="title"/>
          </p:nvPr>
        </p:nvSpPr>
        <p:spPr/>
        <p:txBody>
          <a:bodyPr/>
          <a:lstStyle/>
          <a:p>
            <a:r>
              <a:rPr lang="sv-SE" dirty="0"/>
              <a:t>Industrikonsulterna har i genomsnitt de största kundprojekten</a:t>
            </a:r>
          </a:p>
        </p:txBody>
      </p:sp>
      <p:sp>
        <p:nvSpPr>
          <p:cNvPr id="3" name="Platshållare för innehåll 2">
            <a:extLst>
              <a:ext uri="{FF2B5EF4-FFF2-40B4-BE49-F238E27FC236}">
                <a16:creationId xmlns:a16="http://schemas.microsoft.com/office/drawing/2014/main" id="{C52005FF-D140-0947-8F5F-4F69E503647D}"/>
              </a:ext>
            </a:extLst>
          </p:cNvPr>
          <p:cNvSpPr>
            <a:spLocks noGrp="1"/>
          </p:cNvSpPr>
          <p:nvPr>
            <p:ph idx="1"/>
          </p:nvPr>
        </p:nvSpPr>
        <p:spPr>
          <a:xfrm>
            <a:off x="415786" y="1020727"/>
            <a:ext cx="7384964" cy="618888"/>
          </a:xfrm>
        </p:spPr>
        <p:txBody>
          <a:bodyPr/>
          <a:lstStyle/>
          <a:p>
            <a:r>
              <a:rPr lang="sv-SE" b="1" dirty="0"/>
              <a:t>Genomsnittliga storleken på kundprojekten har minskat jämfört med 2021</a:t>
            </a:r>
            <a:br>
              <a:rPr lang="sv-SE" dirty="0"/>
            </a:br>
            <a:r>
              <a:rPr lang="sv-SE" dirty="0"/>
              <a:t> I TSEK</a:t>
            </a:r>
          </a:p>
        </p:txBody>
      </p:sp>
      <p:sp>
        <p:nvSpPr>
          <p:cNvPr id="5" name="Platshållare för sidfot 4">
            <a:extLst>
              <a:ext uri="{FF2B5EF4-FFF2-40B4-BE49-F238E27FC236}">
                <a16:creationId xmlns:a16="http://schemas.microsoft.com/office/drawing/2014/main" id="{5720EFDB-FFF4-2D43-A06C-2ABA296F340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Insikt 2022 |</a:t>
            </a:r>
          </a:p>
        </p:txBody>
      </p:sp>
      <p:sp>
        <p:nvSpPr>
          <p:cNvPr id="8" name="Platshållare för bildnummer 7">
            <a:extLst>
              <a:ext uri="{FF2B5EF4-FFF2-40B4-BE49-F238E27FC236}">
                <a16:creationId xmlns:a16="http://schemas.microsoft.com/office/drawing/2014/main" id="{2CEE738E-837F-E241-82E1-A202D82176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7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7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graphicFrame>
        <p:nvGraphicFramePr>
          <p:cNvPr id="6" name="Table 2">
            <a:extLst>
              <a:ext uri="{FF2B5EF4-FFF2-40B4-BE49-F238E27FC236}">
                <a16:creationId xmlns:a16="http://schemas.microsoft.com/office/drawing/2014/main" id="{78367AB7-D2B4-AD43-87C4-722E7A7C32B0}"/>
              </a:ext>
            </a:extLst>
          </p:cNvPr>
          <p:cNvGraphicFramePr>
            <a:graphicFrameLocks noGrp="1"/>
          </p:cNvGraphicFramePr>
          <p:nvPr>
            <p:extLst>
              <p:ext uri="{D42A27DB-BD31-4B8C-83A1-F6EECF244321}">
                <p14:modId xmlns:p14="http://schemas.microsoft.com/office/powerpoint/2010/main" val="3037928579"/>
              </p:ext>
            </p:extLst>
          </p:nvPr>
        </p:nvGraphicFramePr>
        <p:xfrm>
          <a:off x="6585777" y="4123063"/>
          <a:ext cx="4545724" cy="1714210"/>
        </p:xfrm>
        <a:graphic>
          <a:graphicData uri="http://schemas.openxmlformats.org/drawingml/2006/table">
            <a:tbl>
              <a:tblPr>
                <a:tableStyleId>{2D5ABB26-0587-4C30-8999-92F81FD0307C}</a:tableStyleId>
              </a:tblPr>
              <a:tblGrid>
                <a:gridCol w="1730577">
                  <a:extLst>
                    <a:ext uri="{9D8B030D-6E8A-4147-A177-3AD203B41FA5}">
                      <a16:colId xmlns:a16="http://schemas.microsoft.com/office/drawing/2014/main" val="3135180305"/>
                    </a:ext>
                  </a:extLst>
                </a:gridCol>
                <a:gridCol w="998482">
                  <a:extLst>
                    <a:ext uri="{9D8B030D-6E8A-4147-A177-3AD203B41FA5}">
                      <a16:colId xmlns:a16="http://schemas.microsoft.com/office/drawing/2014/main" val="2575029766"/>
                    </a:ext>
                  </a:extLst>
                </a:gridCol>
                <a:gridCol w="809297">
                  <a:extLst>
                    <a:ext uri="{9D8B030D-6E8A-4147-A177-3AD203B41FA5}">
                      <a16:colId xmlns:a16="http://schemas.microsoft.com/office/drawing/2014/main" val="963582075"/>
                    </a:ext>
                  </a:extLst>
                </a:gridCol>
                <a:gridCol w="1007368">
                  <a:extLst>
                    <a:ext uri="{9D8B030D-6E8A-4147-A177-3AD203B41FA5}">
                      <a16:colId xmlns:a16="http://schemas.microsoft.com/office/drawing/2014/main" val="1797385116"/>
                    </a:ext>
                  </a:extLst>
                </a:gridCol>
              </a:tblGrid>
              <a:tr h="338171">
                <a:tc>
                  <a:txBody>
                    <a:bodyPr/>
                    <a:lstStyle/>
                    <a:p>
                      <a:pPr algn="ctr" fontAlgn="b"/>
                      <a:r>
                        <a:rPr lang="sv-SE" sz="1000" b="0" i="0" u="none" strike="noStrike" noProof="0" dirty="0">
                          <a:solidFill>
                            <a:srgbClr val="000000"/>
                          </a:solidFill>
                          <a:effectLst/>
                          <a:latin typeface="+mj-lt"/>
                        </a:rPr>
                        <a:t>TSEK</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sv-SE" sz="1000" b="1" u="none" strike="noStrike" noProof="0" dirty="0">
                          <a:effectLst/>
                          <a:latin typeface="+mj-lt"/>
                        </a:rPr>
                        <a:t>Medel</a:t>
                      </a:r>
                      <a:endParaRPr lang="sv-SE" sz="1000" b="1" i="0" u="none" strike="noStrike" noProof="0" dirty="0">
                        <a:solidFill>
                          <a:srgbClr val="000000"/>
                        </a:solidFill>
                        <a:effectLst/>
                        <a:latin typeface="+mj-lt"/>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sv-SE" sz="1000" b="1" u="none" strike="noStrike" noProof="0" dirty="0">
                          <a:effectLst/>
                          <a:latin typeface="+mj-lt"/>
                        </a:rPr>
                        <a:t>Median</a:t>
                      </a:r>
                      <a:endParaRPr lang="sv-SE" sz="1000" b="1" i="0" u="none" strike="noStrike" noProof="0" dirty="0">
                        <a:solidFill>
                          <a:srgbClr val="000000"/>
                        </a:solidFill>
                        <a:effectLst/>
                        <a:latin typeface="+mj-lt"/>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sv-SE" sz="1000" b="1" u="none" strike="noStrike" noProof="0" dirty="0">
                          <a:effectLst/>
                          <a:latin typeface="+mj-lt"/>
                        </a:rPr>
                        <a:t>Standard-avvikelsen</a:t>
                      </a:r>
                      <a:endParaRPr lang="sv-SE" sz="1000" b="1" i="0" u="none" strike="noStrike" noProof="0" dirty="0">
                        <a:solidFill>
                          <a:srgbClr val="000000"/>
                        </a:solidFill>
                        <a:effectLst/>
                        <a:latin typeface="+mj-lt"/>
                      </a:endParaRPr>
                    </a:p>
                  </a:txBody>
                  <a:tcPr marL="9525" marR="9525" marT="952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564344"/>
                  </a:ext>
                </a:extLst>
              </a:tr>
              <a:tr h="345956">
                <a:tc>
                  <a:txBody>
                    <a:bodyPr/>
                    <a:lstStyle/>
                    <a:p>
                      <a:pPr algn="ctr" fontAlgn="b"/>
                      <a:r>
                        <a:rPr lang="sv-SE" sz="1000" b="1" u="none" strike="noStrike" noProof="0" dirty="0">
                          <a:effectLst/>
                          <a:latin typeface="+mj-lt"/>
                        </a:rPr>
                        <a:t>Industri- och </a:t>
                      </a:r>
                      <a:r>
                        <a:rPr lang="sv-SE" sz="1000" b="1" u="none" strike="noStrike" noProof="0" dirty="0" err="1">
                          <a:effectLst/>
                          <a:latin typeface="+mj-lt"/>
                        </a:rPr>
                        <a:t>techkonsultföretag</a:t>
                      </a:r>
                      <a:endParaRPr lang="sv-SE" sz="1000" b="1" i="0" u="none" strike="noStrike" noProof="0" dirty="0">
                        <a:solidFill>
                          <a:srgbClr val="000000"/>
                        </a:solidFill>
                        <a:effectLst/>
                        <a:latin typeface="+mj-lt"/>
                      </a:endParaRPr>
                    </a:p>
                  </a:txBody>
                  <a:tcPr marL="9525" marR="9525" marT="9525" marB="0" anchor="ct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b"/>
                      <a:r>
                        <a:rPr lang="sv-SE" sz="1000" u="none" strike="noStrike" noProof="0" dirty="0">
                          <a:effectLst/>
                          <a:latin typeface="+mj-lt"/>
                        </a:rPr>
                        <a:t>1 796</a:t>
                      </a:r>
                      <a:endParaRPr lang="sv-SE" sz="1000" b="0" i="0" u="none" strike="noStrike" noProof="0" dirty="0">
                        <a:solidFill>
                          <a:srgbClr val="000000"/>
                        </a:solidFill>
                        <a:effectLst/>
                        <a:latin typeface="+mj-lt"/>
                      </a:endParaRPr>
                    </a:p>
                  </a:txBody>
                  <a:tcPr marL="9525" marR="9525" marT="9525" marB="0" anchor="ct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b"/>
                      <a:r>
                        <a:rPr lang="sv-SE" sz="1000" b="0" i="0" u="none" strike="noStrike" noProof="0" dirty="0">
                          <a:solidFill>
                            <a:srgbClr val="000000"/>
                          </a:solidFill>
                          <a:effectLst/>
                          <a:latin typeface="+mj-lt"/>
                        </a:rPr>
                        <a:t>1 000</a:t>
                      </a:r>
                    </a:p>
                  </a:txBody>
                  <a:tcPr marL="9525" marR="9525" marT="9525" marB="0" anchor="ct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b"/>
                      <a:r>
                        <a:rPr lang="sv-SE" sz="1000" b="0" i="0" u="none" strike="noStrike" noProof="0" dirty="0">
                          <a:solidFill>
                            <a:srgbClr val="000000"/>
                          </a:solidFill>
                          <a:effectLst/>
                          <a:latin typeface="+mj-lt"/>
                        </a:rPr>
                        <a:t>2 593</a:t>
                      </a:r>
                    </a:p>
                  </a:txBody>
                  <a:tcPr marL="9525" marR="9525" marT="9525" marB="0" anchor="ctr">
                    <a:lnT w="12700"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3409624534"/>
                  </a:ext>
                </a:extLst>
              </a:tr>
              <a:tr h="345956">
                <a:tc>
                  <a:txBody>
                    <a:bodyPr/>
                    <a:lstStyle/>
                    <a:p>
                      <a:pPr algn="ctr" fontAlgn="b"/>
                      <a:r>
                        <a:rPr lang="sv-SE" sz="1000" b="1" u="none" strike="noStrike" noProof="0" dirty="0">
                          <a:effectLst/>
                          <a:latin typeface="+mj-lt"/>
                        </a:rPr>
                        <a:t>Teknikkonsultföretag</a:t>
                      </a:r>
                      <a:endParaRPr lang="sv-SE" sz="1000" b="1" i="0" u="none" strike="noStrike" noProof="0" dirty="0">
                        <a:solidFill>
                          <a:srgbClr val="000000"/>
                        </a:solidFill>
                        <a:effectLst/>
                        <a:latin typeface="+mj-lt"/>
                      </a:endParaRPr>
                    </a:p>
                  </a:txBody>
                  <a:tcPr marL="9525" marR="9525" marT="9525" marB="0" anchor="ctr">
                    <a:solidFill>
                      <a:schemeClr val="bg1"/>
                    </a:solidFill>
                  </a:tcPr>
                </a:tc>
                <a:tc>
                  <a:txBody>
                    <a:bodyPr/>
                    <a:lstStyle/>
                    <a:p>
                      <a:pPr algn="ctr" fontAlgn="b"/>
                      <a:r>
                        <a:rPr lang="sv-SE" sz="1000" u="none" strike="noStrike" noProof="0" dirty="0">
                          <a:effectLst/>
                          <a:latin typeface="+mj-lt"/>
                        </a:rPr>
                        <a:t>1 323</a:t>
                      </a:r>
                      <a:endParaRPr lang="sv-SE" sz="1000" b="0" i="0" u="none" strike="noStrike" noProof="0" dirty="0">
                        <a:solidFill>
                          <a:srgbClr val="000000"/>
                        </a:solidFill>
                        <a:effectLst/>
                        <a:latin typeface="+mj-lt"/>
                      </a:endParaRPr>
                    </a:p>
                  </a:txBody>
                  <a:tcPr marL="9525" marR="9525" marT="9525" marB="0" anchor="ctr">
                    <a:solidFill>
                      <a:schemeClr val="bg1"/>
                    </a:solidFill>
                  </a:tcPr>
                </a:tc>
                <a:tc>
                  <a:txBody>
                    <a:bodyPr/>
                    <a:lstStyle/>
                    <a:p>
                      <a:pPr algn="ctr" fontAlgn="b"/>
                      <a:r>
                        <a:rPr lang="sv-SE" sz="1000" u="none" strike="noStrike" noProof="0" dirty="0">
                          <a:effectLst/>
                          <a:latin typeface="+mj-lt"/>
                        </a:rPr>
                        <a:t>400</a:t>
                      </a:r>
                      <a:endParaRPr lang="sv-SE" sz="1000" b="0" i="0" u="none" strike="noStrike" noProof="0" dirty="0">
                        <a:solidFill>
                          <a:srgbClr val="000000"/>
                        </a:solidFill>
                        <a:effectLst/>
                        <a:latin typeface="+mj-lt"/>
                      </a:endParaRPr>
                    </a:p>
                  </a:txBody>
                  <a:tcPr marL="9525" marR="9525" marT="9525" marB="0" anchor="ctr">
                    <a:solidFill>
                      <a:schemeClr val="bg1"/>
                    </a:solidFill>
                  </a:tcPr>
                </a:tc>
                <a:tc>
                  <a:txBody>
                    <a:bodyPr/>
                    <a:lstStyle/>
                    <a:p>
                      <a:pPr algn="ctr" fontAlgn="b"/>
                      <a:r>
                        <a:rPr lang="sv-SE" sz="1000" u="none" strike="noStrike" noProof="0" dirty="0">
                          <a:effectLst/>
                          <a:latin typeface="+mj-lt"/>
                        </a:rPr>
                        <a:t>2 412</a:t>
                      </a:r>
                      <a:endParaRPr lang="sv-SE" sz="1000" b="0" i="0" u="none" strike="noStrike" noProof="0" dirty="0">
                        <a:solidFill>
                          <a:srgbClr val="000000"/>
                        </a:solidFill>
                        <a:effectLst/>
                        <a:latin typeface="+mj-lt"/>
                      </a:endParaRPr>
                    </a:p>
                  </a:txBody>
                  <a:tcPr marL="9525" marR="9525" marT="9525" marB="0" anchor="ctr">
                    <a:solidFill>
                      <a:schemeClr val="bg1"/>
                    </a:solidFill>
                  </a:tcPr>
                </a:tc>
                <a:extLst>
                  <a:ext uri="{0D108BD9-81ED-4DB2-BD59-A6C34878D82A}">
                    <a16:rowId xmlns:a16="http://schemas.microsoft.com/office/drawing/2014/main" val="2911941569"/>
                  </a:ext>
                </a:extLst>
              </a:tr>
              <a:tr h="345956">
                <a:tc>
                  <a:txBody>
                    <a:bodyPr/>
                    <a:lstStyle/>
                    <a:p>
                      <a:pPr algn="ctr" fontAlgn="b"/>
                      <a:r>
                        <a:rPr lang="sv-SE" sz="1000" b="1" u="none" strike="noStrike" noProof="0" dirty="0">
                          <a:effectLst/>
                          <a:latin typeface="+mj-lt"/>
                        </a:rPr>
                        <a:t>Annan</a:t>
                      </a:r>
                      <a:endParaRPr lang="sv-SE" sz="1000" b="1" i="0" u="none" strike="noStrike" noProof="0" dirty="0">
                        <a:solidFill>
                          <a:srgbClr val="000000"/>
                        </a:solidFill>
                        <a:effectLst/>
                        <a:latin typeface="+mj-lt"/>
                      </a:endParaRPr>
                    </a:p>
                  </a:txBody>
                  <a:tcPr marL="9525" marR="9525" marT="9525" marB="0" anchor="ctr">
                    <a:solidFill>
                      <a:schemeClr val="bg1">
                        <a:lumMod val="85000"/>
                      </a:schemeClr>
                    </a:solidFill>
                  </a:tcPr>
                </a:tc>
                <a:tc>
                  <a:txBody>
                    <a:bodyPr/>
                    <a:lstStyle/>
                    <a:p>
                      <a:pPr algn="ctr" fontAlgn="b"/>
                      <a:r>
                        <a:rPr lang="sv-SE" sz="1000" u="none" strike="noStrike" noProof="0" dirty="0">
                          <a:effectLst/>
                          <a:latin typeface="+mj-lt"/>
                        </a:rPr>
                        <a:t>925</a:t>
                      </a:r>
                    </a:p>
                  </a:txBody>
                  <a:tcPr marL="9525" marR="9525" marT="9525" marB="0" anchor="ctr">
                    <a:solidFill>
                      <a:schemeClr val="bg1">
                        <a:lumMod val="85000"/>
                      </a:schemeClr>
                    </a:solidFill>
                  </a:tcPr>
                </a:tc>
                <a:tc>
                  <a:txBody>
                    <a:bodyPr/>
                    <a:lstStyle/>
                    <a:p>
                      <a:pPr algn="ctr" fontAlgn="b"/>
                      <a:r>
                        <a:rPr lang="sv-SE" sz="1000" u="none" strike="noStrike" noProof="0" dirty="0">
                          <a:effectLst/>
                          <a:latin typeface="+mj-lt"/>
                        </a:rPr>
                        <a:t>225</a:t>
                      </a:r>
                    </a:p>
                  </a:txBody>
                  <a:tcPr marL="9525" marR="9525" marT="9525" marB="0" anchor="ctr">
                    <a:solidFill>
                      <a:schemeClr val="bg1">
                        <a:lumMod val="85000"/>
                      </a:schemeClr>
                    </a:solidFill>
                  </a:tcPr>
                </a:tc>
                <a:tc>
                  <a:txBody>
                    <a:bodyPr/>
                    <a:lstStyle/>
                    <a:p>
                      <a:pPr algn="ctr" fontAlgn="b"/>
                      <a:r>
                        <a:rPr lang="sv-SE" sz="1000" u="none" strike="noStrike" noProof="0" dirty="0">
                          <a:effectLst/>
                          <a:latin typeface="+mj-lt"/>
                        </a:rPr>
                        <a:t>3 000</a:t>
                      </a:r>
                    </a:p>
                  </a:txBody>
                  <a:tcPr marL="9525" marR="9525" marT="9525" marB="0" anchor="ctr">
                    <a:solidFill>
                      <a:schemeClr val="bg1">
                        <a:lumMod val="85000"/>
                      </a:schemeClr>
                    </a:solidFill>
                  </a:tcPr>
                </a:tc>
                <a:extLst>
                  <a:ext uri="{0D108BD9-81ED-4DB2-BD59-A6C34878D82A}">
                    <a16:rowId xmlns:a16="http://schemas.microsoft.com/office/drawing/2014/main" val="2529978924"/>
                  </a:ext>
                </a:extLst>
              </a:tr>
              <a:tr h="338171">
                <a:tc>
                  <a:txBody>
                    <a:bodyPr/>
                    <a:lstStyle/>
                    <a:p>
                      <a:pPr algn="ctr" fontAlgn="b"/>
                      <a:r>
                        <a:rPr lang="sv-SE" sz="1000" b="1" u="none" strike="noStrike" noProof="0" dirty="0">
                          <a:effectLst/>
                          <a:latin typeface="+mj-lt"/>
                        </a:rPr>
                        <a:t>Arkitektföretag</a:t>
                      </a:r>
                      <a:endParaRPr lang="sv-SE" sz="1000" b="1" i="0" u="none" strike="noStrike" noProof="0" dirty="0">
                        <a:solidFill>
                          <a:srgbClr val="000000"/>
                        </a:solidFill>
                        <a:effectLst/>
                        <a:latin typeface="+mj-lt"/>
                      </a:endParaRPr>
                    </a:p>
                  </a:txBody>
                  <a:tcPr marL="9525" marR="9525" marT="9525" marB="0" anchor="ctr">
                    <a:solidFill>
                      <a:schemeClr val="bg1"/>
                    </a:solidFill>
                  </a:tcPr>
                </a:tc>
                <a:tc>
                  <a:txBody>
                    <a:bodyPr/>
                    <a:lstStyle/>
                    <a:p>
                      <a:pPr algn="ctr" fontAlgn="b"/>
                      <a:r>
                        <a:rPr lang="sv-SE" sz="1000" u="none" strike="noStrike" noProof="0" dirty="0">
                          <a:effectLst/>
                          <a:latin typeface="+mj-lt"/>
                        </a:rPr>
                        <a:t>560</a:t>
                      </a:r>
                    </a:p>
                  </a:txBody>
                  <a:tcPr marL="9525" marR="9525" marT="9525" marB="0" anchor="ctr">
                    <a:solidFill>
                      <a:schemeClr val="bg1"/>
                    </a:solidFill>
                  </a:tcPr>
                </a:tc>
                <a:tc>
                  <a:txBody>
                    <a:bodyPr/>
                    <a:lstStyle/>
                    <a:p>
                      <a:pPr algn="ctr" fontAlgn="b"/>
                      <a:r>
                        <a:rPr lang="sv-SE" sz="1000" u="none" strike="noStrike" noProof="0" dirty="0">
                          <a:effectLst/>
                          <a:latin typeface="+mj-lt"/>
                        </a:rPr>
                        <a:t>200</a:t>
                      </a:r>
                      <a:endParaRPr lang="sv-SE" sz="1000" b="0" i="0" u="none" strike="noStrike" noProof="0" dirty="0">
                        <a:solidFill>
                          <a:srgbClr val="000000"/>
                        </a:solidFill>
                        <a:effectLst/>
                        <a:latin typeface="+mj-lt"/>
                      </a:endParaRPr>
                    </a:p>
                  </a:txBody>
                  <a:tcPr marL="9525" marR="9525" marT="9525" marB="0" anchor="ctr">
                    <a:solidFill>
                      <a:schemeClr val="bg1"/>
                    </a:solidFill>
                  </a:tcPr>
                </a:tc>
                <a:tc>
                  <a:txBody>
                    <a:bodyPr/>
                    <a:lstStyle/>
                    <a:p>
                      <a:pPr algn="ctr" fontAlgn="b"/>
                      <a:r>
                        <a:rPr lang="sv-SE" sz="1000" u="none" strike="noStrike" noProof="0" dirty="0">
                          <a:effectLst/>
                          <a:latin typeface="+mj-lt"/>
                        </a:rPr>
                        <a:t>2 808</a:t>
                      </a:r>
                      <a:endParaRPr lang="sv-SE" sz="1000" b="0" i="0" u="none" strike="noStrike" noProof="0" dirty="0">
                        <a:solidFill>
                          <a:srgbClr val="000000"/>
                        </a:solidFill>
                        <a:effectLst/>
                        <a:latin typeface="+mj-lt"/>
                      </a:endParaRPr>
                    </a:p>
                  </a:txBody>
                  <a:tcPr marL="9525" marR="9525" marT="9525" marB="0" anchor="ctr">
                    <a:solidFill>
                      <a:schemeClr val="bg1"/>
                    </a:solidFill>
                  </a:tcPr>
                </a:tc>
                <a:extLst>
                  <a:ext uri="{0D108BD9-81ED-4DB2-BD59-A6C34878D82A}">
                    <a16:rowId xmlns:a16="http://schemas.microsoft.com/office/drawing/2014/main" val="1184155062"/>
                  </a:ext>
                </a:extLst>
              </a:tr>
            </a:tbl>
          </a:graphicData>
        </a:graphic>
      </p:graphicFrame>
      <p:sp>
        <p:nvSpPr>
          <p:cNvPr id="7" name="Rektangel 6">
            <a:extLst>
              <a:ext uri="{FF2B5EF4-FFF2-40B4-BE49-F238E27FC236}">
                <a16:creationId xmlns:a16="http://schemas.microsoft.com/office/drawing/2014/main" id="{A42D09AC-BA2B-864E-B5C9-993D7A9A2686}"/>
              </a:ext>
            </a:extLst>
          </p:cNvPr>
          <p:cNvSpPr/>
          <p:nvPr/>
        </p:nvSpPr>
        <p:spPr>
          <a:xfrm>
            <a:off x="7913975" y="2097571"/>
            <a:ext cx="244891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panose="020B0604020202020204"/>
                <a:ea typeface="+mn-ea"/>
                <a:cs typeface="+mn-cs"/>
              </a:rPr>
              <a:t>Medlemsföretagens genomsnittliga kundprojekt ligger på 1 241 TSEK</a:t>
            </a:r>
            <a:endParaRPr kumimoji="0" lang="sv-SE"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0" name="Ellips 9">
            <a:extLst>
              <a:ext uri="{FF2B5EF4-FFF2-40B4-BE49-F238E27FC236}">
                <a16:creationId xmlns:a16="http://schemas.microsoft.com/office/drawing/2014/main" id="{8B98E13E-3A63-1F4F-9287-18C8399A64AB}"/>
              </a:ext>
            </a:extLst>
          </p:cNvPr>
          <p:cNvSpPr/>
          <p:nvPr/>
        </p:nvSpPr>
        <p:spPr>
          <a:xfrm>
            <a:off x="6419967" y="4593265"/>
            <a:ext cx="102637" cy="102637"/>
          </a:xfrm>
          <a:prstGeom prst="ellipse">
            <a:avLst/>
          </a:prstGeom>
          <a:solidFill>
            <a:srgbClr val="193C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 name="Ellips 10">
            <a:extLst>
              <a:ext uri="{FF2B5EF4-FFF2-40B4-BE49-F238E27FC236}">
                <a16:creationId xmlns:a16="http://schemas.microsoft.com/office/drawing/2014/main" id="{1F4E75F0-2E8E-9740-AE1E-59EBA112C026}"/>
              </a:ext>
            </a:extLst>
          </p:cNvPr>
          <p:cNvSpPr/>
          <p:nvPr/>
        </p:nvSpPr>
        <p:spPr>
          <a:xfrm>
            <a:off x="6419967" y="5631002"/>
            <a:ext cx="102637" cy="102637"/>
          </a:xfrm>
          <a:prstGeom prst="ellipse">
            <a:avLst/>
          </a:prstGeom>
          <a:solidFill>
            <a:srgbClr val="1D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Ellips 11">
            <a:extLst>
              <a:ext uri="{FF2B5EF4-FFF2-40B4-BE49-F238E27FC236}">
                <a16:creationId xmlns:a16="http://schemas.microsoft.com/office/drawing/2014/main" id="{B9EB73BF-1063-D04D-92BB-14F05304992A}"/>
              </a:ext>
            </a:extLst>
          </p:cNvPr>
          <p:cNvSpPr/>
          <p:nvPr/>
        </p:nvSpPr>
        <p:spPr>
          <a:xfrm>
            <a:off x="6419967" y="5278002"/>
            <a:ext cx="102637" cy="10263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Ellips 12">
            <a:extLst>
              <a:ext uri="{FF2B5EF4-FFF2-40B4-BE49-F238E27FC236}">
                <a16:creationId xmlns:a16="http://schemas.microsoft.com/office/drawing/2014/main" id="{91995EB5-EF9E-7D45-8FCD-9CD3C95DAC0C}"/>
              </a:ext>
            </a:extLst>
          </p:cNvPr>
          <p:cNvSpPr/>
          <p:nvPr/>
        </p:nvSpPr>
        <p:spPr>
          <a:xfrm>
            <a:off x="6419967" y="4935633"/>
            <a:ext cx="102637" cy="102637"/>
          </a:xfrm>
          <a:prstGeom prst="ellipse">
            <a:avLst/>
          </a:prstGeom>
          <a:solidFill>
            <a:srgbClr val="2FA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mc:AlternateContent xmlns:mc="http://schemas.openxmlformats.org/markup-compatibility/2006" xmlns:cx2="http://schemas.microsoft.com/office/drawing/2015/10/21/chartex">
        <mc:Choice Requires="cx2">
          <p:graphicFrame>
            <p:nvGraphicFramePr>
              <p:cNvPr id="14" name="Diagram 13">
                <a:extLst>
                  <a:ext uri="{FF2B5EF4-FFF2-40B4-BE49-F238E27FC236}">
                    <a16:creationId xmlns:a16="http://schemas.microsoft.com/office/drawing/2014/main" id="{C0BED85A-B630-C24C-B34A-02AAA2AF776C}"/>
                  </a:ext>
                </a:extLst>
              </p:cNvPr>
              <p:cNvGraphicFramePr/>
              <p:nvPr>
                <p:extLst>
                  <p:ext uri="{D42A27DB-BD31-4B8C-83A1-F6EECF244321}">
                    <p14:modId xmlns:p14="http://schemas.microsoft.com/office/powerpoint/2010/main" val="893804604"/>
                  </p:ext>
                </p:extLst>
              </p:nvPr>
            </p:nvGraphicFramePr>
            <p:xfrm>
              <a:off x="828283" y="1871903"/>
              <a:ext cx="4943752" cy="3508736"/>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4" name="Diagram 13">
                <a:extLst>
                  <a:ext uri="{FF2B5EF4-FFF2-40B4-BE49-F238E27FC236}">
                    <a16:creationId xmlns:a16="http://schemas.microsoft.com/office/drawing/2014/main" id="{C0BED85A-B630-C24C-B34A-02AAA2AF776C}"/>
                  </a:ext>
                </a:extLst>
              </p:cNvPr>
              <p:cNvPicPr>
                <a:picLocks noGrp="1" noRot="1" noChangeAspect="1" noMove="1" noResize="1" noEditPoints="1" noAdjustHandles="1" noChangeArrowheads="1" noChangeShapeType="1"/>
              </p:cNvPicPr>
              <p:nvPr/>
            </p:nvPicPr>
            <p:blipFill>
              <a:blip r:embed="rId6"/>
              <a:stretch>
                <a:fillRect/>
              </a:stretch>
            </p:blipFill>
            <p:spPr>
              <a:xfrm>
                <a:off x="828283" y="1871903"/>
                <a:ext cx="4943752" cy="3508736"/>
              </a:xfrm>
              <a:prstGeom prst="rect">
                <a:avLst/>
              </a:prstGeom>
            </p:spPr>
          </p:pic>
        </mc:Fallback>
      </mc:AlternateContent>
    </p:spTree>
    <p:extLst>
      <p:ext uri="{BB962C8B-B14F-4D97-AF65-F5344CB8AC3E}">
        <p14:creationId xmlns:p14="http://schemas.microsoft.com/office/powerpoint/2010/main" val="1728181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035B61E-E80D-5A4A-9054-152407064445}"/>
              </a:ext>
            </a:extLst>
          </p:cNvPr>
          <p:cNvSpPr>
            <a:spLocks noGrp="1"/>
          </p:cNvSpPr>
          <p:nvPr>
            <p:ph type="title"/>
          </p:nvPr>
        </p:nvSpPr>
        <p:spPr/>
        <p:txBody>
          <a:bodyPr/>
          <a:lstStyle/>
          <a:p>
            <a:r>
              <a:rPr lang="sv-SE" dirty="0"/>
              <a:t>Näst intill alla medlemsföretag jobbar delvis mot privata företag</a:t>
            </a:r>
          </a:p>
        </p:txBody>
      </p:sp>
      <p:sp>
        <p:nvSpPr>
          <p:cNvPr id="3" name="Platshållare för innehåll 2">
            <a:extLst>
              <a:ext uri="{FF2B5EF4-FFF2-40B4-BE49-F238E27FC236}">
                <a16:creationId xmlns:a16="http://schemas.microsoft.com/office/drawing/2014/main" id="{96A25E0A-87EA-F54F-BBDD-D00F01C7048D}"/>
              </a:ext>
            </a:extLst>
          </p:cNvPr>
          <p:cNvSpPr>
            <a:spLocks noGrp="1"/>
          </p:cNvSpPr>
          <p:nvPr>
            <p:ph idx="1"/>
          </p:nvPr>
        </p:nvSpPr>
        <p:spPr>
          <a:xfrm>
            <a:off x="415788" y="1020727"/>
            <a:ext cx="7802814" cy="527969"/>
          </a:xfrm>
        </p:spPr>
        <p:txBody>
          <a:bodyPr/>
          <a:lstStyle/>
          <a:p>
            <a:r>
              <a:rPr lang="sv-SE" b="1" dirty="0"/>
              <a:t>Kundbasen fördelat per sektor</a:t>
            </a:r>
            <a:br>
              <a:rPr lang="sv-SE" dirty="0"/>
            </a:br>
            <a:r>
              <a:rPr lang="sv-SE" dirty="0"/>
              <a:t> Procent av vardera verksamhetsområde som har kunder från sektorn</a:t>
            </a:r>
          </a:p>
        </p:txBody>
      </p:sp>
      <p:sp>
        <p:nvSpPr>
          <p:cNvPr id="22" name="Platshållare för sidfot 21">
            <a:extLst>
              <a:ext uri="{FF2B5EF4-FFF2-40B4-BE49-F238E27FC236}">
                <a16:creationId xmlns:a16="http://schemas.microsoft.com/office/drawing/2014/main" id="{7677B4DC-F0CD-9E4E-ADF2-774EB4B619CC}"/>
              </a:ext>
            </a:extLst>
          </p:cNvPr>
          <p:cNvSpPr>
            <a:spLocks noGrp="1"/>
          </p:cNvSpPr>
          <p:nvPr>
            <p:ph type="ftr" sz="quarter" idx="11"/>
          </p:nvPr>
        </p:nvSpPr>
        <p:spPr/>
        <p:txBody>
          <a:bodyPr/>
          <a:lstStyle/>
          <a:p>
            <a:r>
              <a:rPr lang="sv-SE" dirty="0"/>
              <a:t>Insikt 2022 |</a:t>
            </a:r>
          </a:p>
        </p:txBody>
      </p:sp>
      <p:sp>
        <p:nvSpPr>
          <p:cNvPr id="23" name="Platshållare för bildnummer 22">
            <a:extLst>
              <a:ext uri="{FF2B5EF4-FFF2-40B4-BE49-F238E27FC236}">
                <a16:creationId xmlns:a16="http://schemas.microsoft.com/office/drawing/2014/main" id="{14E907AF-4E9B-2549-952C-78020A9A3B11}"/>
              </a:ext>
            </a:extLst>
          </p:cNvPr>
          <p:cNvSpPr>
            <a:spLocks noGrp="1"/>
          </p:cNvSpPr>
          <p:nvPr>
            <p:ph type="sldNum" sz="quarter" idx="12"/>
          </p:nvPr>
        </p:nvSpPr>
        <p:spPr/>
        <p:txBody>
          <a:bodyPr/>
          <a:lstStyle/>
          <a:p>
            <a:fld id="{AE086683-F536-42AB-ABBC-F4803DFE8DBC}" type="slidenum">
              <a:rPr lang="sv-SE" smtClean="0"/>
              <a:t>16</a:t>
            </a:fld>
            <a:endParaRPr lang="sv-SE" dirty="0"/>
          </a:p>
        </p:txBody>
      </p:sp>
      <p:sp>
        <p:nvSpPr>
          <p:cNvPr id="4" name="Rectangular Callout 15">
            <a:extLst>
              <a:ext uri="{FF2B5EF4-FFF2-40B4-BE49-F238E27FC236}">
                <a16:creationId xmlns:a16="http://schemas.microsoft.com/office/drawing/2014/main" id="{D34DD679-DFF2-CF49-B8F0-77A8DD548B07}"/>
              </a:ext>
            </a:extLst>
          </p:cNvPr>
          <p:cNvSpPr/>
          <p:nvPr/>
        </p:nvSpPr>
        <p:spPr>
          <a:xfrm flipV="1">
            <a:off x="1214009" y="5480456"/>
            <a:ext cx="9216924" cy="490186"/>
          </a:xfrm>
          <a:prstGeom prst="wedgeRectCallout">
            <a:avLst>
              <a:gd name="adj1" fmla="val -20370"/>
              <a:gd name="adj2" fmla="val 41692"/>
            </a:avLst>
          </a:prstGeom>
          <a:solidFill>
            <a:schemeClr val="bg1">
              <a:alpha val="6597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sv-SE" sz="1200" dirty="0">
              <a:latin typeface="+mj-lt"/>
            </a:endParaRPr>
          </a:p>
        </p:txBody>
      </p:sp>
      <p:sp>
        <p:nvSpPr>
          <p:cNvPr id="6" name="Oval 7">
            <a:extLst>
              <a:ext uri="{FF2B5EF4-FFF2-40B4-BE49-F238E27FC236}">
                <a16:creationId xmlns:a16="http://schemas.microsoft.com/office/drawing/2014/main" id="{D6DA610E-C18A-804E-BF51-D8F6280894BF}"/>
              </a:ext>
            </a:extLst>
          </p:cNvPr>
          <p:cNvSpPr/>
          <p:nvPr/>
        </p:nvSpPr>
        <p:spPr>
          <a:xfrm>
            <a:off x="4281466" y="550519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latin typeface="+mj-lt"/>
              </a:rPr>
              <a:t>96 %</a:t>
            </a:r>
          </a:p>
          <a:p>
            <a:pPr algn="ctr"/>
            <a:r>
              <a:rPr lang="sv-SE" sz="800" dirty="0">
                <a:latin typeface="+mj-lt"/>
              </a:rPr>
              <a:t>(97 %)</a:t>
            </a:r>
          </a:p>
        </p:txBody>
      </p:sp>
      <p:sp>
        <p:nvSpPr>
          <p:cNvPr id="7" name="Oval 8">
            <a:extLst>
              <a:ext uri="{FF2B5EF4-FFF2-40B4-BE49-F238E27FC236}">
                <a16:creationId xmlns:a16="http://schemas.microsoft.com/office/drawing/2014/main" id="{B9605635-7CBE-AF4E-9B5F-2DB4493E4166}"/>
              </a:ext>
            </a:extLst>
          </p:cNvPr>
          <p:cNvSpPr/>
          <p:nvPr/>
        </p:nvSpPr>
        <p:spPr>
          <a:xfrm>
            <a:off x="2945115" y="550519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t>39 %</a:t>
            </a:r>
          </a:p>
          <a:p>
            <a:pPr algn="ctr"/>
            <a:r>
              <a:rPr lang="sv-SE" sz="800" dirty="0"/>
              <a:t>(39 %) </a:t>
            </a:r>
          </a:p>
        </p:txBody>
      </p:sp>
      <p:sp>
        <p:nvSpPr>
          <p:cNvPr id="8" name="Oval 9">
            <a:extLst>
              <a:ext uri="{FF2B5EF4-FFF2-40B4-BE49-F238E27FC236}">
                <a16:creationId xmlns:a16="http://schemas.microsoft.com/office/drawing/2014/main" id="{6D84EE73-7444-A74C-AE6C-E6618ACEDB27}"/>
              </a:ext>
            </a:extLst>
          </p:cNvPr>
          <p:cNvSpPr/>
          <p:nvPr/>
        </p:nvSpPr>
        <p:spPr>
          <a:xfrm>
            <a:off x="1608764" y="550519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latin typeface="+mj-lt"/>
              </a:rPr>
              <a:t>51 % </a:t>
            </a:r>
            <a:r>
              <a:rPr lang="sv-SE" sz="800" dirty="0">
                <a:latin typeface="+mj-lt"/>
              </a:rPr>
              <a:t>(56 %)</a:t>
            </a:r>
            <a:endParaRPr lang="sv-SE" sz="900" dirty="0">
              <a:latin typeface="+mj-lt"/>
            </a:endParaRPr>
          </a:p>
        </p:txBody>
      </p:sp>
      <p:sp>
        <p:nvSpPr>
          <p:cNvPr id="9" name="Oval 10">
            <a:extLst>
              <a:ext uri="{FF2B5EF4-FFF2-40B4-BE49-F238E27FC236}">
                <a16:creationId xmlns:a16="http://schemas.microsoft.com/office/drawing/2014/main" id="{EF9230C8-D8F6-3C43-B358-7FF4363BD8BD}"/>
              </a:ext>
            </a:extLst>
          </p:cNvPr>
          <p:cNvSpPr/>
          <p:nvPr/>
        </p:nvSpPr>
        <p:spPr>
          <a:xfrm>
            <a:off x="5617817" y="550519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latin typeface="+mj-lt"/>
              </a:rPr>
              <a:t>17 %</a:t>
            </a:r>
          </a:p>
          <a:p>
            <a:pPr algn="ctr"/>
            <a:r>
              <a:rPr lang="sv-SE" sz="800" dirty="0">
                <a:latin typeface="+mj-lt"/>
              </a:rPr>
              <a:t>(15 %)</a:t>
            </a:r>
          </a:p>
        </p:txBody>
      </p:sp>
      <p:sp>
        <p:nvSpPr>
          <p:cNvPr id="10" name="Oval 11">
            <a:extLst>
              <a:ext uri="{FF2B5EF4-FFF2-40B4-BE49-F238E27FC236}">
                <a16:creationId xmlns:a16="http://schemas.microsoft.com/office/drawing/2014/main" id="{282C0C5B-3F56-3147-8A0F-EBBFB1B50B7A}"/>
              </a:ext>
            </a:extLst>
          </p:cNvPr>
          <p:cNvSpPr/>
          <p:nvPr/>
        </p:nvSpPr>
        <p:spPr>
          <a:xfrm>
            <a:off x="9626868" y="550519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800" dirty="0">
                <a:latin typeface="+mj-lt"/>
              </a:rPr>
              <a:t>5 %</a:t>
            </a:r>
          </a:p>
          <a:p>
            <a:pPr algn="ctr"/>
            <a:r>
              <a:rPr lang="sv-SE" sz="800" dirty="0">
                <a:latin typeface="+mj-lt"/>
              </a:rPr>
              <a:t>(6 %)</a:t>
            </a:r>
          </a:p>
        </p:txBody>
      </p:sp>
      <p:sp>
        <p:nvSpPr>
          <p:cNvPr id="11" name="Oval 12">
            <a:extLst>
              <a:ext uri="{FF2B5EF4-FFF2-40B4-BE49-F238E27FC236}">
                <a16:creationId xmlns:a16="http://schemas.microsoft.com/office/drawing/2014/main" id="{E1F5D7EA-3B16-C54F-8935-36646CED5452}"/>
              </a:ext>
            </a:extLst>
          </p:cNvPr>
          <p:cNvSpPr/>
          <p:nvPr/>
        </p:nvSpPr>
        <p:spPr>
          <a:xfrm>
            <a:off x="8290519" y="550519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latin typeface="+mj-lt"/>
              </a:rPr>
              <a:t>18 %</a:t>
            </a:r>
          </a:p>
          <a:p>
            <a:pPr algn="ctr"/>
            <a:r>
              <a:rPr lang="sv-SE" sz="800" dirty="0">
                <a:latin typeface="+mj-lt"/>
              </a:rPr>
              <a:t>(15 %)</a:t>
            </a:r>
          </a:p>
        </p:txBody>
      </p:sp>
      <p:sp>
        <p:nvSpPr>
          <p:cNvPr id="12" name="Oval 13">
            <a:extLst>
              <a:ext uri="{FF2B5EF4-FFF2-40B4-BE49-F238E27FC236}">
                <a16:creationId xmlns:a16="http://schemas.microsoft.com/office/drawing/2014/main" id="{F4AC3D4D-9E49-A64C-929F-33CA3C750DE7}"/>
              </a:ext>
            </a:extLst>
          </p:cNvPr>
          <p:cNvSpPr/>
          <p:nvPr/>
        </p:nvSpPr>
        <p:spPr>
          <a:xfrm>
            <a:off x="6954168" y="550519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latin typeface="+mj-lt"/>
              </a:rPr>
              <a:t>13 %</a:t>
            </a:r>
          </a:p>
          <a:p>
            <a:pPr algn="ctr"/>
            <a:r>
              <a:rPr lang="sv-SE" sz="800" dirty="0">
                <a:latin typeface="+mj-lt"/>
              </a:rPr>
              <a:t>(10 %)</a:t>
            </a:r>
          </a:p>
        </p:txBody>
      </p:sp>
      <p:sp>
        <p:nvSpPr>
          <p:cNvPr id="13" name="TextBox 14">
            <a:extLst>
              <a:ext uri="{FF2B5EF4-FFF2-40B4-BE49-F238E27FC236}">
                <a16:creationId xmlns:a16="http://schemas.microsoft.com/office/drawing/2014/main" id="{5B4515C1-42F1-C643-A593-7D4DA19E227C}"/>
              </a:ext>
            </a:extLst>
          </p:cNvPr>
          <p:cNvSpPr txBox="1"/>
          <p:nvPr/>
        </p:nvSpPr>
        <p:spPr>
          <a:xfrm>
            <a:off x="407989" y="5490877"/>
            <a:ext cx="798222" cy="430887"/>
          </a:xfrm>
          <a:prstGeom prst="rect">
            <a:avLst/>
          </a:prstGeom>
          <a:noFill/>
        </p:spPr>
        <p:txBody>
          <a:bodyPr wrap="square" rtlCol="0">
            <a:spAutoFit/>
          </a:bodyPr>
          <a:lstStyle/>
          <a:p>
            <a:r>
              <a:rPr lang="sv-SE" sz="1100" b="1" dirty="0">
                <a:latin typeface="+mj-lt"/>
              </a:rPr>
              <a:t>Totala snittet</a:t>
            </a:r>
          </a:p>
        </p:txBody>
      </p:sp>
      <p:sp>
        <p:nvSpPr>
          <p:cNvPr id="14" name="textruta 13">
            <a:extLst>
              <a:ext uri="{FF2B5EF4-FFF2-40B4-BE49-F238E27FC236}">
                <a16:creationId xmlns:a16="http://schemas.microsoft.com/office/drawing/2014/main" id="{C257B2FC-58D0-904B-BCB9-914C33C809CD}"/>
              </a:ext>
            </a:extLst>
          </p:cNvPr>
          <p:cNvSpPr txBox="1"/>
          <p:nvPr/>
        </p:nvSpPr>
        <p:spPr>
          <a:xfrm>
            <a:off x="3517526" y="6266842"/>
            <a:ext cx="5271247" cy="307777"/>
          </a:xfrm>
          <a:prstGeom prst="rect">
            <a:avLst/>
          </a:prstGeom>
        </p:spPr>
        <p:txBody>
          <a:bodyPr wrap="square">
            <a:spAutoFit/>
          </a:bodyPr>
          <a:lstStyle>
            <a:defPPr>
              <a:defRPr lang="sv-SE"/>
            </a:defPPr>
            <a:lvl1pPr algn="ctr">
              <a:defRPr sz="700"/>
            </a:lvl1pPr>
          </a:lstStyle>
          <a:p>
            <a:r>
              <a:rPr lang="sv-SE" dirty="0"/>
              <a:t>Tabellen visar hur många av verksamhetsområdena som jobbar mot de olika sektorerna, </a:t>
            </a:r>
            <a:br>
              <a:rPr lang="sv-SE" dirty="0"/>
            </a:br>
            <a:r>
              <a:rPr lang="sv-SE" dirty="0"/>
              <a:t>dvs inte till vilken grad utan endast som ja och nej fråga och summerar därav inte till 100</a:t>
            </a:r>
          </a:p>
        </p:txBody>
      </p:sp>
      <p:graphicFrame>
        <p:nvGraphicFramePr>
          <p:cNvPr id="24" name="Chart 2">
            <a:extLst>
              <a:ext uri="{FF2B5EF4-FFF2-40B4-BE49-F238E27FC236}">
                <a16:creationId xmlns:a16="http://schemas.microsoft.com/office/drawing/2014/main" id="{DF2CFBC4-521D-5674-C9A6-802A2911FD9A}"/>
              </a:ext>
            </a:extLst>
          </p:cNvPr>
          <p:cNvGraphicFramePr>
            <a:graphicFrameLocks/>
          </p:cNvGraphicFramePr>
          <p:nvPr>
            <p:extLst>
              <p:ext uri="{D42A27DB-BD31-4B8C-83A1-F6EECF244321}">
                <p14:modId xmlns:p14="http://schemas.microsoft.com/office/powerpoint/2010/main" val="2735766424"/>
              </p:ext>
            </p:extLst>
          </p:nvPr>
        </p:nvGraphicFramePr>
        <p:xfrm>
          <a:off x="698702" y="1875126"/>
          <a:ext cx="11199609" cy="3592368"/>
        </p:xfrm>
        <a:graphic>
          <a:graphicData uri="http://schemas.openxmlformats.org/drawingml/2006/chart">
            <c:chart xmlns:c="http://schemas.openxmlformats.org/drawingml/2006/chart" xmlns:r="http://schemas.openxmlformats.org/officeDocument/2006/relationships" r:id="rId2"/>
          </a:graphicData>
        </a:graphic>
      </p:graphicFrame>
      <p:sp>
        <p:nvSpPr>
          <p:cNvPr id="18" name="Ned 17">
            <a:extLst>
              <a:ext uri="{FF2B5EF4-FFF2-40B4-BE49-F238E27FC236}">
                <a16:creationId xmlns:a16="http://schemas.microsoft.com/office/drawing/2014/main" id="{DD6D05A5-88D8-7043-93E9-409983EEF49E}"/>
              </a:ext>
            </a:extLst>
          </p:cNvPr>
          <p:cNvSpPr/>
          <p:nvPr/>
        </p:nvSpPr>
        <p:spPr>
          <a:xfrm>
            <a:off x="1441449" y="5659110"/>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9" name="Ned 18">
            <a:extLst>
              <a:ext uri="{FF2B5EF4-FFF2-40B4-BE49-F238E27FC236}">
                <a16:creationId xmlns:a16="http://schemas.microsoft.com/office/drawing/2014/main" id="{C69C1143-C0E7-3B48-8D56-6D094FD1C8D4}"/>
              </a:ext>
            </a:extLst>
          </p:cNvPr>
          <p:cNvSpPr/>
          <p:nvPr/>
        </p:nvSpPr>
        <p:spPr>
          <a:xfrm rot="10800000">
            <a:off x="5449533" y="5647625"/>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5" name="Ned 24">
            <a:extLst>
              <a:ext uri="{FF2B5EF4-FFF2-40B4-BE49-F238E27FC236}">
                <a16:creationId xmlns:a16="http://schemas.microsoft.com/office/drawing/2014/main" id="{BCD88932-E99B-6444-A192-8824C25B893A}"/>
              </a:ext>
            </a:extLst>
          </p:cNvPr>
          <p:cNvSpPr/>
          <p:nvPr/>
        </p:nvSpPr>
        <p:spPr>
          <a:xfrm rot="10800000">
            <a:off x="6796578" y="5647625"/>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6" name="Ned 25">
            <a:extLst>
              <a:ext uri="{FF2B5EF4-FFF2-40B4-BE49-F238E27FC236}">
                <a16:creationId xmlns:a16="http://schemas.microsoft.com/office/drawing/2014/main" id="{C9E02778-C7EB-8746-A338-1EBBD5545434}"/>
              </a:ext>
            </a:extLst>
          </p:cNvPr>
          <p:cNvSpPr/>
          <p:nvPr/>
        </p:nvSpPr>
        <p:spPr>
          <a:xfrm rot="10800000">
            <a:off x="8122235" y="5647625"/>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8" name="Ned 27">
            <a:extLst>
              <a:ext uri="{FF2B5EF4-FFF2-40B4-BE49-F238E27FC236}">
                <a16:creationId xmlns:a16="http://schemas.microsoft.com/office/drawing/2014/main" id="{674A4882-DB55-5B44-9062-9B428CF78783}"/>
              </a:ext>
            </a:extLst>
          </p:cNvPr>
          <p:cNvSpPr/>
          <p:nvPr/>
        </p:nvSpPr>
        <p:spPr>
          <a:xfrm>
            <a:off x="4123876" y="5659110"/>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9" name="Ned 28">
            <a:extLst>
              <a:ext uri="{FF2B5EF4-FFF2-40B4-BE49-F238E27FC236}">
                <a16:creationId xmlns:a16="http://schemas.microsoft.com/office/drawing/2014/main" id="{60E53EDC-D9F7-E546-A710-FBBDC6865419}"/>
              </a:ext>
            </a:extLst>
          </p:cNvPr>
          <p:cNvSpPr/>
          <p:nvPr/>
        </p:nvSpPr>
        <p:spPr>
          <a:xfrm>
            <a:off x="9458584" y="5659110"/>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7" name="Ned 26">
            <a:extLst>
              <a:ext uri="{FF2B5EF4-FFF2-40B4-BE49-F238E27FC236}">
                <a16:creationId xmlns:a16="http://schemas.microsoft.com/office/drawing/2014/main" id="{8C6B00F2-1FD6-5241-9F3E-1D086DAB05EA}"/>
              </a:ext>
            </a:extLst>
          </p:cNvPr>
          <p:cNvSpPr/>
          <p:nvPr/>
        </p:nvSpPr>
        <p:spPr>
          <a:xfrm rot="5400000" flipV="1">
            <a:off x="2732013" y="5648410"/>
            <a:ext cx="111023" cy="143533"/>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31835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029B4DB-8444-F94C-A414-0F72C45575C3}"/>
              </a:ext>
            </a:extLst>
          </p:cNvPr>
          <p:cNvPicPr>
            <a:picLocks noChangeAspect="1"/>
          </p:cNvPicPr>
          <p:nvPr/>
        </p:nvPicPr>
        <p:blipFill rotWithShape="1">
          <a:blip r:embed="rId2">
            <a:duotone>
              <a:schemeClr val="accent5">
                <a:shade val="45000"/>
                <a:satMod val="135000"/>
              </a:schemeClr>
              <a:prstClr val="white"/>
            </a:duotone>
          </a:blip>
          <a:srcRect l="8275" t="8505" b="1027"/>
          <a:stretch/>
        </p:blipFill>
        <p:spPr>
          <a:xfrm rot="10800000">
            <a:off x="4404319" y="1"/>
            <a:ext cx="7787681" cy="6857999"/>
          </a:xfrm>
          <a:prstGeom prst="rect">
            <a:avLst/>
          </a:prstGeom>
        </p:spPr>
      </p:pic>
      <p:graphicFrame>
        <p:nvGraphicFramePr>
          <p:cNvPr id="9" name="Chart 3">
            <a:extLst>
              <a:ext uri="{FF2B5EF4-FFF2-40B4-BE49-F238E27FC236}">
                <a16:creationId xmlns:a16="http://schemas.microsoft.com/office/drawing/2014/main" id="{9D48F097-D1A9-264B-07BE-F416C08C0065}"/>
              </a:ext>
            </a:extLst>
          </p:cNvPr>
          <p:cNvGraphicFramePr>
            <a:graphicFrameLocks/>
          </p:cNvGraphicFramePr>
          <p:nvPr>
            <p:extLst>
              <p:ext uri="{D42A27DB-BD31-4B8C-83A1-F6EECF244321}">
                <p14:modId xmlns:p14="http://schemas.microsoft.com/office/powerpoint/2010/main" val="344228250"/>
              </p:ext>
            </p:extLst>
          </p:nvPr>
        </p:nvGraphicFramePr>
        <p:xfrm>
          <a:off x="347261" y="1647485"/>
          <a:ext cx="8189395" cy="4450630"/>
        </p:xfrm>
        <a:graphic>
          <a:graphicData uri="http://schemas.openxmlformats.org/drawingml/2006/chart">
            <c:chart xmlns:c="http://schemas.openxmlformats.org/drawingml/2006/chart" xmlns:r="http://schemas.openxmlformats.org/officeDocument/2006/relationships" r:id="rId3"/>
          </a:graphicData>
        </a:graphic>
      </p:graphicFrame>
      <p:sp>
        <p:nvSpPr>
          <p:cNvPr id="2" name="Rubrik 1">
            <a:extLst>
              <a:ext uri="{FF2B5EF4-FFF2-40B4-BE49-F238E27FC236}">
                <a16:creationId xmlns:a16="http://schemas.microsoft.com/office/drawing/2014/main" id="{34D25ECC-98A4-3D4B-B512-216895E7A498}"/>
              </a:ext>
            </a:extLst>
          </p:cNvPr>
          <p:cNvSpPr>
            <a:spLocks noGrp="1"/>
          </p:cNvSpPr>
          <p:nvPr>
            <p:ph type="title"/>
          </p:nvPr>
        </p:nvSpPr>
        <p:spPr>
          <a:xfrm>
            <a:off x="415788" y="293413"/>
            <a:ext cx="9899090" cy="514662"/>
          </a:xfrm>
        </p:spPr>
        <p:txBody>
          <a:bodyPr/>
          <a:lstStyle/>
          <a:p>
            <a:r>
              <a:rPr lang="sv-SE" dirty="0"/>
              <a:t>64 procent av medlemmarnas egen omsättning är från privata aktörer – en ökning från förra året</a:t>
            </a:r>
          </a:p>
        </p:txBody>
      </p:sp>
      <p:sp>
        <p:nvSpPr>
          <p:cNvPr id="3" name="Platshållare för innehåll 2">
            <a:extLst>
              <a:ext uri="{FF2B5EF4-FFF2-40B4-BE49-F238E27FC236}">
                <a16:creationId xmlns:a16="http://schemas.microsoft.com/office/drawing/2014/main" id="{DB9CFC81-D32A-E64B-90DD-836ED85D5E10}"/>
              </a:ext>
            </a:extLst>
          </p:cNvPr>
          <p:cNvSpPr>
            <a:spLocks noGrp="1"/>
          </p:cNvSpPr>
          <p:nvPr>
            <p:ph idx="1"/>
          </p:nvPr>
        </p:nvSpPr>
        <p:spPr>
          <a:xfrm>
            <a:off x="415787" y="1020726"/>
            <a:ext cx="4684533" cy="523227"/>
          </a:xfrm>
        </p:spPr>
        <p:txBody>
          <a:bodyPr/>
          <a:lstStyle/>
          <a:p>
            <a:r>
              <a:rPr lang="sv-SE" b="1" dirty="0"/>
              <a:t>Egen omsättning per sektor </a:t>
            </a:r>
            <a:br>
              <a:rPr lang="sv-SE" dirty="0"/>
            </a:br>
            <a:r>
              <a:rPr lang="sv-SE" dirty="0"/>
              <a:t> Totalt för alla verksamhetsområden i procent</a:t>
            </a:r>
          </a:p>
        </p:txBody>
      </p:sp>
      <p:sp>
        <p:nvSpPr>
          <p:cNvPr id="5" name="Platshållare för sidfot 4">
            <a:extLst>
              <a:ext uri="{FF2B5EF4-FFF2-40B4-BE49-F238E27FC236}">
                <a16:creationId xmlns:a16="http://schemas.microsoft.com/office/drawing/2014/main" id="{26825600-5C88-B04F-8455-EBE9B87F0477}"/>
              </a:ext>
            </a:extLst>
          </p:cNvPr>
          <p:cNvSpPr>
            <a:spLocks noGrp="1"/>
          </p:cNvSpPr>
          <p:nvPr>
            <p:ph type="ftr" sz="quarter" idx="11"/>
          </p:nvPr>
        </p:nvSpPr>
        <p:spPr/>
        <p:txBody>
          <a:bodyPr/>
          <a:lstStyle/>
          <a:p>
            <a:r>
              <a:rPr lang="sv-SE" dirty="0"/>
              <a:t>Insikt 2022 |</a:t>
            </a:r>
          </a:p>
        </p:txBody>
      </p:sp>
      <p:sp>
        <p:nvSpPr>
          <p:cNvPr id="6" name="Platshållare för bildnummer 5">
            <a:extLst>
              <a:ext uri="{FF2B5EF4-FFF2-40B4-BE49-F238E27FC236}">
                <a16:creationId xmlns:a16="http://schemas.microsoft.com/office/drawing/2014/main" id="{789C0FFE-5D8B-E64D-BE53-F4D352510A15}"/>
              </a:ext>
            </a:extLst>
          </p:cNvPr>
          <p:cNvSpPr>
            <a:spLocks noGrp="1"/>
          </p:cNvSpPr>
          <p:nvPr>
            <p:ph type="sldNum" sz="quarter" idx="12"/>
          </p:nvPr>
        </p:nvSpPr>
        <p:spPr/>
        <p:txBody>
          <a:bodyPr/>
          <a:lstStyle/>
          <a:p>
            <a:fld id="{AE086683-F536-42AB-ABBC-F4803DFE8DBC}" type="slidenum">
              <a:rPr lang="sv-SE" smtClean="0"/>
              <a:t>17</a:t>
            </a:fld>
            <a:endParaRPr lang="sv-SE" dirty="0"/>
          </a:p>
        </p:txBody>
      </p:sp>
      <p:sp>
        <p:nvSpPr>
          <p:cNvPr id="7" name="textruta 6">
            <a:extLst>
              <a:ext uri="{FF2B5EF4-FFF2-40B4-BE49-F238E27FC236}">
                <a16:creationId xmlns:a16="http://schemas.microsoft.com/office/drawing/2014/main" id="{2DDA122A-5740-8948-823A-144935E0DB43}"/>
              </a:ext>
            </a:extLst>
          </p:cNvPr>
          <p:cNvSpPr txBox="1"/>
          <p:nvPr/>
        </p:nvSpPr>
        <p:spPr>
          <a:xfrm>
            <a:off x="4796878" y="3743415"/>
            <a:ext cx="1258026" cy="369332"/>
          </a:xfrm>
          <a:prstGeom prst="rect">
            <a:avLst/>
          </a:prstGeom>
          <a:noFill/>
        </p:spPr>
        <p:txBody>
          <a:bodyPr wrap="square" rtlCol="0">
            <a:spAutoFit/>
          </a:bodyPr>
          <a:lstStyle/>
          <a:p>
            <a:pPr algn="ctr"/>
            <a:r>
              <a:rPr lang="sv-SE" b="1" dirty="0"/>
              <a:t>Totalt</a:t>
            </a:r>
          </a:p>
        </p:txBody>
      </p:sp>
      <p:sp>
        <p:nvSpPr>
          <p:cNvPr id="10" name="textruta 9">
            <a:extLst>
              <a:ext uri="{FF2B5EF4-FFF2-40B4-BE49-F238E27FC236}">
                <a16:creationId xmlns:a16="http://schemas.microsoft.com/office/drawing/2014/main" id="{F6AA5EA3-F40F-D94A-B630-94C6AF9D8814}"/>
              </a:ext>
            </a:extLst>
          </p:cNvPr>
          <p:cNvSpPr txBox="1"/>
          <p:nvPr/>
        </p:nvSpPr>
        <p:spPr>
          <a:xfrm>
            <a:off x="3902469" y="6267717"/>
            <a:ext cx="4554032" cy="307777"/>
          </a:xfrm>
          <a:prstGeom prst="rect">
            <a:avLst/>
          </a:prstGeom>
        </p:spPr>
        <p:txBody>
          <a:bodyPr wrap="square">
            <a:spAutoFit/>
          </a:bodyPr>
          <a:lstStyle>
            <a:defPPr>
              <a:defRPr lang="sv-SE"/>
            </a:defPPr>
            <a:lvl1pPr algn="ctr">
              <a:defRPr sz="700"/>
            </a:lvl1pPr>
          </a:lstStyle>
          <a:p>
            <a:r>
              <a:rPr lang="sv-SE" dirty="0"/>
              <a:t>Egen omsättning är den delen av omsättningen som företaget producerar själva ("in house”). Med andra ord är det omsättningen exklusive olika slags konsultinköp eller inköp av andra varor, material och tjänster (omsättning - konsultinköp - inköp av utomstående varor, material och/eller tjänster).</a:t>
            </a:r>
          </a:p>
        </p:txBody>
      </p:sp>
      <p:sp>
        <p:nvSpPr>
          <p:cNvPr id="11" name="Frihandsfigur 10">
            <a:extLst>
              <a:ext uri="{FF2B5EF4-FFF2-40B4-BE49-F238E27FC236}">
                <a16:creationId xmlns:a16="http://schemas.microsoft.com/office/drawing/2014/main" id="{456B2BEC-B40A-9546-B48A-98718D0B39B1}"/>
              </a:ext>
            </a:extLst>
          </p:cNvPr>
          <p:cNvSpPr/>
          <p:nvPr/>
        </p:nvSpPr>
        <p:spPr>
          <a:xfrm rot="11457556" flipV="1">
            <a:off x="7387302" y="3378419"/>
            <a:ext cx="640477" cy="306913"/>
          </a:xfrm>
          <a:custGeom>
            <a:avLst/>
            <a:gdLst>
              <a:gd name="connsiteX0" fmla="*/ 770964 w 770964"/>
              <a:gd name="connsiteY0" fmla="*/ 315233 h 315233"/>
              <a:gd name="connsiteX1" fmla="*/ 403411 w 770964"/>
              <a:gd name="connsiteY1" fmla="*/ 37327 h 315233"/>
              <a:gd name="connsiteX2" fmla="*/ 0 w 770964"/>
              <a:gd name="connsiteY2" fmla="*/ 10433 h 315233"/>
            </a:gdLst>
            <a:ahLst/>
            <a:cxnLst>
              <a:cxn ang="0">
                <a:pos x="connsiteX0" y="connsiteY0"/>
              </a:cxn>
              <a:cxn ang="0">
                <a:pos x="connsiteX1" y="connsiteY1"/>
              </a:cxn>
              <a:cxn ang="0">
                <a:pos x="connsiteX2" y="connsiteY2"/>
              </a:cxn>
            </a:cxnLst>
            <a:rect l="l" t="t" r="r" b="b"/>
            <a:pathLst>
              <a:path w="770964" h="315233">
                <a:moveTo>
                  <a:pt x="770964" y="315233"/>
                </a:moveTo>
                <a:cubicBezTo>
                  <a:pt x="651434" y="201680"/>
                  <a:pt x="531905" y="88127"/>
                  <a:pt x="403411" y="37327"/>
                </a:cubicBezTo>
                <a:cubicBezTo>
                  <a:pt x="274917" y="-13473"/>
                  <a:pt x="137458" y="-1520"/>
                  <a:pt x="0" y="10433"/>
                </a:cubicBezTo>
              </a:path>
            </a:pathLst>
          </a:custGeom>
          <a:noFill/>
          <a:ln>
            <a:solidFill>
              <a:schemeClr val="tx1"/>
            </a:solidFill>
            <a:prstDash val="dash"/>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5019215B-27C4-684B-88A5-AC8B5ECCA568}"/>
              </a:ext>
            </a:extLst>
          </p:cNvPr>
          <p:cNvSpPr/>
          <p:nvPr/>
        </p:nvSpPr>
        <p:spPr>
          <a:xfrm>
            <a:off x="8123553" y="2797582"/>
            <a:ext cx="1782000" cy="1781515"/>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1050" dirty="0">
                <a:solidFill>
                  <a:schemeClr val="tx1">
                    <a:lumMod val="95000"/>
                    <a:lumOff val="5000"/>
                  </a:schemeClr>
                </a:solidFill>
              </a:rPr>
              <a:t>Andelen egen omsättning hänförligt till privata aktörer har stigit sedan föregående år</a:t>
            </a:r>
          </a:p>
        </p:txBody>
      </p:sp>
      <p:sp>
        <p:nvSpPr>
          <p:cNvPr id="14" name="Ned 13">
            <a:extLst>
              <a:ext uri="{FF2B5EF4-FFF2-40B4-BE49-F238E27FC236}">
                <a16:creationId xmlns:a16="http://schemas.microsoft.com/office/drawing/2014/main" id="{742DB517-8A16-FF48-87FD-18BD57D50E18}"/>
              </a:ext>
            </a:extLst>
          </p:cNvPr>
          <p:cNvSpPr/>
          <p:nvPr/>
        </p:nvSpPr>
        <p:spPr>
          <a:xfrm>
            <a:off x="3837335" y="3928081"/>
            <a:ext cx="82336"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6" name="Ned 15">
            <a:extLst>
              <a:ext uri="{FF2B5EF4-FFF2-40B4-BE49-F238E27FC236}">
                <a16:creationId xmlns:a16="http://schemas.microsoft.com/office/drawing/2014/main" id="{7A73E1DC-6BF7-DF42-B55A-065BC60BFE23}"/>
              </a:ext>
            </a:extLst>
          </p:cNvPr>
          <p:cNvSpPr/>
          <p:nvPr/>
        </p:nvSpPr>
        <p:spPr>
          <a:xfrm rot="10800000">
            <a:off x="6396131" y="4315516"/>
            <a:ext cx="82336"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7" name="Ned 16">
            <a:extLst>
              <a:ext uri="{FF2B5EF4-FFF2-40B4-BE49-F238E27FC236}">
                <a16:creationId xmlns:a16="http://schemas.microsoft.com/office/drawing/2014/main" id="{2813EF70-A16A-BC47-88C6-FF521AF6D50B}"/>
              </a:ext>
            </a:extLst>
          </p:cNvPr>
          <p:cNvSpPr/>
          <p:nvPr/>
        </p:nvSpPr>
        <p:spPr>
          <a:xfrm rot="10800000">
            <a:off x="4569373" y="2428830"/>
            <a:ext cx="82336"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8" name="Ned 17">
            <a:extLst>
              <a:ext uri="{FF2B5EF4-FFF2-40B4-BE49-F238E27FC236}">
                <a16:creationId xmlns:a16="http://schemas.microsoft.com/office/drawing/2014/main" id="{4EB0CA73-41EA-044E-9C58-0A4147639876}"/>
              </a:ext>
            </a:extLst>
          </p:cNvPr>
          <p:cNvSpPr/>
          <p:nvPr/>
        </p:nvSpPr>
        <p:spPr>
          <a:xfrm>
            <a:off x="4207667" y="2864951"/>
            <a:ext cx="82336"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524656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41515A45-422B-BA4B-A5BC-625AA8EFBE9F}"/>
              </a:ext>
            </a:extLst>
          </p:cNvPr>
          <p:cNvSpPr/>
          <p:nvPr/>
        </p:nvSpPr>
        <p:spPr>
          <a:xfrm>
            <a:off x="6095999" y="0"/>
            <a:ext cx="6096001" cy="6858000"/>
          </a:xfrm>
          <a:prstGeom prst="rect">
            <a:avLst/>
          </a:prstGeom>
          <a:solidFill>
            <a:srgbClr val="E7E8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7F9F2416-4DED-CA40-8086-B6ECF68AA093}"/>
              </a:ext>
            </a:extLst>
          </p:cNvPr>
          <p:cNvSpPr>
            <a:spLocks noGrp="1"/>
          </p:cNvSpPr>
          <p:nvPr>
            <p:ph type="title"/>
          </p:nvPr>
        </p:nvSpPr>
        <p:spPr/>
        <p:txBody>
          <a:bodyPr/>
          <a:lstStyle/>
          <a:p>
            <a:r>
              <a:rPr lang="sv-SE" dirty="0"/>
              <a:t>Egen omsättning från offentlig sektor har totalt minskat jämfört med förra året </a:t>
            </a:r>
          </a:p>
        </p:txBody>
      </p:sp>
      <p:sp>
        <p:nvSpPr>
          <p:cNvPr id="3" name="Platshållare för innehåll 2">
            <a:extLst>
              <a:ext uri="{FF2B5EF4-FFF2-40B4-BE49-F238E27FC236}">
                <a16:creationId xmlns:a16="http://schemas.microsoft.com/office/drawing/2014/main" id="{AFD727C1-788C-8E40-85E3-9FA2BD52C441}"/>
              </a:ext>
            </a:extLst>
          </p:cNvPr>
          <p:cNvSpPr>
            <a:spLocks noGrp="1"/>
          </p:cNvSpPr>
          <p:nvPr>
            <p:ph idx="1"/>
          </p:nvPr>
        </p:nvSpPr>
        <p:spPr>
          <a:xfrm>
            <a:off x="415787" y="1020726"/>
            <a:ext cx="3237351" cy="527767"/>
          </a:xfrm>
        </p:spPr>
        <p:txBody>
          <a:bodyPr/>
          <a:lstStyle/>
          <a:p>
            <a:r>
              <a:rPr lang="sv-SE" b="1" dirty="0"/>
              <a:t>Egen omsättning per sektor</a:t>
            </a:r>
            <a:br>
              <a:rPr lang="sv-SE" dirty="0"/>
            </a:br>
            <a:r>
              <a:rPr lang="sv-SE" dirty="0"/>
              <a:t> I procent av totalen</a:t>
            </a:r>
          </a:p>
        </p:txBody>
      </p:sp>
      <p:sp>
        <p:nvSpPr>
          <p:cNvPr id="4" name="Platshållare för sidfot 3">
            <a:extLst>
              <a:ext uri="{FF2B5EF4-FFF2-40B4-BE49-F238E27FC236}">
                <a16:creationId xmlns:a16="http://schemas.microsoft.com/office/drawing/2014/main" id="{D0C66C94-AF0A-604D-BB0A-D72D5E98C95D}"/>
              </a:ext>
            </a:extLst>
          </p:cNvPr>
          <p:cNvSpPr>
            <a:spLocks noGrp="1"/>
          </p:cNvSpPr>
          <p:nvPr>
            <p:ph type="ftr" sz="quarter" idx="11"/>
          </p:nvPr>
        </p:nvSpPr>
        <p:spPr/>
        <p:txBody>
          <a:bodyPr/>
          <a:lstStyle/>
          <a:p>
            <a:r>
              <a:rPr lang="sv-SE" dirty="0"/>
              <a:t>Insikt 2022 |</a:t>
            </a:r>
          </a:p>
        </p:txBody>
      </p:sp>
      <p:sp>
        <p:nvSpPr>
          <p:cNvPr id="15" name="Platshållare för bildnummer 14">
            <a:extLst>
              <a:ext uri="{FF2B5EF4-FFF2-40B4-BE49-F238E27FC236}">
                <a16:creationId xmlns:a16="http://schemas.microsoft.com/office/drawing/2014/main" id="{6C628264-70FA-2D41-A05A-41E2D13C6805}"/>
              </a:ext>
            </a:extLst>
          </p:cNvPr>
          <p:cNvSpPr>
            <a:spLocks noGrp="1"/>
          </p:cNvSpPr>
          <p:nvPr>
            <p:ph type="sldNum" sz="quarter" idx="12"/>
          </p:nvPr>
        </p:nvSpPr>
        <p:spPr/>
        <p:txBody>
          <a:bodyPr/>
          <a:lstStyle/>
          <a:p>
            <a:fld id="{AE086683-F536-42AB-ABBC-F4803DFE8DBC}" type="slidenum">
              <a:rPr lang="sv-SE" smtClean="0"/>
              <a:t>18</a:t>
            </a:fld>
            <a:endParaRPr lang="sv-SE" dirty="0"/>
          </a:p>
        </p:txBody>
      </p:sp>
      <p:grpSp>
        <p:nvGrpSpPr>
          <p:cNvPr id="51" name="Grupp 50">
            <a:extLst>
              <a:ext uri="{FF2B5EF4-FFF2-40B4-BE49-F238E27FC236}">
                <a16:creationId xmlns:a16="http://schemas.microsoft.com/office/drawing/2014/main" id="{12994AA8-B118-4F4C-B798-C6E35592E5B3}"/>
              </a:ext>
            </a:extLst>
          </p:cNvPr>
          <p:cNvGrpSpPr/>
          <p:nvPr/>
        </p:nvGrpSpPr>
        <p:grpSpPr>
          <a:xfrm>
            <a:off x="1442120" y="1714771"/>
            <a:ext cx="10024570" cy="4020335"/>
            <a:chOff x="1097005" y="1927987"/>
            <a:chExt cx="10024570" cy="3654850"/>
          </a:xfrm>
        </p:grpSpPr>
        <p:graphicFrame>
          <p:nvGraphicFramePr>
            <p:cNvPr id="18" name="Chart 5">
              <a:extLst>
                <a:ext uri="{FF2B5EF4-FFF2-40B4-BE49-F238E27FC236}">
                  <a16:creationId xmlns:a16="http://schemas.microsoft.com/office/drawing/2014/main" id="{83C3DEBB-9C05-02B0-6652-5989B6BE194A}"/>
                </a:ext>
              </a:extLst>
            </p:cNvPr>
            <p:cNvGraphicFramePr>
              <a:graphicFrameLocks/>
            </p:cNvGraphicFramePr>
            <p:nvPr>
              <p:extLst>
                <p:ext uri="{D42A27DB-BD31-4B8C-83A1-F6EECF244321}">
                  <p14:modId xmlns:p14="http://schemas.microsoft.com/office/powerpoint/2010/main" val="1987981556"/>
                </p:ext>
              </p:extLst>
            </p:nvPr>
          </p:nvGraphicFramePr>
          <p:xfrm>
            <a:off x="1097005" y="1970144"/>
            <a:ext cx="10024570" cy="3612693"/>
          </p:xfrm>
          <a:graphic>
            <a:graphicData uri="http://schemas.openxmlformats.org/drawingml/2006/chart">
              <c:chart xmlns:c="http://schemas.openxmlformats.org/drawingml/2006/chart" xmlns:r="http://schemas.openxmlformats.org/officeDocument/2006/relationships" r:id="rId2"/>
            </a:graphicData>
          </a:graphic>
        </p:graphicFrame>
        <p:sp>
          <p:nvSpPr>
            <p:cNvPr id="19" name="Right Brace 2">
              <a:extLst>
                <a:ext uri="{FF2B5EF4-FFF2-40B4-BE49-F238E27FC236}">
                  <a16:creationId xmlns:a16="http://schemas.microsoft.com/office/drawing/2014/main" id="{E8EE2BF9-AD2A-7F40-B558-0333E53DAC43}"/>
                </a:ext>
              </a:extLst>
            </p:cNvPr>
            <p:cNvSpPr/>
            <p:nvPr/>
          </p:nvSpPr>
          <p:spPr>
            <a:xfrm>
              <a:off x="6784596" y="4234196"/>
              <a:ext cx="113580" cy="1053918"/>
            </a:xfrm>
            <a:prstGeom prst="rightBrace">
              <a:avLst>
                <a:gd name="adj1" fmla="val 4115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0" name="TextBox 6">
              <a:extLst>
                <a:ext uri="{FF2B5EF4-FFF2-40B4-BE49-F238E27FC236}">
                  <a16:creationId xmlns:a16="http://schemas.microsoft.com/office/drawing/2014/main" id="{85215DE4-12F0-9945-907D-A236538C180D}"/>
                </a:ext>
              </a:extLst>
            </p:cNvPr>
            <p:cNvSpPr txBox="1"/>
            <p:nvPr/>
          </p:nvSpPr>
          <p:spPr>
            <a:xfrm>
              <a:off x="6910014" y="4645739"/>
              <a:ext cx="549769" cy="369332"/>
            </a:xfrm>
            <a:prstGeom prst="rect">
              <a:avLst/>
            </a:prstGeom>
            <a:noFill/>
          </p:spPr>
          <p:txBody>
            <a:bodyPr wrap="square" rtlCol="0">
              <a:spAutoFit/>
            </a:bodyPr>
            <a:lstStyle/>
            <a:p>
              <a:r>
                <a:rPr lang="sv-SE" sz="900" dirty="0"/>
                <a:t>34% (31%)</a:t>
              </a:r>
            </a:p>
          </p:txBody>
        </p:sp>
        <p:sp>
          <p:nvSpPr>
            <p:cNvPr id="21" name="Right Brace 2">
              <a:extLst>
                <a:ext uri="{FF2B5EF4-FFF2-40B4-BE49-F238E27FC236}">
                  <a16:creationId xmlns:a16="http://schemas.microsoft.com/office/drawing/2014/main" id="{7BBB1C5E-E64D-C142-95D9-3AA129B1B25F}"/>
                </a:ext>
              </a:extLst>
            </p:cNvPr>
            <p:cNvSpPr/>
            <p:nvPr/>
          </p:nvSpPr>
          <p:spPr>
            <a:xfrm>
              <a:off x="4875329" y="4930920"/>
              <a:ext cx="113580" cy="369332"/>
            </a:xfrm>
            <a:prstGeom prst="rightBrace">
              <a:avLst>
                <a:gd name="adj1" fmla="val 4115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2" name="TextBox 6">
              <a:extLst>
                <a:ext uri="{FF2B5EF4-FFF2-40B4-BE49-F238E27FC236}">
                  <a16:creationId xmlns:a16="http://schemas.microsoft.com/office/drawing/2014/main" id="{ABB53599-4030-D942-8784-0893CA4A0228}"/>
                </a:ext>
              </a:extLst>
            </p:cNvPr>
            <p:cNvSpPr txBox="1"/>
            <p:nvPr/>
          </p:nvSpPr>
          <p:spPr>
            <a:xfrm>
              <a:off x="4992655" y="4971246"/>
              <a:ext cx="549769" cy="369332"/>
            </a:xfrm>
            <a:prstGeom prst="rect">
              <a:avLst/>
            </a:prstGeom>
            <a:noFill/>
          </p:spPr>
          <p:txBody>
            <a:bodyPr wrap="square" rtlCol="0">
              <a:spAutoFit/>
            </a:bodyPr>
            <a:lstStyle/>
            <a:p>
              <a:r>
                <a:rPr lang="sv-SE" sz="900" dirty="0"/>
                <a:t>11% (12%)</a:t>
              </a:r>
            </a:p>
          </p:txBody>
        </p:sp>
        <p:sp>
          <p:nvSpPr>
            <p:cNvPr id="23" name="Right Brace 2">
              <a:extLst>
                <a:ext uri="{FF2B5EF4-FFF2-40B4-BE49-F238E27FC236}">
                  <a16:creationId xmlns:a16="http://schemas.microsoft.com/office/drawing/2014/main" id="{351C0783-E4C9-5345-AF6F-8B5E7B9C61B0}"/>
                </a:ext>
              </a:extLst>
            </p:cNvPr>
            <p:cNvSpPr/>
            <p:nvPr/>
          </p:nvSpPr>
          <p:spPr>
            <a:xfrm>
              <a:off x="2959897" y="4203812"/>
              <a:ext cx="113580" cy="1084302"/>
            </a:xfrm>
            <a:prstGeom prst="rightBrace">
              <a:avLst>
                <a:gd name="adj1" fmla="val 4115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4" name="TextBox 6">
              <a:extLst>
                <a:ext uri="{FF2B5EF4-FFF2-40B4-BE49-F238E27FC236}">
                  <a16:creationId xmlns:a16="http://schemas.microsoft.com/office/drawing/2014/main" id="{73BFD005-40DA-584E-AB7B-69DF27D4CBB4}"/>
                </a:ext>
              </a:extLst>
            </p:cNvPr>
            <p:cNvSpPr txBox="1"/>
            <p:nvPr/>
          </p:nvSpPr>
          <p:spPr>
            <a:xfrm>
              <a:off x="3085315" y="4625296"/>
              <a:ext cx="549769" cy="507831"/>
            </a:xfrm>
            <a:prstGeom prst="rect">
              <a:avLst/>
            </a:prstGeom>
            <a:noFill/>
          </p:spPr>
          <p:txBody>
            <a:bodyPr wrap="square" rtlCol="0">
              <a:spAutoFit/>
            </a:bodyPr>
            <a:lstStyle/>
            <a:p>
              <a:r>
                <a:rPr lang="sv-SE" sz="900" dirty="0"/>
                <a:t>34% (42%)</a:t>
              </a:r>
              <a:br>
                <a:rPr lang="sv-SE" sz="900" dirty="0"/>
              </a:br>
              <a:endParaRPr lang="sv-SE" sz="900" dirty="0"/>
            </a:p>
          </p:txBody>
        </p:sp>
        <p:sp>
          <p:nvSpPr>
            <p:cNvPr id="25" name="Right Brace 2">
              <a:extLst>
                <a:ext uri="{FF2B5EF4-FFF2-40B4-BE49-F238E27FC236}">
                  <a16:creationId xmlns:a16="http://schemas.microsoft.com/office/drawing/2014/main" id="{9222B9C3-9DCF-CF47-9546-F8980A60DBAE}"/>
                </a:ext>
              </a:extLst>
            </p:cNvPr>
            <p:cNvSpPr/>
            <p:nvPr/>
          </p:nvSpPr>
          <p:spPr>
            <a:xfrm>
              <a:off x="8713419" y="4771279"/>
              <a:ext cx="113580" cy="520369"/>
            </a:xfrm>
            <a:prstGeom prst="rightBrace">
              <a:avLst>
                <a:gd name="adj1" fmla="val 4115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6" name="TextBox 6">
              <a:extLst>
                <a:ext uri="{FF2B5EF4-FFF2-40B4-BE49-F238E27FC236}">
                  <a16:creationId xmlns:a16="http://schemas.microsoft.com/office/drawing/2014/main" id="{A44F8E26-4493-8E4E-A32C-DF5F548D312A}"/>
                </a:ext>
              </a:extLst>
            </p:cNvPr>
            <p:cNvSpPr txBox="1"/>
            <p:nvPr/>
          </p:nvSpPr>
          <p:spPr>
            <a:xfrm>
              <a:off x="8824089" y="4914935"/>
              <a:ext cx="549769" cy="369332"/>
            </a:xfrm>
            <a:prstGeom prst="rect">
              <a:avLst/>
            </a:prstGeom>
            <a:noFill/>
          </p:spPr>
          <p:txBody>
            <a:bodyPr wrap="square" rtlCol="0">
              <a:spAutoFit/>
            </a:bodyPr>
            <a:lstStyle/>
            <a:p>
              <a:r>
                <a:rPr lang="sv-SE" sz="900" dirty="0"/>
                <a:t>17% (23%)</a:t>
              </a:r>
            </a:p>
          </p:txBody>
        </p:sp>
        <p:sp>
          <p:nvSpPr>
            <p:cNvPr id="27" name="Ned 26">
              <a:extLst>
                <a:ext uri="{FF2B5EF4-FFF2-40B4-BE49-F238E27FC236}">
                  <a16:creationId xmlns:a16="http://schemas.microsoft.com/office/drawing/2014/main" id="{E3587158-30A3-E349-B733-57DB08D37E30}"/>
                </a:ext>
              </a:extLst>
            </p:cNvPr>
            <p:cNvSpPr/>
            <p:nvPr/>
          </p:nvSpPr>
          <p:spPr>
            <a:xfrm rot="10800000">
              <a:off x="7254582" y="4702609"/>
              <a:ext cx="82336"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8" name="Ned 27">
              <a:extLst>
                <a:ext uri="{FF2B5EF4-FFF2-40B4-BE49-F238E27FC236}">
                  <a16:creationId xmlns:a16="http://schemas.microsoft.com/office/drawing/2014/main" id="{17053DF2-A3CE-7F4D-8302-C619C56696E5}"/>
                </a:ext>
              </a:extLst>
            </p:cNvPr>
            <p:cNvSpPr/>
            <p:nvPr/>
          </p:nvSpPr>
          <p:spPr>
            <a:xfrm>
              <a:off x="3435850" y="4688825"/>
              <a:ext cx="82336"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9" name="Ned 28">
              <a:extLst>
                <a:ext uri="{FF2B5EF4-FFF2-40B4-BE49-F238E27FC236}">
                  <a16:creationId xmlns:a16="http://schemas.microsoft.com/office/drawing/2014/main" id="{343B83EA-9992-FB45-AA54-31574162949E}"/>
                </a:ext>
              </a:extLst>
            </p:cNvPr>
            <p:cNvSpPr/>
            <p:nvPr/>
          </p:nvSpPr>
          <p:spPr>
            <a:xfrm>
              <a:off x="5353164" y="5028100"/>
              <a:ext cx="82336"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0" name="Ned 29">
              <a:extLst>
                <a:ext uri="{FF2B5EF4-FFF2-40B4-BE49-F238E27FC236}">
                  <a16:creationId xmlns:a16="http://schemas.microsoft.com/office/drawing/2014/main" id="{6A9E5E13-E3E5-9D4D-826B-03DC09DF9AD2}"/>
                </a:ext>
              </a:extLst>
            </p:cNvPr>
            <p:cNvSpPr/>
            <p:nvPr/>
          </p:nvSpPr>
          <p:spPr>
            <a:xfrm>
              <a:off x="9166414" y="4973815"/>
              <a:ext cx="82336"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1" name="textruta 30">
              <a:extLst>
                <a:ext uri="{FF2B5EF4-FFF2-40B4-BE49-F238E27FC236}">
                  <a16:creationId xmlns:a16="http://schemas.microsoft.com/office/drawing/2014/main" id="{F0068D36-5171-2840-BEFB-8478A4762D3A}"/>
                </a:ext>
              </a:extLst>
            </p:cNvPr>
            <p:cNvSpPr txBox="1"/>
            <p:nvPr/>
          </p:nvSpPr>
          <p:spPr>
            <a:xfrm>
              <a:off x="3069845" y="4378455"/>
              <a:ext cx="635496" cy="307777"/>
            </a:xfrm>
            <a:prstGeom prst="rect">
              <a:avLst/>
            </a:prstGeom>
            <a:noFill/>
          </p:spPr>
          <p:txBody>
            <a:bodyPr wrap="square" rtlCol="0">
              <a:spAutoFit/>
            </a:bodyPr>
            <a:lstStyle/>
            <a:p>
              <a:pPr lvl="0"/>
              <a:r>
                <a:rPr lang="sv-SE" sz="800" dirty="0">
                  <a:solidFill>
                    <a:prstClr val="black"/>
                  </a:solidFill>
                </a:rPr>
                <a:t>Offentlig sektor</a:t>
              </a:r>
            </a:p>
          </p:txBody>
        </p:sp>
        <p:sp>
          <p:nvSpPr>
            <p:cNvPr id="32" name="TextBox 6">
              <a:extLst>
                <a:ext uri="{FF2B5EF4-FFF2-40B4-BE49-F238E27FC236}">
                  <a16:creationId xmlns:a16="http://schemas.microsoft.com/office/drawing/2014/main" id="{0EC15822-FE09-3F4F-A674-5124641EA0C1}"/>
                </a:ext>
              </a:extLst>
            </p:cNvPr>
            <p:cNvSpPr txBox="1"/>
            <p:nvPr/>
          </p:nvSpPr>
          <p:spPr>
            <a:xfrm>
              <a:off x="2350805" y="1927987"/>
              <a:ext cx="335001" cy="181868"/>
            </a:xfrm>
            <a:prstGeom prst="rect">
              <a:avLst/>
            </a:prstGeom>
            <a:noFill/>
          </p:spPr>
          <p:txBody>
            <a:bodyPr wrap="square" rtlCol="0">
              <a:spAutoFit/>
            </a:bodyPr>
            <a:lstStyle/>
            <a:p>
              <a:pPr algn="ctr"/>
              <a:r>
                <a:rPr lang="sv-SE" sz="700" dirty="0"/>
                <a:t>1%</a:t>
              </a:r>
            </a:p>
          </p:txBody>
        </p:sp>
        <p:sp>
          <p:nvSpPr>
            <p:cNvPr id="33" name="TextBox 6">
              <a:extLst>
                <a:ext uri="{FF2B5EF4-FFF2-40B4-BE49-F238E27FC236}">
                  <a16:creationId xmlns:a16="http://schemas.microsoft.com/office/drawing/2014/main" id="{DA9C6572-E158-C543-8B72-061DDE407D63}"/>
                </a:ext>
              </a:extLst>
            </p:cNvPr>
            <p:cNvSpPr txBox="1"/>
            <p:nvPr/>
          </p:nvSpPr>
          <p:spPr>
            <a:xfrm>
              <a:off x="4441237" y="2241537"/>
              <a:ext cx="335001" cy="181868"/>
            </a:xfrm>
            <a:prstGeom prst="rect">
              <a:avLst/>
            </a:prstGeom>
            <a:noFill/>
          </p:spPr>
          <p:txBody>
            <a:bodyPr wrap="square" rtlCol="0">
              <a:spAutoFit/>
            </a:bodyPr>
            <a:lstStyle/>
            <a:p>
              <a:pPr algn="ctr"/>
              <a:r>
                <a:rPr lang="sv-SE" sz="700" dirty="0"/>
                <a:t>1%</a:t>
              </a:r>
            </a:p>
          </p:txBody>
        </p:sp>
      </p:grpSp>
      <p:sp>
        <p:nvSpPr>
          <p:cNvPr id="40" name="textruta 39">
            <a:extLst>
              <a:ext uri="{FF2B5EF4-FFF2-40B4-BE49-F238E27FC236}">
                <a16:creationId xmlns:a16="http://schemas.microsoft.com/office/drawing/2014/main" id="{172AEECD-508D-7544-BEB2-AEAD4F5AD277}"/>
              </a:ext>
            </a:extLst>
          </p:cNvPr>
          <p:cNvSpPr txBox="1"/>
          <p:nvPr/>
        </p:nvSpPr>
        <p:spPr>
          <a:xfrm>
            <a:off x="4040361" y="6267717"/>
            <a:ext cx="4140029" cy="307777"/>
          </a:xfrm>
          <a:prstGeom prst="rect">
            <a:avLst/>
          </a:prstGeom>
        </p:spPr>
        <p:txBody>
          <a:bodyPr wrap="square">
            <a:spAutoFit/>
          </a:bodyPr>
          <a:lstStyle>
            <a:defPPr>
              <a:defRPr lang="sv-SE"/>
            </a:defPPr>
            <a:lvl1pPr algn="ctr">
              <a:defRPr sz="700"/>
            </a:lvl1pPr>
          </a:lstStyle>
          <a:p>
            <a:r>
              <a:rPr lang="sv-SE" dirty="0"/>
              <a:t>Egen omsättning är den delen av omsättningen som företaget producerar själva ("in house”). Med andra ord är det omsättningen exklusive olika slags konsultinköp eller inköp av andra varor, material och tjänster (omsättning - konsultinköp - inköp av utomstående varor, material och/eller tjänster).</a:t>
            </a:r>
          </a:p>
        </p:txBody>
      </p:sp>
    </p:spTree>
    <p:extLst>
      <p:ext uri="{BB962C8B-B14F-4D97-AF65-F5344CB8AC3E}">
        <p14:creationId xmlns:p14="http://schemas.microsoft.com/office/powerpoint/2010/main" val="662727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BC2D351E-2D1F-3844-9909-32AC80A16746}"/>
              </a:ext>
            </a:extLst>
          </p:cNvPr>
          <p:cNvPicPr>
            <a:picLocks noChangeAspect="1"/>
          </p:cNvPicPr>
          <p:nvPr/>
        </p:nvPicPr>
        <p:blipFill rotWithShape="1">
          <a:blip r:embed="rId2">
            <a:duotone>
              <a:schemeClr val="accent5">
                <a:shade val="45000"/>
                <a:satMod val="135000"/>
              </a:schemeClr>
              <a:prstClr val="white"/>
            </a:duotone>
          </a:blip>
          <a:srcRect r="15086"/>
          <a:stretch/>
        </p:blipFill>
        <p:spPr>
          <a:xfrm>
            <a:off x="6387484" y="808075"/>
            <a:ext cx="5804516" cy="6031174"/>
          </a:xfrm>
          <a:prstGeom prst="rect">
            <a:avLst/>
          </a:prstGeom>
        </p:spPr>
      </p:pic>
      <p:sp>
        <p:nvSpPr>
          <p:cNvPr id="2" name="Rubrik 1">
            <a:extLst>
              <a:ext uri="{FF2B5EF4-FFF2-40B4-BE49-F238E27FC236}">
                <a16:creationId xmlns:a16="http://schemas.microsoft.com/office/drawing/2014/main" id="{82ACF440-5C04-8C41-BDFF-CE7FBD7D7961}"/>
              </a:ext>
            </a:extLst>
          </p:cNvPr>
          <p:cNvSpPr>
            <a:spLocks noGrp="1"/>
          </p:cNvSpPr>
          <p:nvPr>
            <p:ph type="title"/>
          </p:nvPr>
        </p:nvSpPr>
        <p:spPr/>
        <p:txBody>
          <a:bodyPr/>
          <a:lstStyle/>
          <a:p>
            <a:r>
              <a:rPr lang="sv-SE" dirty="0"/>
              <a:t>Delad syn på framtida Offentlig-Privat samverkan (PPP) inom infrastruktur</a:t>
            </a:r>
          </a:p>
        </p:txBody>
      </p:sp>
      <p:sp>
        <p:nvSpPr>
          <p:cNvPr id="3" name="Platshållare för innehåll 2">
            <a:extLst>
              <a:ext uri="{FF2B5EF4-FFF2-40B4-BE49-F238E27FC236}">
                <a16:creationId xmlns:a16="http://schemas.microsoft.com/office/drawing/2014/main" id="{D7B46C81-122F-AF40-B76B-03729B706421}"/>
              </a:ext>
            </a:extLst>
          </p:cNvPr>
          <p:cNvSpPr>
            <a:spLocks noGrp="1"/>
          </p:cNvSpPr>
          <p:nvPr>
            <p:ph idx="1"/>
          </p:nvPr>
        </p:nvSpPr>
        <p:spPr>
          <a:xfrm>
            <a:off x="415788" y="1020727"/>
            <a:ext cx="8873178" cy="741166"/>
          </a:xfrm>
        </p:spPr>
        <p:txBody>
          <a:bodyPr/>
          <a:lstStyle/>
          <a:p>
            <a:r>
              <a:rPr lang="sv-SE" b="1" dirty="0"/>
              <a:t>Förekomst av Offentlig-Privat samverkan (PPP) i kommande infrastrukturprojekt</a:t>
            </a:r>
            <a:br>
              <a:rPr lang="sv-SE" dirty="0"/>
            </a:br>
            <a:r>
              <a:rPr lang="sv-SE" dirty="0"/>
              <a:t> I procent av totalen</a:t>
            </a:r>
          </a:p>
        </p:txBody>
      </p:sp>
      <p:sp>
        <p:nvSpPr>
          <p:cNvPr id="4" name="Platshållare för sidfot 3">
            <a:extLst>
              <a:ext uri="{FF2B5EF4-FFF2-40B4-BE49-F238E27FC236}">
                <a16:creationId xmlns:a16="http://schemas.microsoft.com/office/drawing/2014/main" id="{0423254D-0C78-134F-ACC7-2868ECFE107D}"/>
              </a:ext>
            </a:extLst>
          </p:cNvPr>
          <p:cNvSpPr>
            <a:spLocks noGrp="1"/>
          </p:cNvSpPr>
          <p:nvPr>
            <p:ph type="ftr" sz="quarter" idx="11"/>
          </p:nvPr>
        </p:nvSpPr>
        <p:spPr/>
        <p:txBody>
          <a:bodyPr/>
          <a:lstStyle/>
          <a:p>
            <a:r>
              <a:rPr lang="sv-SE" dirty="0"/>
              <a:t>Insikt 2022 |</a:t>
            </a:r>
          </a:p>
        </p:txBody>
      </p:sp>
      <p:sp>
        <p:nvSpPr>
          <p:cNvPr id="5" name="Platshållare för bildnummer 4">
            <a:extLst>
              <a:ext uri="{FF2B5EF4-FFF2-40B4-BE49-F238E27FC236}">
                <a16:creationId xmlns:a16="http://schemas.microsoft.com/office/drawing/2014/main" id="{E6DDFDD2-BAE6-A64E-BBFB-0444DDB31506}"/>
              </a:ext>
            </a:extLst>
          </p:cNvPr>
          <p:cNvSpPr>
            <a:spLocks noGrp="1"/>
          </p:cNvSpPr>
          <p:nvPr>
            <p:ph type="sldNum" sz="quarter" idx="12"/>
          </p:nvPr>
        </p:nvSpPr>
        <p:spPr/>
        <p:txBody>
          <a:bodyPr/>
          <a:lstStyle/>
          <a:p>
            <a:fld id="{AE086683-F536-42AB-ABBC-F4803DFE8DBC}" type="slidenum">
              <a:rPr lang="sv-SE" smtClean="0"/>
              <a:pPr/>
              <a:t>19</a:t>
            </a:fld>
            <a:endParaRPr lang="sv-SE" dirty="0"/>
          </a:p>
        </p:txBody>
      </p:sp>
      <p:graphicFrame>
        <p:nvGraphicFramePr>
          <p:cNvPr id="6" name="Chart 6">
            <a:extLst>
              <a:ext uri="{FF2B5EF4-FFF2-40B4-BE49-F238E27FC236}">
                <a16:creationId xmlns:a16="http://schemas.microsoft.com/office/drawing/2014/main" id="{19F370E8-973E-0ED0-2900-247CB6137BD1}"/>
              </a:ext>
            </a:extLst>
          </p:cNvPr>
          <p:cNvGraphicFramePr>
            <a:graphicFrameLocks/>
          </p:cNvGraphicFramePr>
          <p:nvPr>
            <p:extLst>
              <p:ext uri="{D42A27DB-BD31-4B8C-83A1-F6EECF244321}">
                <p14:modId xmlns:p14="http://schemas.microsoft.com/office/powerpoint/2010/main" val="924738487"/>
              </p:ext>
            </p:extLst>
          </p:nvPr>
        </p:nvGraphicFramePr>
        <p:xfrm>
          <a:off x="664109" y="2153341"/>
          <a:ext cx="8178808" cy="3707781"/>
        </p:xfrm>
        <a:graphic>
          <a:graphicData uri="http://schemas.openxmlformats.org/drawingml/2006/chart">
            <c:chart xmlns:c="http://schemas.openxmlformats.org/drawingml/2006/chart" xmlns:r="http://schemas.openxmlformats.org/officeDocument/2006/relationships" r:id="rId3"/>
          </a:graphicData>
        </a:graphic>
      </p:graphicFrame>
      <p:sp>
        <p:nvSpPr>
          <p:cNvPr id="7" name="Ellips 6">
            <a:extLst>
              <a:ext uri="{FF2B5EF4-FFF2-40B4-BE49-F238E27FC236}">
                <a16:creationId xmlns:a16="http://schemas.microsoft.com/office/drawing/2014/main" id="{0A3FD814-89E9-DD45-A3AB-F5B0C33E3460}"/>
              </a:ext>
            </a:extLst>
          </p:cNvPr>
          <p:cNvSpPr/>
          <p:nvPr/>
        </p:nvSpPr>
        <p:spPr>
          <a:xfrm>
            <a:off x="8999541" y="4746224"/>
            <a:ext cx="902235" cy="902235"/>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t>48% Vet ej</a:t>
            </a:r>
          </a:p>
        </p:txBody>
      </p:sp>
      <p:sp>
        <p:nvSpPr>
          <p:cNvPr id="10" name="textruta 9">
            <a:extLst>
              <a:ext uri="{FF2B5EF4-FFF2-40B4-BE49-F238E27FC236}">
                <a16:creationId xmlns:a16="http://schemas.microsoft.com/office/drawing/2014/main" id="{CB73FA4D-62FD-8C48-907A-0E3C8227478F}"/>
              </a:ext>
            </a:extLst>
          </p:cNvPr>
          <p:cNvSpPr txBox="1"/>
          <p:nvPr/>
        </p:nvSpPr>
        <p:spPr>
          <a:xfrm>
            <a:off x="3576992" y="6268163"/>
            <a:ext cx="5038016" cy="307777"/>
          </a:xfrm>
          <a:prstGeom prst="rect">
            <a:avLst/>
          </a:prstGeom>
        </p:spPr>
        <p:txBody>
          <a:bodyPr wrap="square">
            <a:spAutoFit/>
          </a:bodyPr>
          <a:lstStyle>
            <a:defPPr>
              <a:defRPr lang="sv-SE"/>
            </a:defPPr>
            <a:lvl1pPr algn="ctr">
              <a:defRPr sz="700"/>
            </a:lvl1pPr>
          </a:lstStyle>
          <a:p>
            <a:r>
              <a:rPr lang="sv-SE" dirty="0"/>
              <a:t>Offentlig-privat samverkan, eller Public Private Partnership, PPP är en form av offentlig upphandling där ett privat företag tilldelas uppdraget att finansiera, bygga och under en längre tid driva en offentlig nyttighet tex en infrastrukturinvestering</a:t>
            </a:r>
          </a:p>
        </p:txBody>
      </p:sp>
    </p:spTree>
    <p:extLst>
      <p:ext uri="{BB962C8B-B14F-4D97-AF65-F5344CB8AC3E}">
        <p14:creationId xmlns:p14="http://schemas.microsoft.com/office/powerpoint/2010/main" val="2925076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62A7743B-26ED-F746-8DDE-905C44C2FC14}"/>
              </a:ext>
            </a:extLst>
          </p:cNvPr>
          <p:cNvPicPr>
            <a:picLocks noChangeAspect="1"/>
          </p:cNvPicPr>
          <p:nvPr/>
        </p:nvPicPr>
        <p:blipFill rotWithShape="1">
          <a:blip r:embed="rId2">
            <a:duotone>
              <a:schemeClr val="accent5">
                <a:shade val="45000"/>
                <a:satMod val="135000"/>
              </a:schemeClr>
              <a:prstClr val="white"/>
            </a:duotone>
          </a:blip>
          <a:srcRect r="15086"/>
          <a:stretch/>
        </p:blipFill>
        <p:spPr>
          <a:xfrm>
            <a:off x="6249854" y="460094"/>
            <a:ext cx="5942146" cy="6174179"/>
          </a:xfrm>
          <a:prstGeom prst="rect">
            <a:avLst/>
          </a:prstGeom>
        </p:spPr>
      </p:pic>
      <p:sp>
        <p:nvSpPr>
          <p:cNvPr id="12" name="Ellips 11">
            <a:extLst>
              <a:ext uri="{FF2B5EF4-FFF2-40B4-BE49-F238E27FC236}">
                <a16:creationId xmlns:a16="http://schemas.microsoft.com/office/drawing/2014/main" id="{3B4611A0-40D1-794F-90D8-B699526C2527}"/>
              </a:ext>
            </a:extLst>
          </p:cNvPr>
          <p:cNvSpPr/>
          <p:nvPr/>
        </p:nvSpPr>
        <p:spPr>
          <a:xfrm rot="3603039">
            <a:off x="6556967" y="1300693"/>
            <a:ext cx="5717235" cy="5190386"/>
          </a:xfrm>
          <a:custGeom>
            <a:avLst/>
            <a:gdLst>
              <a:gd name="connsiteX0" fmla="*/ 0 w 6477000"/>
              <a:gd name="connsiteY0" fmla="*/ 2711986 h 5423971"/>
              <a:gd name="connsiteX1" fmla="*/ 3238500 w 6477000"/>
              <a:gd name="connsiteY1" fmla="*/ 0 h 5423971"/>
              <a:gd name="connsiteX2" fmla="*/ 6477000 w 6477000"/>
              <a:gd name="connsiteY2" fmla="*/ 2711986 h 5423971"/>
              <a:gd name="connsiteX3" fmla="*/ 3238500 w 6477000"/>
              <a:gd name="connsiteY3" fmla="*/ 5423972 h 5423971"/>
              <a:gd name="connsiteX4" fmla="*/ 0 w 6477000"/>
              <a:gd name="connsiteY4" fmla="*/ 2711986 h 5423971"/>
              <a:gd name="connsiteX0" fmla="*/ 0 w 6477000"/>
              <a:gd name="connsiteY0" fmla="*/ 3052615 h 5764601"/>
              <a:gd name="connsiteX1" fmla="*/ 3238500 w 6477000"/>
              <a:gd name="connsiteY1" fmla="*/ 340629 h 5764601"/>
              <a:gd name="connsiteX2" fmla="*/ 3230880 w 6477000"/>
              <a:gd name="connsiteY2" fmla="*/ 337735 h 5764601"/>
              <a:gd name="connsiteX3" fmla="*/ 6477000 w 6477000"/>
              <a:gd name="connsiteY3" fmla="*/ 3052615 h 5764601"/>
              <a:gd name="connsiteX4" fmla="*/ 3238500 w 6477000"/>
              <a:gd name="connsiteY4" fmla="*/ 5764601 h 5764601"/>
              <a:gd name="connsiteX5" fmla="*/ 0 w 6477000"/>
              <a:gd name="connsiteY5" fmla="*/ 3052615 h 5764601"/>
              <a:gd name="connsiteX0" fmla="*/ 0 w 6477000"/>
              <a:gd name="connsiteY0" fmla="*/ 2829274 h 5541260"/>
              <a:gd name="connsiteX1" fmla="*/ 3238500 w 6477000"/>
              <a:gd name="connsiteY1" fmla="*/ 117288 h 5541260"/>
              <a:gd name="connsiteX2" fmla="*/ 1661160 w 6477000"/>
              <a:gd name="connsiteY2" fmla="*/ 723994 h 5541260"/>
              <a:gd name="connsiteX3" fmla="*/ 6477000 w 6477000"/>
              <a:gd name="connsiteY3" fmla="*/ 2829274 h 5541260"/>
              <a:gd name="connsiteX4" fmla="*/ 3238500 w 6477000"/>
              <a:gd name="connsiteY4" fmla="*/ 5541260 h 5541260"/>
              <a:gd name="connsiteX5" fmla="*/ 0 w 6477000"/>
              <a:gd name="connsiteY5" fmla="*/ 2829274 h 5541260"/>
              <a:gd name="connsiteX0" fmla="*/ 0 w 6477933"/>
              <a:gd name="connsiteY0" fmla="*/ 2829274 h 5541260"/>
              <a:gd name="connsiteX1" fmla="*/ 3238500 w 6477933"/>
              <a:gd name="connsiteY1" fmla="*/ 117288 h 5541260"/>
              <a:gd name="connsiteX2" fmla="*/ 5989320 w 6477933"/>
              <a:gd name="connsiteY2" fmla="*/ 723994 h 5541260"/>
              <a:gd name="connsiteX3" fmla="*/ 6477000 w 6477933"/>
              <a:gd name="connsiteY3" fmla="*/ 2829274 h 5541260"/>
              <a:gd name="connsiteX4" fmla="*/ 3238500 w 6477933"/>
              <a:gd name="connsiteY4" fmla="*/ 5541260 h 5541260"/>
              <a:gd name="connsiteX5" fmla="*/ 0 w 6477933"/>
              <a:gd name="connsiteY5" fmla="*/ 2829274 h 5541260"/>
              <a:gd name="connsiteX0" fmla="*/ 0 w 7407573"/>
              <a:gd name="connsiteY0" fmla="*/ 1385440 h 5471197"/>
              <a:gd name="connsiteX1" fmla="*/ 4168140 w 7407573"/>
              <a:gd name="connsiteY1" fmla="*/ 29814 h 5471197"/>
              <a:gd name="connsiteX2" fmla="*/ 6918960 w 7407573"/>
              <a:gd name="connsiteY2" fmla="*/ 636520 h 5471197"/>
              <a:gd name="connsiteX3" fmla="*/ 7406640 w 7407573"/>
              <a:gd name="connsiteY3" fmla="*/ 2741800 h 5471197"/>
              <a:gd name="connsiteX4" fmla="*/ 4168140 w 7407573"/>
              <a:gd name="connsiteY4" fmla="*/ 5453786 h 5471197"/>
              <a:gd name="connsiteX5" fmla="*/ 0 w 7407573"/>
              <a:gd name="connsiteY5" fmla="*/ 1385440 h 5471197"/>
              <a:gd name="connsiteX0" fmla="*/ 180738 w 7588311"/>
              <a:gd name="connsiteY0" fmla="*/ 1385440 h 5471197"/>
              <a:gd name="connsiteX1" fmla="*/ 1392318 w 7588311"/>
              <a:gd name="connsiteY1" fmla="*/ 29814 h 5471197"/>
              <a:gd name="connsiteX2" fmla="*/ 7099698 w 7588311"/>
              <a:gd name="connsiteY2" fmla="*/ 636520 h 5471197"/>
              <a:gd name="connsiteX3" fmla="*/ 7587378 w 7588311"/>
              <a:gd name="connsiteY3" fmla="*/ 2741800 h 5471197"/>
              <a:gd name="connsiteX4" fmla="*/ 4348878 w 7588311"/>
              <a:gd name="connsiteY4" fmla="*/ 5453786 h 5471197"/>
              <a:gd name="connsiteX5" fmla="*/ 180738 w 7588311"/>
              <a:gd name="connsiteY5" fmla="*/ 1385440 h 5471197"/>
              <a:gd name="connsiteX0" fmla="*/ 129574 w 7537147"/>
              <a:gd name="connsiteY0" fmla="*/ 1424878 h 5510635"/>
              <a:gd name="connsiteX1" fmla="*/ 1341154 w 7537147"/>
              <a:gd name="connsiteY1" fmla="*/ 69252 h 5510635"/>
              <a:gd name="connsiteX2" fmla="*/ 7048534 w 7537147"/>
              <a:gd name="connsiteY2" fmla="*/ 675958 h 5510635"/>
              <a:gd name="connsiteX3" fmla="*/ 7536214 w 7537147"/>
              <a:gd name="connsiteY3" fmla="*/ 2781238 h 5510635"/>
              <a:gd name="connsiteX4" fmla="*/ 4297714 w 7537147"/>
              <a:gd name="connsiteY4" fmla="*/ 5493224 h 5510635"/>
              <a:gd name="connsiteX5" fmla="*/ 129574 w 7537147"/>
              <a:gd name="connsiteY5" fmla="*/ 1424878 h 5510635"/>
              <a:gd name="connsiteX0" fmla="*/ 36 w 7407609"/>
              <a:gd name="connsiteY0" fmla="*/ 1424878 h 5510635"/>
              <a:gd name="connsiteX1" fmla="*/ 1211616 w 7407609"/>
              <a:gd name="connsiteY1" fmla="*/ 69252 h 5510635"/>
              <a:gd name="connsiteX2" fmla="*/ 6918996 w 7407609"/>
              <a:gd name="connsiteY2" fmla="*/ 675958 h 5510635"/>
              <a:gd name="connsiteX3" fmla="*/ 7406676 w 7407609"/>
              <a:gd name="connsiteY3" fmla="*/ 2781238 h 5510635"/>
              <a:gd name="connsiteX4" fmla="*/ 4168176 w 7407609"/>
              <a:gd name="connsiteY4" fmla="*/ 5493224 h 5510635"/>
              <a:gd name="connsiteX5" fmla="*/ 36 w 7407609"/>
              <a:gd name="connsiteY5" fmla="*/ 1424878 h 5510635"/>
              <a:gd name="connsiteX0" fmla="*/ 34 w 7406674"/>
              <a:gd name="connsiteY0" fmla="*/ 1357132 h 5442889"/>
              <a:gd name="connsiteX1" fmla="*/ 1211614 w 7406674"/>
              <a:gd name="connsiteY1" fmla="*/ 1506 h 5442889"/>
              <a:gd name="connsiteX2" fmla="*/ 3870994 w 7406674"/>
              <a:gd name="connsiteY2" fmla="*/ 1537852 h 5442889"/>
              <a:gd name="connsiteX3" fmla="*/ 7406674 w 7406674"/>
              <a:gd name="connsiteY3" fmla="*/ 2713492 h 5442889"/>
              <a:gd name="connsiteX4" fmla="*/ 4168174 w 7406674"/>
              <a:gd name="connsiteY4" fmla="*/ 5425478 h 5442889"/>
              <a:gd name="connsiteX5" fmla="*/ 34 w 7406674"/>
              <a:gd name="connsiteY5" fmla="*/ 1357132 h 5442889"/>
              <a:gd name="connsiteX0" fmla="*/ 43 w 7406683"/>
              <a:gd name="connsiteY0" fmla="*/ 1356723 h 5442480"/>
              <a:gd name="connsiteX1" fmla="*/ 1211623 w 7406683"/>
              <a:gd name="connsiteY1" fmla="*/ 1097 h 5442480"/>
              <a:gd name="connsiteX2" fmla="*/ 4648243 w 7406683"/>
              <a:gd name="connsiteY2" fmla="*/ 1156443 h 5442480"/>
              <a:gd name="connsiteX3" fmla="*/ 7406683 w 7406683"/>
              <a:gd name="connsiteY3" fmla="*/ 2713083 h 5442480"/>
              <a:gd name="connsiteX4" fmla="*/ 4168183 w 7406683"/>
              <a:gd name="connsiteY4" fmla="*/ 5425069 h 5442480"/>
              <a:gd name="connsiteX5" fmla="*/ 43 w 7406683"/>
              <a:gd name="connsiteY5" fmla="*/ 1356723 h 5442480"/>
              <a:gd name="connsiteX0" fmla="*/ 43 w 7406683"/>
              <a:gd name="connsiteY0" fmla="*/ 1356472 h 5442229"/>
              <a:gd name="connsiteX1" fmla="*/ 1211623 w 7406683"/>
              <a:gd name="connsiteY1" fmla="*/ 846 h 5442229"/>
              <a:gd name="connsiteX2" fmla="*/ 4648243 w 7406683"/>
              <a:gd name="connsiteY2" fmla="*/ 1156192 h 5442229"/>
              <a:gd name="connsiteX3" fmla="*/ 7406683 w 7406683"/>
              <a:gd name="connsiteY3" fmla="*/ 2712832 h 5442229"/>
              <a:gd name="connsiteX4" fmla="*/ 4168183 w 7406683"/>
              <a:gd name="connsiteY4" fmla="*/ 5424818 h 5442229"/>
              <a:gd name="connsiteX5" fmla="*/ 43 w 7406683"/>
              <a:gd name="connsiteY5" fmla="*/ 1356472 h 5442229"/>
              <a:gd name="connsiteX0" fmla="*/ 43 w 7406683"/>
              <a:gd name="connsiteY0" fmla="*/ 1356434 h 5442191"/>
              <a:gd name="connsiteX1" fmla="*/ 1211623 w 7406683"/>
              <a:gd name="connsiteY1" fmla="*/ 808 h 5442191"/>
              <a:gd name="connsiteX2" fmla="*/ 4648243 w 7406683"/>
              <a:gd name="connsiteY2" fmla="*/ 1156154 h 5442191"/>
              <a:gd name="connsiteX3" fmla="*/ 7406683 w 7406683"/>
              <a:gd name="connsiteY3" fmla="*/ 2712794 h 5442191"/>
              <a:gd name="connsiteX4" fmla="*/ 4168183 w 7406683"/>
              <a:gd name="connsiteY4" fmla="*/ 5424780 h 5442191"/>
              <a:gd name="connsiteX5" fmla="*/ 43 w 7406683"/>
              <a:gd name="connsiteY5" fmla="*/ 1356434 h 5442191"/>
              <a:gd name="connsiteX0" fmla="*/ 119 w 7406759"/>
              <a:gd name="connsiteY0" fmla="*/ 1363366 h 5449123"/>
              <a:gd name="connsiteX1" fmla="*/ 1211699 w 7406759"/>
              <a:gd name="connsiteY1" fmla="*/ 7740 h 5449123"/>
              <a:gd name="connsiteX2" fmla="*/ 4648319 w 7406759"/>
              <a:gd name="connsiteY2" fmla="*/ 1163086 h 5449123"/>
              <a:gd name="connsiteX3" fmla="*/ 7406759 w 7406759"/>
              <a:gd name="connsiteY3" fmla="*/ 2719726 h 5449123"/>
              <a:gd name="connsiteX4" fmla="*/ 4168259 w 7406759"/>
              <a:gd name="connsiteY4" fmla="*/ 5431712 h 5449123"/>
              <a:gd name="connsiteX5" fmla="*/ 119 w 7406759"/>
              <a:gd name="connsiteY5" fmla="*/ 1363366 h 5449123"/>
              <a:gd name="connsiteX0" fmla="*/ 119 w 6339960"/>
              <a:gd name="connsiteY0" fmla="*/ 1363366 h 5433590"/>
              <a:gd name="connsiteX1" fmla="*/ 1211699 w 6339960"/>
              <a:gd name="connsiteY1" fmla="*/ 7740 h 5433590"/>
              <a:gd name="connsiteX2" fmla="*/ 4648319 w 6339960"/>
              <a:gd name="connsiteY2" fmla="*/ 1163086 h 5433590"/>
              <a:gd name="connsiteX3" fmla="*/ 6339959 w 6339960"/>
              <a:gd name="connsiteY3" fmla="*/ 1866286 h 5433590"/>
              <a:gd name="connsiteX4" fmla="*/ 4168259 w 6339960"/>
              <a:gd name="connsiteY4" fmla="*/ 5431712 h 5433590"/>
              <a:gd name="connsiteX5" fmla="*/ 119 w 6339960"/>
              <a:gd name="connsiteY5" fmla="*/ 1363366 h 5433590"/>
              <a:gd name="connsiteX0" fmla="*/ 119 w 6339960"/>
              <a:gd name="connsiteY0" fmla="*/ 1363366 h 5433590"/>
              <a:gd name="connsiteX1" fmla="*/ 1211699 w 6339960"/>
              <a:gd name="connsiteY1" fmla="*/ 7740 h 5433590"/>
              <a:gd name="connsiteX2" fmla="*/ 4648319 w 6339960"/>
              <a:gd name="connsiteY2" fmla="*/ 1163086 h 5433590"/>
              <a:gd name="connsiteX3" fmla="*/ 6339959 w 6339960"/>
              <a:gd name="connsiteY3" fmla="*/ 1866286 h 5433590"/>
              <a:gd name="connsiteX4" fmla="*/ 4168259 w 6339960"/>
              <a:gd name="connsiteY4" fmla="*/ 5431712 h 5433590"/>
              <a:gd name="connsiteX5" fmla="*/ 119 w 6339960"/>
              <a:gd name="connsiteY5" fmla="*/ 1363366 h 5433590"/>
              <a:gd name="connsiteX0" fmla="*/ 119 w 6346629"/>
              <a:gd name="connsiteY0" fmla="*/ 1363366 h 5434191"/>
              <a:gd name="connsiteX1" fmla="*/ 1211699 w 6346629"/>
              <a:gd name="connsiteY1" fmla="*/ 7740 h 5434191"/>
              <a:gd name="connsiteX2" fmla="*/ 4648319 w 6346629"/>
              <a:gd name="connsiteY2" fmla="*/ 1163086 h 5434191"/>
              <a:gd name="connsiteX3" fmla="*/ 6339959 w 6346629"/>
              <a:gd name="connsiteY3" fmla="*/ 1866286 h 5434191"/>
              <a:gd name="connsiteX4" fmla="*/ 4168259 w 6346629"/>
              <a:gd name="connsiteY4" fmla="*/ 5431712 h 5434191"/>
              <a:gd name="connsiteX5" fmla="*/ 119 w 6346629"/>
              <a:gd name="connsiteY5" fmla="*/ 1363366 h 5434191"/>
              <a:gd name="connsiteX0" fmla="*/ 102212 w 6445861"/>
              <a:gd name="connsiteY0" fmla="*/ 1363366 h 6165078"/>
              <a:gd name="connsiteX1" fmla="*/ 1313792 w 6445861"/>
              <a:gd name="connsiteY1" fmla="*/ 7740 h 6165078"/>
              <a:gd name="connsiteX2" fmla="*/ 4750412 w 6445861"/>
              <a:gd name="connsiteY2" fmla="*/ 1163086 h 6165078"/>
              <a:gd name="connsiteX3" fmla="*/ 6442052 w 6445861"/>
              <a:gd name="connsiteY3" fmla="*/ 1866286 h 6165078"/>
              <a:gd name="connsiteX4" fmla="*/ 3279752 w 6445861"/>
              <a:gd name="connsiteY4" fmla="*/ 6163232 h 6165078"/>
              <a:gd name="connsiteX5" fmla="*/ 102212 w 6445861"/>
              <a:gd name="connsiteY5" fmla="*/ 1363366 h 6165078"/>
              <a:gd name="connsiteX0" fmla="*/ 102212 w 6449206"/>
              <a:gd name="connsiteY0" fmla="*/ 1363366 h 6167520"/>
              <a:gd name="connsiteX1" fmla="*/ 1313792 w 6449206"/>
              <a:gd name="connsiteY1" fmla="*/ 7740 h 6167520"/>
              <a:gd name="connsiteX2" fmla="*/ 4750412 w 6449206"/>
              <a:gd name="connsiteY2" fmla="*/ 1163086 h 6167520"/>
              <a:gd name="connsiteX3" fmla="*/ 6442052 w 6449206"/>
              <a:gd name="connsiteY3" fmla="*/ 1866286 h 6167520"/>
              <a:gd name="connsiteX4" fmla="*/ 3279752 w 6449206"/>
              <a:gd name="connsiteY4" fmla="*/ 6163232 h 6167520"/>
              <a:gd name="connsiteX5" fmla="*/ 102212 w 6449206"/>
              <a:gd name="connsiteY5" fmla="*/ 1363366 h 6167520"/>
              <a:gd name="connsiteX0" fmla="*/ 45024 w 6392018"/>
              <a:gd name="connsiteY0" fmla="*/ 1363366 h 6167520"/>
              <a:gd name="connsiteX1" fmla="*/ 1256604 w 6392018"/>
              <a:gd name="connsiteY1" fmla="*/ 7740 h 6167520"/>
              <a:gd name="connsiteX2" fmla="*/ 4693224 w 6392018"/>
              <a:gd name="connsiteY2" fmla="*/ 1163086 h 6167520"/>
              <a:gd name="connsiteX3" fmla="*/ 6384864 w 6392018"/>
              <a:gd name="connsiteY3" fmla="*/ 1866286 h 6167520"/>
              <a:gd name="connsiteX4" fmla="*/ 3222564 w 6392018"/>
              <a:gd name="connsiteY4" fmla="*/ 6163232 h 6167520"/>
              <a:gd name="connsiteX5" fmla="*/ 45024 w 6392018"/>
              <a:gd name="connsiteY5" fmla="*/ 1363366 h 6167520"/>
              <a:gd name="connsiteX0" fmla="*/ 45024 w 6389763"/>
              <a:gd name="connsiteY0" fmla="*/ 1363366 h 6165768"/>
              <a:gd name="connsiteX1" fmla="*/ 1256604 w 6389763"/>
              <a:gd name="connsiteY1" fmla="*/ 7740 h 6165768"/>
              <a:gd name="connsiteX2" fmla="*/ 4693224 w 6389763"/>
              <a:gd name="connsiteY2" fmla="*/ 1163086 h 6165768"/>
              <a:gd name="connsiteX3" fmla="*/ 6384864 w 6389763"/>
              <a:gd name="connsiteY3" fmla="*/ 1866286 h 6165768"/>
              <a:gd name="connsiteX4" fmla="*/ 3222564 w 6389763"/>
              <a:gd name="connsiteY4" fmla="*/ 6163232 h 6165768"/>
              <a:gd name="connsiteX5" fmla="*/ 45024 w 6389763"/>
              <a:gd name="connsiteY5" fmla="*/ 1363366 h 6165768"/>
              <a:gd name="connsiteX0" fmla="*/ 45024 w 6390259"/>
              <a:gd name="connsiteY0" fmla="*/ 1363366 h 6180034"/>
              <a:gd name="connsiteX1" fmla="*/ 1256604 w 6390259"/>
              <a:gd name="connsiteY1" fmla="*/ 7740 h 6180034"/>
              <a:gd name="connsiteX2" fmla="*/ 4693224 w 6390259"/>
              <a:gd name="connsiteY2" fmla="*/ 1163086 h 6180034"/>
              <a:gd name="connsiteX3" fmla="*/ 6384864 w 6390259"/>
              <a:gd name="connsiteY3" fmla="*/ 1866286 h 6180034"/>
              <a:gd name="connsiteX4" fmla="*/ 3222564 w 6390259"/>
              <a:gd name="connsiteY4" fmla="*/ 6163232 h 6180034"/>
              <a:gd name="connsiteX5" fmla="*/ 45024 w 6390259"/>
              <a:gd name="connsiteY5" fmla="*/ 1363366 h 6180034"/>
              <a:gd name="connsiteX0" fmla="*/ 45024 w 6391051"/>
              <a:gd name="connsiteY0" fmla="*/ 1363366 h 6163624"/>
              <a:gd name="connsiteX1" fmla="*/ 1256604 w 6391051"/>
              <a:gd name="connsiteY1" fmla="*/ 7740 h 6163624"/>
              <a:gd name="connsiteX2" fmla="*/ 4693224 w 6391051"/>
              <a:gd name="connsiteY2" fmla="*/ 1163086 h 6163624"/>
              <a:gd name="connsiteX3" fmla="*/ 6384864 w 6391051"/>
              <a:gd name="connsiteY3" fmla="*/ 1866286 h 6163624"/>
              <a:gd name="connsiteX4" fmla="*/ 3222564 w 6391051"/>
              <a:gd name="connsiteY4" fmla="*/ 6163232 h 6163624"/>
              <a:gd name="connsiteX5" fmla="*/ 45024 w 6391051"/>
              <a:gd name="connsiteY5" fmla="*/ 1363366 h 6163624"/>
              <a:gd name="connsiteX0" fmla="*/ 91800 w 6437827"/>
              <a:gd name="connsiteY0" fmla="*/ 1439091 h 6239349"/>
              <a:gd name="connsiteX1" fmla="*/ 1364340 w 6437827"/>
              <a:gd name="connsiteY1" fmla="*/ 7265 h 6239349"/>
              <a:gd name="connsiteX2" fmla="*/ 4740000 w 6437827"/>
              <a:gd name="connsiteY2" fmla="*/ 1238811 h 6239349"/>
              <a:gd name="connsiteX3" fmla="*/ 6431640 w 6437827"/>
              <a:gd name="connsiteY3" fmla="*/ 1942011 h 6239349"/>
              <a:gd name="connsiteX4" fmla="*/ 3269340 w 6437827"/>
              <a:gd name="connsiteY4" fmla="*/ 6238957 h 6239349"/>
              <a:gd name="connsiteX5" fmla="*/ 91800 w 6437827"/>
              <a:gd name="connsiteY5" fmla="*/ 1439091 h 6239349"/>
              <a:gd name="connsiteX0" fmla="*/ 77189 w 6423216"/>
              <a:gd name="connsiteY0" fmla="*/ 1433387 h 6233645"/>
              <a:gd name="connsiteX1" fmla="*/ 1349729 w 6423216"/>
              <a:gd name="connsiteY1" fmla="*/ 1561 h 6233645"/>
              <a:gd name="connsiteX2" fmla="*/ 4725389 w 6423216"/>
              <a:gd name="connsiteY2" fmla="*/ 1233107 h 6233645"/>
              <a:gd name="connsiteX3" fmla="*/ 6417029 w 6423216"/>
              <a:gd name="connsiteY3" fmla="*/ 1936307 h 6233645"/>
              <a:gd name="connsiteX4" fmla="*/ 3254729 w 6423216"/>
              <a:gd name="connsiteY4" fmla="*/ 6233253 h 6233645"/>
              <a:gd name="connsiteX5" fmla="*/ 77189 w 6423216"/>
              <a:gd name="connsiteY5" fmla="*/ 1433387 h 6233645"/>
              <a:gd name="connsiteX0" fmla="*/ 83972 w 6429999"/>
              <a:gd name="connsiteY0" fmla="*/ 1434457 h 6234715"/>
              <a:gd name="connsiteX1" fmla="*/ 1356512 w 6429999"/>
              <a:gd name="connsiteY1" fmla="*/ 2631 h 6234715"/>
              <a:gd name="connsiteX2" fmla="*/ 4732172 w 6429999"/>
              <a:gd name="connsiteY2" fmla="*/ 1234177 h 6234715"/>
              <a:gd name="connsiteX3" fmla="*/ 6423812 w 6429999"/>
              <a:gd name="connsiteY3" fmla="*/ 1937377 h 6234715"/>
              <a:gd name="connsiteX4" fmla="*/ 3261512 w 6429999"/>
              <a:gd name="connsiteY4" fmla="*/ 6234323 h 6234715"/>
              <a:gd name="connsiteX5" fmla="*/ 83972 w 6429999"/>
              <a:gd name="connsiteY5" fmla="*/ 1434457 h 6234715"/>
              <a:gd name="connsiteX0" fmla="*/ 83972 w 7020298"/>
              <a:gd name="connsiteY0" fmla="*/ 1434457 h 6253940"/>
              <a:gd name="connsiteX1" fmla="*/ 1356512 w 7020298"/>
              <a:gd name="connsiteY1" fmla="*/ 2631 h 6253940"/>
              <a:gd name="connsiteX2" fmla="*/ 4732172 w 7020298"/>
              <a:gd name="connsiteY2" fmla="*/ 1234177 h 6253940"/>
              <a:gd name="connsiteX3" fmla="*/ 7017162 w 7020298"/>
              <a:gd name="connsiteY3" fmla="*/ 2874109 h 6253940"/>
              <a:gd name="connsiteX4" fmla="*/ 3261512 w 7020298"/>
              <a:gd name="connsiteY4" fmla="*/ 6234323 h 6253940"/>
              <a:gd name="connsiteX5" fmla="*/ 83972 w 7020298"/>
              <a:gd name="connsiteY5" fmla="*/ 1434457 h 6253940"/>
              <a:gd name="connsiteX0" fmla="*/ 71635 w 7007960"/>
              <a:gd name="connsiteY0" fmla="*/ 1436784 h 6256267"/>
              <a:gd name="connsiteX1" fmla="*/ 1344175 w 7007960"/>
              <a:gd name="connsiteY1" fmla="*/ 4958 h 6256267"/>
              <a:gd name="connsiteX2" fmla="*/ 4845608 w 7007960"/>
              <a:gd name="connsiteY2" fmla="*/ 969051 h 6256267"/>
              <a:gd name="connsiteX3" fmla="*/ 7004825 w 7007960"/>
              <a:gd name="connsiteY3" fmla="*/ 2876436 h 6256267"/>
              <a:gd name="connsiteX4" fmla="*/ 3249175 w 7007960"/>
              <a:gd name="connsiteY4" fmla="*/ 6236650 h 6256267"/>
              <a:gd name="connsiteX5" fmla="*/ 71635 w 7007960"/>
              <a:gd name="connsiteY5" fmla="*/ 1436784 h 6256267"/>
              <a:gd name="connsiteX0" fmla="*/ 71635 w 7007960"/>
              <a:gd name="connsiteY0" fmla="*/ 1436666 h 6256149"/>
              <a:gd name="connsiteX1" fmla="*/ 1344175 w 7007960"/>
              <a:gd name="connsiteY1" fmla="*/ 4840 h 6256149"/>
              <a:gd name="connsiteX2" fmla="*/ 4845608 w 7007960"/>
              <a:gd name="connsiteY2" fmla="*/ 968933 h 6256149"/>
              <a:gd name="connsiteX3" fmla="*/ 7004825 w 7007960"/>
              <a:gd name="connsiteY3" fmla="*/ 2876318 h 6256149"/>
              <a:gd name="connsiteX4" fmla="*/ 3249175 w 7007960"/>
              <a:gd name="connsiteY4" fmla="*/ 6236532 h 6256149"/>
              <a:gd name="connsiteX5" fmla="*/ 71635 w 7007960"/>
              <a:gd name="connsiteY5" fmla="*/ 1436666 h 6256149"/>
              <a:gd name="connsiteX0" fmla="*/ 71635 w 7007960"/>
              <a:gd name="connsiteY0" fmla="*/ 1436666 h 6256149"/>
              <a:gd name="connsiteX1" fmla="*/ 1344175 w 7007960"/>
              <a:gd name="connsiteY1" fmla="*/ 4840 h 6256149"/>
              <a:gd name="connsiteX2" fmla="*/ 4845608 w 7007960"/>
              <a:gd name="connsiteY2" fmla="*/ 968933 h 6256149"/>
              <a:gd name="connsiteX3" fmla="*/ 7004825 w 7007960"/>
              <a:gd name="connsiteY3" fmla="*/ 2876318 h 6256149"/>
              <a:gd name="connsiteX4" fmla="*/ 3249175 w 7007960"/>
              <a:gd name="connsiteY4" fmla="*/ 6236532 h 6256149"/>
              <a:gd name="connsiteX5" fmla="*/ 71635 w 7007960"/>
              <a:gd name="connsiteY5" fmla="*/ 1436666 h 6256149"/>
              <a:gd name="connsiteX0" fmla="*/ 87366 w 7023691"/>
              <a:gd name="connsiteY0" fmla="*/ 1452075 h 6271558"/>
              <a:gd name="connsiteX1" fmla="*/ 1359906 w 7023691"/>
              <a:gd name="connsiteY1" fmla="*/ 20249 h 6271558"/>
              <a:gd name="connsiteX2" fmla="*/ 4861339 w 7023691"/>
              <a:gd name="connsiteY2" fmla="*/ 984342 h 6271558"/>
              <a:gd name="connsiteX3" fmla="*/ 7020556 w 7023691"/>
              <a:gd name="connsiteY3" fmla="*/ 2891727 h 6271558"/>
              <a:gd name="connsiteX4" fmla="*/ 3264906 w 7023691"/>
              <a:gd name="connsiteY4" fmla="*/ 6251941 h 6271558"/>
              <a:gd name="connsiteX5" fmla="*/ 87366 w 7023691"/>
              <a:gd name="connsiteY5" fmla="*/ 1452075 h 6271558"/>
              <a:gd name="connsiteX0" fmla="*/ 34031 w 6970356"/>
              <a:gd name="connsiteY0" fmla="*/ 1448081 h 6267564"/>
              <a:gd name="connsiteX1" fmla="*/ 1306571 w 6970356"/>
              <a:gd name="connsiteY1" fmla="*/ 16255 h 6267564"/>
              <a:gd name="connsiteX2" fmla="*/ 4808004 w 6970356"/>
              <a:gd name="connsiteY2" fmla="*/ 980348 h 6267564"/>
              <a:gd name="connsiteX3" fmla="*/ 6967221 w 6970356"/>
              <a:gd name="connsiteY3" fmla="*/ 2887733 h 6267564"/>
              <a:gd name="connsiteX4" fmla="*/ 3211571 w 6970356"/>
              <a:gd name="connsiteY4" fmla="*/ 6247947 h 6267564"/>
              <a:gd name="connsiteX5" fmla="*/ 34031 w 6970356"/>
              <a:gd name="connsiteY5" fmla="*/ 1448081 h 6267564"/>
              <a:gd name="connsiteX0" fmla="*/ 23269 w 7052569"/>
              <a:gd name="connsiteY0" fmla="*/ 1904762 h 6258057"/>
              <a:gd name="connsiteX1" fmla="*/ 1388767 w 7052569"/>
              <a:gd name="connsiteY1" fmla="*/ 16613 h 6258057"/>
              <a:gd name="connsiteX2" fmla="*/ 4890200 w 7052569"/>
              <a:gd name="connsiteY2" fmla="*/ 980706 h 6258057"/>
              <a:gd name="connsiteX3" fmla="*/ 7049417 w 7052569"/>
              <a:gd name="connsiteY3" fmla="*/ 2888091 h 6258057"/>
              <a:gd name="connsiteX4" fmla="*/ 3293767 w 7052569"/>
              <a:gd name="connsiteY4" fmla="*/ 6248305 h 6258057"/>
              <a:gd name="connsiteX5" fmla="*/ 23269 w 7052569"/>
              <a:gd name="connsiteY5" fmla="*/ 1904762 h 6258057"/>
              <a:gd name="connsiteX0" fmla="*/ 23269 w 7052569"/>
              <a:gd name="connsiteY0" fmla="*/ 1904762 h 6742909"/>
              <a:gd name="connsiteX1" fmla="*/ 1388767 w 7052569"/>
              <a:gd name="connsiteY1" fmla="*/ 16613 h 6742909"/>
              <a:gd name="connsiteX2" fmla="*/ 4890200 w 7052569"/>
              <a:gd name="connsiteY2" fmla="*/ 980706 h 6742909"/>
              <a:gd name="connsiteX3" fmla="*/ 7049417 w 7052569"/>
              <a:gd name="connsiteY3" fmla="*/ 2888091 h 6742909"/>
              <a:gd name="connsiteX4" fmla="*/ 3293767 w 7052569"/>
              <a:gd name="connsiteY4" fmla="*/ 6248305 h 6742909"/>
              <a:gd name="connsiteX5" fmla="*/ 3293304 w 7052569"/>
              <a:gd name="connsiteY5" fmla="*/ 6266630 h 6742909"/>
              <a:gd name="connsiteX6" fmla="*/ 23269 w 7052569"/>
              <a:gd name="connsiteY6" fmla="*/ 1904762 h 6742909"/>
              <a:gd name="connsiteX0" fmla="*/ 3618 w 7032626"/>
              <a:gd name="connsiteY0" fmla="*/ 1904762 h 6312515"/>
              <a:gd name="connsiteX1" fmla="*/ 1369116 w 7032626"/>
              <a:gd name="connsiteY1" fmla="*/ 16613 h 6312515"/>
              <a:gd name="connsiteX2" fmla="*/ 4870549 w 7032626"/>
              <a:gd name="connsiteY2" fmla="*/ 980706 h 6312515"/>
              <a:gd name="connsiteX3" fmla="*/ 7029766 w 7032626"/>
              <a:gd name="connsiteY3" fmla="*/ 2888091 h 6312515"/>
              <a:gd name="connsiteX4" fmla="*/ 3274116 w 7032626"/>
              <a:gd name="connsiteY4" fmla="*/ 6248305 h 6312515"/>
              <a:gd name="connsiteX5" fmla="*/ 1707807 w 7032626"/>
              <a:gd name="connsiteY5" fmla="*/ 4854553 h 6312515"/>
              <a:gd name="connsiteX6" fmla="*/ 3618 w 7032626"/>
              <a:gd name="connsiteY6" fmla="*/ 1904762 h 6312515"/>
              <a:gd name="connsiteX0" fmla="*/ 3618 w 7032628"/>
              <a:gd name="connsiteY0" fmla="*/ 1904762 h 6312513"/>
              <a:gd name="connsiteX1" fmla="*/ 1369116 w 7032628"/>
              <a:gd name="connsiteY1" fmla="*/ 16613 h 6312513"/>
              <a:gd name="connsiteX2" fmla="*/ 4870549 w 7032628"/>
              <a:gd name="connsiteY2" fmla="*/ 980706 h 6312513"/>
              <a:gd name="connsiteX3" fmla="*/ 7029766 w 7032628"/>
              <a:gd name="connsiteY3" fmla="*/ 2888091 h 6312513"/>
              <a:gd name="connsiteX4" fmla="*/ 3274116 w 7032628"/>
              <a:gd name="connsiteY4" fmla="*/ 6248305 h 6312513"/>
              <a:gd name="connsiteX5" fmla="*/ 1707807 w 7032628"/>
              <a:gd name="connsiteY5" fmla="*/ 4854553 h 6312513"/>
              <a:gd name="connsiteX6" fmla="*/ 3618 w 7032628"/>
              <a:gd name="connsiteY6" fmla="*/ 1904762 h 6312513"/>
              <a:gd name="connsiteX0" fmla="*/ 3618 w 7032626"/>
              <a:gd name="connsiteY0" fmla="*/ 1904762 h 6384562"/>
              <a:gd name="connsiteX1" fmla="*/ 1369116 w 7032626"/>
              <a:gd name="connsiteY1" fmla="*/ 16613 h 6384562"/>
              <a:gd name="connsiteX2" fmla="*/ 4870549 w 7032626"/>
              <a:gd name="connsiteY2" fmla="*/ 980706 h 6384562"/>
              <a:gd name="connsiteX3" fmla="*/ 7029766 w 7032626"/>
              <a:gd name="connsiteY3" fmla="*/ 2888091 h 6384562"/>
              <a:gd name="connsiteX4" fmla="*/ 3274116 w 7032626"/>
              <a:gd name="connsiteY4" fmla="*/ 6248305 h 6384562"/>
              <a:gd name="connsiteX5" fmla="*/ 1707807 w 7032626"/>
              <a:gd name="connsiteY5" fmla="*/ 4854553 h 6384562"/>
              <a:gd name="connsiteX6" fmla="*/ 3618 w 7032626"/>
              <a:gd name="connsiteY6" fmla="*/ 1904762 h 638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2626" h="6384562">
                <a:moveTo>
                  <a:pt x="3618" y="1904762"/>
                </a:moveTo>
                <a:cubicBezTo>
                  <a:pt x="-52830" y="1098439"/>
                  <a:pt x="557961" y="170622"/>
                  <a:pt x="1369116" y="16613"/>
                </a:cubicBezTo>
                <a:cubicBezTo>
                  <a:pt x="2180271" y="-137396"/>
                  <a:pt x="3291771" y="826122"/>
                  <a:pt x="4870549" y="980706"/>
                </a:cubicBezTo>
                <a:cubicBezTo>
                  <a:pt x="6610152" y="1261264"/>
                  <a:pt x="7028496" y="1983613"/>
                  <a:pt x="7029766" y="2888091"/>
                </a:cubicBezTo>
                <a:cubicBezTo>
                  <a:pt x="7137716" y="4478369"/>
                  <a:pt x="4161109" y="5920561"/>
                  <a:pt x="3274116" y="6248305"/>
                </a:cubicBezTo>
                <a:cubicBezTo>
                  <a:pt x="2387123" y="6576049"/>
                  <a:pt x="1787267" y="6386611"/>
                  <a:pt x="1707807" y="4854553"/>
                </a:cubicBezTo>
                <a:cubicBezTo>
                  <a:pt x="1496096" y="3699522"/>
                  <a:pt x="60066" y="2711085"/>
                  <a:pt x="3618" y="1904762"/>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55A4C515-5C24-434C-A0DD-4A9DF8872989}"/>
              </a:ext>
            </a:extLst>
          </p:cNvPr>
          <p:cNvSpPr>
            <a:spLocks noGrp="1"/>
          </p:cNvSpPr>
          <p:nvPr>
            <p:ph type="title"/>
          </p:nvPr>
        </p:nvSpPr>
        <p:spPr/>
        <p:txBody>
          <a:bodyPr/>
          <a:lstStyle/>
          <a:p>
            <a:r>
              <a:rPr lang="sv-SE" dirty="0"/>
              <a:t>Inledning</a:t>
            </a:r>
          </a:p>
        </p:txBody>
      </p:sp>
      <p:sp>
        <p:nvSpPr>
          <p:cNvPr id="3" name="Platshållare för innehåll 2">
            <a:extLst>
              <a:ext uri="{FF2B5EF4-FFF2-40B4-BE49-F238E27FC236}">
                <a16:creationId xmlns:a16="http://schemas.microsoft.com/office/drawing/2014/main" id="{96C88FE7-405F-D84E-9C22-2AADDB4F62DA}"/>
              </a:ext>
            </a:extLst>
          </p:cNvPr>
          <p:cNvSpPr>
            <a:spLocks noGrp="1"/>
          </p:cNvSpPr>
          <p:nvPr>
            <p:ph idx="1"/>
          </p:nvPr>
        </p:nvSpPr>
        <p:spPr>
          <a:xfrm>
            <a:off x="415786" y="1020727"/>
            <a:ext cx="5046469" cy="3048192"/>
          </a:xfrm>
        </p:spPr>
        <p:txBody>
          <a:bodyPr/>
          <a:lstStyle/>
          <a:p>
            <a:pPr marL="0" indent="0">
              <a:spcBef>
                <a:spcPts val="0"/>
              </a:spcBef>
              <a:spcAft>
                <a:spcPts val="1800"/>
              </a:spcAft>
              <a:buNone/>
            </a:pPr>
            <a:r>
              <a:rPr lang="sv-SE" dirty="0"/>
              <a:t>Med rapportserien Insikt vill vi fördjupa kunskapen och förståelsen om medlemsföretagens värdeskapande och förändring i den pågående transformationen av sektorn. </a:t>
            </a:r>
          </a:p>
          <a:p>
            <a:pPr marL="0" indent="0">
              <a:spcBef>
                <a:spcPts val="0"/>
              </a:spcBef>
              <a:spcAft>
                <a:spcPts val="1800"/>
              </a:spcAft>
              <a:buNone/>
            </a:pPr>
            <a:r>
              <a:rPr lang="sv-SE" dirty="0"/>
              <a:t>Detta gör vi genom att belysa och identifiera viktiga bakgrundsfaktorer som kan vara användbara för alla företag inom sektorn. Det handlar bland annat om nya affärsmodeller, kompetens, digitalisering, F&amp;U-investeringar, hållbarhetsarbete, kvalitetsarbete och intäktsfördelning per </a:t>
            </a:r>
            <a:r>
              <a:rPr lang="sv-SE" dirty="0" err="1"/>
              <a:t>kundtyp</a:t>
            </a:r>
            <a:r>
              <a:rPr lang="sv-SE" dirty="0"/>
              <a:t>.</a:t>
            </a:r>
          </a:p>
          <a:p>
            <a:pPr>
              <a:spcBef>
                <a:spcPts val="0"/>
              </a:spcBef>
              <a:spcAft>
                <a:spcPts val="1800"/>
              </a:spcAft>
              <a:buFont typeface="Arial" panose="020B0604020202020204" pitchFamily="34" charset="0"/>
              <a:buChar char="•"/>
            </a:pPr>
            <a:endParaRPr lang="sv-SE" dirty="0"/>
          </a:p>
        </p:txBody>
      </p:sp>
      <p:sp>
        <p:nvSpPr>
          <p:cNvPr id="7" name="Platshållare för sidfot 6">
            <a:extLst>
              <a:ext uri="{FF2B5EF4-FFF2-40B4-BE49-F238E27FC236}">
                <a16:creationId xmlns:a16="http://schemas.microsoft.com/office/drawing/2014/main" id="{1D4750EC-EDAC-CB46-B50E-13BBA8F394F0}"/>
              </a:ext>
            </a:extLst>
          </p:cNvPr>
          <p:cNvSpPr>
            <a:spLocks noGrp="1"/>
          </p:cNvSpPr>
          <p:nvPr>
            <p:ph type="ftr" sz="quarter" idx="11"/>
          </p:nvPr>
        </p:nvSpPr>
        <p:spPr/>
        <p:txBody>
          <a:bodyPr/>
          <a:lstStyle/>
          <a:p>
            <a:r>
              <a:rPr lang="sv-SE" dirty="0"/>
              <a:t>Insikt 2022 |</a:t>
            </a:r>
          </a:p>
        </p:txBody>
      </p:sp>
      <p:sp>
        <p:nvSpPr>
          <p:cNvPr id="8" name="Platshållare för bildnummer 7">
            <a:extLst>
              <a:ext uri="{FF2B5EF4-FFF2-40B4-BE49-F238E27FC236}">
                <a16:creationId xmlns:a16="http://schemas.microsoft.com/office/drawing/2014/main" id="{E486AB93-2D4A-FA4D-9AC9-B22CB8400B41}"/>
              </a:ext>
            </a:extLst>
          </p:cNvPr>
          <p:cNvSpPr>
            <a:spLocks noGrp="1"/>
          </p:cNvSpPr>
          <p:nvPr>
            <p:ph type="sldNum" sz="quarter" idx="12"/>
          </p:nvPr>
        </p:nvSpPr>
        <p:spPr/>
        <p:txBody>
          <a:bodyPr/>
          <a:lstStyle/>
          <a:p>
            <a:fld id="{AE086683-F536-42AB-ABBC-F4803DFE8DBC}" type="slidenum">
              <a:rPr lang="sv-SE" smtClean="0"/>
              <a:t>2</a:t>
            </a:fld>
            <a:endParaRPr lang="sv-SE" dirty="0"/>
          </a:p>
        </p:txBody>
      </p:sp>
      <p:sp>
        <p:nvSpPr>
          <p:cNvPr id="5" name="Rektangel 4">
            <a:extLst>
              <a:ext uri="{FF2B5EF4-FFF2-40B4-BE49-F238E27FC236}">
                <a16:creationId xmlns:a16="http://schemas.microsoft.com/office/drawing/2014/main" id="{37E0B093-7D41-DB48-9A6A-2A03FA3162FC}"/>
              </a:ext>
            </a:extLst>
          </p:cNvPr>
          <p:cNvSpPr/>
          <p:nvPr/>
        </p:nvSpPr>
        <p:spPr>
          <a:xfrm>
            <a:off x="8310723" y="1913330"/>
            <a:ext cx="3040449" cy="4054956"/>
          </a:xfrm>
          <a:prstGeom prst="rect">
            <a:avLst/>
          </a:prstGeom>
        </p:spPr>
        <p:txBody>
          <a:bodyPr wrap="square">
            <a:spAutoFit/>
          </a:bodyPr>
          <a:lstStyle/>
          <a:p>
            <a:r>
              <a:rPr lang="sv-SE" sz="1600" b="1" dirty="0"/>
              <a:t>Om rapporten </a:t>
            </a:r>
          </a:p>
          <a:p>
            <a:endParaRPr lang="sv-SE" sz="1050" b="1" dirty="0"/>
          </a:p>
          <a:p>
            <a:pPr marL="285750" indent="-285750">
              <a:buFont typeface="Arial" panose="020B0604020202020204" pitchFamily="34" charset="0"/>
              <a:buChar char="•"/>
            </a:pPr>
            <a:r>
              <a:rPr lang="sv-SE" sz="1100" dirty="0"/>
              <a:t>Insikt 2022 är en uppföljning på rapporten Insikt som Innovationsföretagen publicerade för första gången juni 2021. </a:t>
            </a:r>
            <a:br>
              <a:rPr lang="sv-SE" sz="1100" dirty="0"/>
            </a:br>
            <a:endParaRPr lang="sv-SE" sz="1100" dirty="0"/>
          </a:p>
          <a:p>
            <a:pPr marL="285750" indent="-285750">
              <a:buFont typeface="Arial" panose="020B0604020202020204" pitchFamily="34" charset="0"/>
              <a:buChar char="•"/>
            </a:pPr>
            <a:r>
              <a:rPr lang="sv-SE" sz="1100" dirty="0"/>
              <a:t>All data är från det senaste avslutade räkenskapsåret eller senaste bokslut för de företag med brutet räkenskapsår (2021/2022). </a:t>
            </a:r>
          </a:p>
          <a:p>
            <a:pPr marL="285750" indent="-285750">
              <a:buFont typeface="Arial" panose="020B0604020202020204" pitchFamily="34" charset="0"/>
              <a:buChar char="•"/>
            </a:pPr>
            <a:endParaRPr lang="sv-SE" sz="1100" dirty="0"/>
          </a:p>
          <a:p>
            <a:pPr marL="285750" indent="-285750">
              <a:buFont typeface="Arial" panose="020B0604020202020204" pitchFamily="34" charset="0"/>
              <a:buChar char="•"/>
            </a:pPr>
            <a:r>
              <a:rPr lang="sv-SE" sz="1100" dirty="0"/>
              <a:t>Rapporten baseras på en enkät bland medlemsföretagen, totalt medverkade 122 medlemsföretag.</a:t>
            </a:r>
          </a:p>
          <a:p>
            <a:pPr marL="285750" indent="-285750">
              <a:buFont typeface="Arial" panose="020B0604020202020204" pitchFamily="34" charset="0"/>
              <a:buChar char="•"/>
            </a:pPr>
            <a:endParaRPr lang="sv-SE" sz="1100" dirty="0"/>
          </a:p>
          <a:p>
            <a:pPr marL="285750" indent="-285750">
              <a:buFont typeface="Arial" panose="020B0604020202020204" pitchFamily="34" charset="0"/>
              <a:buChar char="•"/>
            </a:pPr>
            <a:r>
              <a:rPr lang="sv-SE" sz="1100" dirty="0" err="1"/>
              <a:t>Enkätperiod</a:t>
            </a:r>
            <a:r>
              <a:rPr lang="sv-SE" sz="1100" dirty="0"/>
              <a:t> 16 mar – 6 apr 2022.</a:t>
            </a:r>
          </a:p>
          <a:p>
            <a:pPr marL="285750" indent="-285750">
              <a:buFont typeface="Arial" panose="020B0604020202020204" pitchFamily="34" charset="0"/>
              <a:buChar char="•"/>
            </a:pPr>
            <a:endParaRPr lang="sv-SE" sz="1100" dirty="0"/>
          </a:p>
          <a:p>
            <a:pPr marL="285750" indent="-285750">
              <a:buFont typeface="Arial" panose="020B0604020202020204" pitchFamily="34" charset="0"/>
              <a:buChar char="•"/>
            </a:pPr>
            <a:r>
              <a:rPr lang="sv-SE" sz="1100" dirty="0"/>
              <a:t>Alla tal inom parantes motsvarar genomgående siffror från föregående år</a:t>
            </a:r>
            <a:br>
              <a:rPr lang="sv-SE" sz="1100" dirty="0"/>
            </a:br>
            <a:r>
              <a:rPr lang="sv-SE" sz="1100" dirty="0"/>
              <a:t> </a:t>
            </a:r>
          </a:p>
          <a:p>
            <a:pPr marL="285750" indent="-285750">
              <a:buFont typeface="Arial" panose="020B0604020202020204" pitchFamily="34" charset="0"/>
              <a:buChar char="•"/>
            </a:pPr>
            <a:r>
              <a:rPr lang="sv-SE" sz="1100" dirty="0"/>
              <a:t>Definitionslista för nyckeltalen återfinns i appendix</a:t>
            </a:r>
          </a:p>
        </p:txBody>
      </p:sp>
      <p:pic>
        <p:nvPicPr>
          <p:cNvPr id="9" name="Bildobjekt 8">
            <a:extLst>
              <a:ext uri="{FF2B5EF4-FFF2-40B4-BE49-F238E27FC236}">
                <a16:creationId xmlns:a16="http://schemas.microsoft.com/office/drawing/2014/main" id="{2A757501-7498-DB4F-B81D-A0D88CFF14FB}"/>
              </a:ext>
            </a:extLst>
          </p:cNvPr>
          <p:cNvPicPr>
            <a:picLocks noChangeAspect="1"/>
          </p:cNvPicPr>
          <p:nvPr/>
        </p:nvPicPr>
        <p:blipFill>
          <a:blip r:embed="rId3"/>
          <a:stretch>
            <a:fillRect/>
          </a:stretch>
        </p:blipFill>
        <p:spPr>
          <a:xfrm>
            <a:off x="3138479" y="4210252"/>
            <a:ext cx="2601337" cy="3048192"/>
          </a:xfrm>
          <a:prstGeom prst="rect">
            <a:avLst/>
          </a:prstGeom>
        </p:spPr>
      </p:pic>
    </p:spTree>
    <p:extLst>
      <p:ext uri="{BB962C8B-B14F-4D97-AF65-F5344CB8AC3E}">
        <p14:creationId xmlns:p14="http://schemas.microsoft.com/office/powerpoint/2010/main" val="1170388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51D843-E137-1D46-94B5-4FF7E5473B0E}"/>
              </a:ext>
            </a:extLst>
          </p:cNvPr>
          <p:cNvSpPr txBox="1">
            <a:spLocks/>
          </p:cNvSpPr>
          <p:nvPr/>
        </p:nvSpPr>
        <p:spPr>
          <a:xfrm>
            <a:off x="1010550" y="2362826"/>
            <a:ext cx="11582502" cy="1546559"/>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sv-SE" sz="8000" dirty="0"/>
              <a:t>Medarbetare</a:t>
            </a:r>
          </a:p>
        </p:txBody>
      </p:sp>
      <p:pic>
        <p:nvPicPr>
          <p:cNvPr id="8" name="Bildobjekt 7">
            <a:extLst>
              <a:ext uri="{FF2B5EF4-FFF2-40B4-BE49-F238E27FC236}">
                <a16:creationId xmlns:a16="http://schemas.microsoft.com/office/drawing/2014/main" id="{7CAD6E65-A81A-AB4A-8F39-439BEB616679}"/>
              </a:ext>
            </a:extLst>
          </p:cNvPr>
          <p:cNvPicPr>
            <a:picLocks noChangeAspect="1"/>
          </p:cNvPicPr>
          <p:nvPr/>
        </p:nvPicPr>
        <p:blipFill rotWithShape="1">
          <a:blip r:embed="rId2"/>
          <a:srcRect t="3383"/>
          <a:stretch/>
        </p:blipFill>
        <p:spPr>
          <a:xfrm>
            <a:off x="8690492" y="-1"/>
            <a:ext cx="2806700" cy="4859079"/>
          </a:xfrm>
          <a:prstGeom prst="rect">
            <a:avLst/>
          </a:prstGeom>
        </p:spPr>
      </p:pic>
    </p:spTree>
    <p:extLst>
      <p:ext uri="{BB962C8B-B14F-4D97-AF65-F5344CB8AC3E}">
        <p14:creationId xmlns:p14="http://schemas.microsoft.com/office/powerpoint/2010/main" val="2632341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BBC44A14-36AD-C54D-83F5-1ACF2F02D30F}"/>
              </a:ext>
            </a:extLst>
          </p:cNvPr>
          <p:cNvPicPr>
            <a:picLocks noChangeAspect="1"/>
          </p:cNvPicPr>
          <p:nvPr/>
        </p:nvPicPr>
        <p:blipFill rotWithShape="1">
          <a:blip r:embed="rId2">
            <a:lum bright="70000" contrast="-70000"/>
          </a:blip>
          <a:srcRect l="9145" t="14583" b="2074"/>
          <a:stretch/>
        </p:blipFill>
        <p:spPr>
          <a:xfrm rot="10800000">
            <a:off x="4439562" y="0"/>
            <a:ext cx="7752438" cy="6858001"/>
          </a:xfrm>
          <a:prstGeom prst="rect">
            <a:avLst/>
          </a:prstGeom>
        </p:spPr>
      </p:pic>
      <p:sp>
        <p:nvSpPr>
          <p:cNvPr id="2" name="Rubrik 1">
            <a:extLst>
              <a:ext uri="{FF2B5EF4-FFF2-40B4-BE49-F238E27FC236}">
                <a16:creationId xmlns:a16="http://schemas.microsoft.com/office/drawing/2014/main" id="{3457B5CB-7C7F-C846-BB7D-44F0F8E5418A}"/>
              </a:ext>
            </a:extLst>
          </p:cNvPr>
          <p:cNvSpPr>
            <a:spLocks noGrp="1"/>
          </p:cNvSpPr>
          <p:nvPr>
            <p:ph type="title"/>
          </p:nvPr>
        </p:nvSpPr>
        <p:spPr>
          <a:xfrm>
            <a:off x="415787" y="293413"/>
            <a:ext cx="8708197" cy="514662"/>
          </a:xfrm>
        </p:spPr>
        <p:txBody>
          <a:bodyPr/>
          <a:lstStyle/>
          <a:p>
            <a:r>
              <a:rPr lang="sv-SE" dirty="0"/>
              <a:t>29% av medlemsföretagens anställda är kvinnor</a:t>
            </a:r>
          </a:p>
        </p:txBody>
      </p:sp>
      <p:sp>
        <p:nvSpPr>
          <p:cNvPr id="3" name="Platshållare för innehåll 2">
            <a:extLst>
              <a:ext uri="{FF2B5EF4-FFF2-40B4-BE49-F238E27FC236}">
                <a16:creationId xmlns:a16="http://schemas.microsoft.com/office/drawing/2014/main" id="{2530691A-6BED-D844-AEE8-0762FF2B604D}"/>
              </a:ext>
            </a:extLst>
          </p:cNvPr>
          <p:cNvSpPr>
            <a:spLocks noGrp="1"/>
          </p:cNvSpPr>
          <p:nvPr>
            <p:ph idx="1"/>
          </p:nvPr>
        </p:nvSpPr>
        <p:spPr>
          <a:xfrm>
            <a:off x="415787" y="1020727"/>
            <a:ext cx="8257158" cy="500076"/>
          </a:xfrm>
        </p:spPr>
        <p:txBody>
          <a:bodyPr/>
          <a:lstStyle/>
          <a:p>
            <a:r>
              <a:rPr lang="sv-SE" b="1" dirty="0"/>
              <a:t>Könsfördelningen bland de anställda</a:t>
            </a:r>
            <a:br>
              <a:rPr lang="sv-SE" dirty="0"/>
            </a:br>
            <a:r>
              <a:rPr lang="sv-SE" dirty="0"/>
              <a:t>För samtliga verksamhetsområden i procent</a:t>
            </a:r>
          </a:p>
          <a:p>
            <a:pPr marL="0" indent="0">
              <a:buNone/>
            </a:pPr>
            <a:endParaRPr lang="sv-SE" dirty="0"/>
          </a:p>
        </p:txBody>
      </p:sp>
      <p:sp>
        <p:nvSpPr>
          <p:cNvPr id="6" name="Platshållare för sidfot 5">
            <a:extLst>
              <a:ext uri="{FF2B5EF4-FFF2-40B4-BE49-F238E27FC236}">
                <a16:creationId xmlns:a16="http://schemas.microsoft.com/office/drawing/2014/main" id="{57F1CE46-D372-6248-A009-784F1EF87A15}"/>
              </a:ext>
            </a:extLst>
          </p:cNvPr>
          <p:cNvSpPr>
            <a:spLocks noGrp="1"/>
          </p:cNvSpPr>
          <p:nvPr>
            <p:ph type="ftr" sz="quarter" idx="11"/>
          </p:nvPr>
        </p:nvSpPr>
        <p:spPr/>
        <p:txBody>
          <a:bodyPr/>
          <a:lstStyle/>
          <a:p>
            <a:r>
              <a:rPr lang="sv-SE" dirty="0"/>
              <a:t>Insikt 2022 |</a:t>
            </a:r>
          </a:p>
        </p:txBody>
      </p:sp>
      <p:sp>
        <p:nvSpPr>
          <p:cNvPr id="7" name="Platshållare för bildnummer 6">
            <a:extLst>
              <a:ext uri="{FF2B5EF4-FFF2-40B4-BE49-F238E27FC236}">
                <a16:creationId xmlns:a16="http://schemas.microsoft.com/office/drawing/2014/main" id="{6014C2C0-0052-7947-8EA2-199343E57A4D}"/>
              </a:ext>
            </a:extLst>
          </p:cNvPr>
          <p:cNvSpPr>
            <a:spLocks noGrp="1"/>
          </p:cNvSpPr>
          <p:nvPr>
            <p:ph type="sldNum" sz="quarter" idx="12"/>
          </p:nvPr>
        </p:nvSpPr>
        <p:spPr/>
        <p:txBody>
          <a:bodyPr/>
          <a:lstStyle/>
          <a:p>
            <a:fld id="{AE086683-F536-42AB-ABBC-F4803DFE8DBC}" type="slidenum">
              <a:rPr lang="sv-SE" smtClean="0"/>
              <a:t>21</a:t>
            </a:fld>
            <a:endParaRPr lang="sv-SE" dirty="0"/>
          </a:p>
        </p:txBody>
      </p:sp>
      <p:sp>
        <p:nvSpPr>
          <p:cNvPr id="4" name="Ellips 3">
            <a:extLst>
              <a:ext uri="{FF2B5EF4-FFF2-40B4-BE49-F238E27FC236}">
                <a16:creationId xmlns:a16="http://schemas.microsoft.com/office/drawing/2014/main" id="{A3250658-8236-6646-9C7C-8B90E53DCB57}"/>
              </a:ext>
            </a:extLst>
          </p:cNvPr>
          <p:cNvSpPr>
            <a:spLocks noChangeAspect="1"/>
          </p:cNvSpPr>
          <p:nvPr/>
        </p:nvSpPr>
        <p:spPr>
          <a:xfrm>
            <a:off x="2213850" y="2028839"/>
            <a:ext cx="2886360" cy="2886360"/>
          </a:xfrm>
          <a:prstGeom prst="ellipse">
            <a:avLst/>
          </a:prstGeom>
          <a:solidFill>
            <a:srgbClr val="1D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5400" b="1" dirty="0"/>
              <a:t>71 %</a:t>
            </a:r>
          </a:p>
          <a:p>
            <a:pPr algn="ctr"/>
            <a:r>
              <a:rPr lang="sv-SE" sz="1600" dirty="0"/>
              <a:t>Män</a:t>
            </a:r>
          </a:p>
        </p:txBody>
      </p:sp>
      <p:sp>
        <p:nvSpPr>
          <p:cNvPr id="5" name="Ellips 4">
            <a:extLst>
              <a:ext uri="{FF2B5EF4-FFF2-40B4-BE49-F238E27FC236}">
                <a16:creationId xmlns:a16="http://schemas.microsoft.com/office/drawing/2014/main" id="{3DF1E502-49BB-1C4B-BE67-439D3D4C5C1C}"/>
              </a:ext>
            </a:extLst>
          </p:cNvPr>
          <p:cNvSpPr>
            <a:spLocks noChangeAspect="1"/>
          </p:cNvSpPr>
          <p:nvPr/>
        </p:nvSpPr>
        <p:spPr>
          <a:xfrm>
            <a:off x="1757197" y="3980526"/>
            <a:ext cx="1421641" cy="1421641"/>
          </a:xfrm>
          <a:prstGeom prst="ellipse">
            <a:avLst/>
          </a:prstGeom>
          <a:solidFill>
            <a:srgbClr val="2FA5B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3200" b="1" dirty="0">
                <a:solidFill>
                  <a:srgbClr val="13444A"/>
                </a:solidFill>
              </a:rPr>
              <a:t>29 %</a:t>
            </a:r>
          </a:p>
          <a:p>
            <a:pPr algn="ctr"/>
            <a:r>
              <a:rPr lang="sv-SE" sz="1400" dirty="0">
                <a:solidFill>
                  <a:srgbClr val="13444A"/>
                </a:solidFill>
              </a:rPr>
              <a:t>Kvinnor</a:t>
            </a:r>
          </a:p>
        </p:txBody>
      </p:sp>
      <p:pic>
        <p:nvPicPr>
          <p:cNvPr id="11" name="Bild 10" descr="Man kontur">
            <a:extLst>
              <a:ext uri="{FF2B5EF4-FFF2-40B4-BE49-F238E27FC236}">
                <a16:creationId xmlns:a16="http://schemas.microsoft.com/office/drawing/2014/main" id="{FFF2FD02-5DE1-AF4C-8E35-0C0A416FF7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82604" y="2247744"/>
            <a:ext cx="1005840" cy="1005840"/>
          </a:xfrm>
          <a:prstGeom prst="rect">
            <a:avLst/>
          </a:prstGeom>
        </p:spPr>
      </p:pic>
      <p:pic>
        <p:nvPicPr>
          <p:cNvPr id="13" name="Bild 12" descr="Kvinna kontur">
            <a:extLst>
              <a:ext uri="{FF2B5EF4-FFF2-40B4-BE49-F238E27FC236}">
                <a16:creationId xmlns:a16="http://schemas.microsoft.com/office/drawing/2014/main" id="{0E9CFB02-3E7B-4645-8833-081B7985F7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2181" y="4249771"/>
            <a:ext cx="1005840" cy="1005840"/>
          </a:xfrm>
          <a:prstGeom prst="rect">
            <a:avLst/>
          </a:prstGeom>
        </p:spPr>
      </p:pic>
      <p:graphicFrame>
        <p:nvGraphicFramePr>
          <p:cNvPr id="12" name="Chart 4">
            <a:extLst>
              <a:ext uri="{FF2B5EF4-FFF2-40B4-BE49-F238E27FC236}">
                <a16:creationId xmlns:a16="http://schemas.microsoft.com/office/drawing/2014/main" id="{36443FB1-DB30-51F2-11FF-8D4EA62FCEE1}"/>
              </a:ext>
            </a:extLst>
          </p:cNvPr>
          <p:cNvGraphicFramePr>
            <a:graphicFrameLocks/>
          </p:cNvGraphicFramePr>
          <p:nvPr>
            <p:extLst>
              <p:ext uri="{D42A27DB-BD31-4B8C-83A1-F6EECF244321}">
                <p14:modId xmlns:p14="http://schemas.microsoft.com/office/powerpoint/2010/main" val="950059124"/>
              </p:ext>
            </p:extLst>
          </p:nvPr>
        </p:nvGraphicFramePr>
        <p:xfrm>
          <a:off x="6095999" y="2181360"/>
          <a:ext cx="4953001" cy="2783386"/>
        </p:xfrm>
        <a:graphic>
          <a:graphicData uri="http://schemas.openxmlformats.org/drawingml/2006/chart">
            <c:chart xmlns:c="http://schemas.openxmlformats.org/drawingml/2006/chart" xmlns:r="http://schemas.openxmlformats.org/officeDocument/2006/relationships" r:id="rId7"/>
          </a:graphicData>
        </a:graphic>
      </p:graphicFrame>
      <p:sp>
        <p:nvSpPr>
          <p:cNvPr id="14" name="Frihandsfigur 13">
            <a:extLst>
              <a:ext uri="{FF2B5EF4-FFF2-40B4-BE49-F238E27FC236}">
                <a16:creationId xmlns:a16="http://schemas.microsoft.com/office/drawing/2014/main" id="{F8674F0C-0CA0-0442-B6F6-219946FA57BA}"/>
              </a:ext>
            </a:extLst>
          </p:cNvPr>
          <p:cNvSpPr/>
          <p:nvPr/>
        </p:nvSpPr>
        <p:spPr>
          <a:xfrm>
            <a:off x="9487950" y="3236415"/>
            <a:ext cx="648592" cy="336638"/>
          </a:xfrm>
          <a:custGeom>
            <a:avLst/>
            <a:gdLst>
              <a:gd name="connsiteX0" fmla="*/ 0 w 478172"/>
              <a:gd name="connsiteY0" fmla="*/ 76579 h 277915"/>
              <a:gd name="connsiteX1" fmla="*/ 142612 w 478172"/>
              <a:gd name="connsiteY1" fmla="*/ 1079 h 277915"/>
              <a:gd name="connsiteX2" fmla="*/ 360726 w 478172"/>
              <a:gd name="connsiteY2" fmla="*/ 126913 h 277915"/>
              <a:gd name="connsiteX3" fmla="*/ 478172 w 478172"/>
              <a:gd name="connsiteY3" fmla="*/ 277915 h 277915"/>
            </a:gdLst>
            <a:ahLst/>
            <a:cxnLst>
              <a:cxn ang="0">
                <a:pos x="connsiteX0" y="connsiteY0"/>
              </a:cxn>
              <a:cxn ang="0">
                <a:pos x="connsiteX1" y="connsiteY1"/>
              </a:cxn>
              <a:cxn ang="0">
                <a:pos x="connsiteX2" y="connsiteY2"/>
              </a:cxn>
              <a:cxn ang="0">
                <a:pos x="connsiteX3" y="connsiteY3"/>
              </a:cxn>
            </a:cxnLst>
            <a:rect l="l" t="t" r="r" b="b"/>
            <a:pathLst>
              <a:path w="478172" h="277915">
                <a:moveTo>
                  <a:pt x="0" y="76579"/>
                </a:moveTo>
                <a:cubicBezTo>
                  <a:pt x="41245" y="34634"/>
                  <a:pt x="82491" y="-7310"/>
                  <a:pt x="142612" y="1079"/>
                </a:cubicBezTo>
                <a:cubicBezTo>
                  <a:pt x="202733" y="9468"/>
                  <a:pt x="304799" y="80774"/>
                  <a:pt x="360726" y="126913"/>
                </a:cubicBezTo>
                <a:cubicBezTo>
                  <a:pt x="416653" y="173052"/>
                  <a:pt x="447412" y="225483"/>
                  <a:pt x="478172" y="277915"/>
                </a:cubicBezTo>
              </a:path>
            </a:pathLst>
          </a:custGeom>
          <a:noFill/>
          <a:ln>
            <a:solidFill>
              <a:schemeClr val="bg2">
                <a:lumMod val="50000"/>
              </a:schemeClr>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textruta 14">
            <a:extLst>
              <a:ext uri="{FF2B5EF4-FFF2-40B4-BE49-F238E27FC236}">
                <a16:creationId xmlns:a16="http://schemas.microsoft.com/office/drawing/2014/main" id="{7700B8A3-2942-B944-8F35-6D64CC2A8C9E}"/>
              </a:ext>
            </a:extLst>
          </p:cNvPr>
          <p:cNvSpPr txBox="1"/>
          <p:nvPr/>
        </p:nvSpPr>
        <p:spPr>
          <a:xfrm>
            <a:off x="9123985" y="2781432"/>
            <a:ext cx="1340917" cy="400110"/>
          </a:xfrm>
          <a:prstGeom prst="rect">
            <a:avLst/>
          </a:prstGeom>
          <a:noFill/>
        </p:spPr>
        <p:txBody>
          <a:bodyPr wrap="square" rtlCol="0">
            <a:spAutoFit/>
          </a:bodyPr>
          <a:lstStyle/>
          <a:p>
            <a:pPr algn="ctr"/>
            <a:r>
              <a:rPr lang="sv-SE" sz="1000" i="1" dirty="0"/>
              <a:t>Andelen kvinnor har minskat sedan 2020</a:t>
            </a:r>
          </a:p>
        </p:txBody>
      </p:sp>
      <p:grpSp>
        <p:nvGrpSpPr>
          <p:cNvPr id="16" name="Grupp 15">
            <a:extLst>
              <a:ext uri="{FF2B5EF4-FFF2-40B4-BE49-F238E27FC236}">
                <a16:creationId xmlns:a16="http://schemas.microsoft.com/office/drawing/2014/main" id="{2179FBB0-B106-3C41-AE7A-D1BAE8ED3F75}"/>
              </a:ext>
            </a:extLst>
          </p:cNvPr>
          <p:cNvGrpSpPr/>
          <p:nvPr/>
        </p:nvGrpSpPr>
        <p:grpSpPr>
          <a:xfrm>
            <a:off x="8094894" y="4764859"/>
            <a:ext cx="1156101" cy="234012"/>
            <a:chOff x="2150398" y="5584379"/>
            <a:chExt cx="1398882" cy="283155"/>
          </a:xfrm>
        </p:grpSpPr>
        <p:sp>
          <p:nvSpPr>
            <p:cNvPr id="17" name="Rektangel 16">
              <a:extLst>
                <a:ext uri="{FF2B5EF4-FFF2-40B4-BE49-F238E27FC236}">
                  <a16:creationId xmlns:a16="http://schemas.microsoft.com/office/drawing/2014/main" id="{49685197-A024-9D4D-AD5F-6A5F8E152585}"/>
                </a:ext>
              </a:extLst>
            </p:cNvPr>
            <p:cNvSpPr/>
            <p:nvPr/>
          </p:nvSpPr>
          <p:spPr>
            <a:xfrm>
              <a:off x="2150398" y="5653636"/>
              <a:ext cx="123096" cy="123096"/>
            </a:xfrm>
            <a:prstGeom prst="rect">
              <a:avLst/>
            </a:prstGeom>
            <a:noFill/>
            <a:ln>
              <a:solidFill>
                <a:srgbClr val="7C7C7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dirty="0"/>
            </a:p>
          </p:txBody>
        </p:sp>
        <p:sp>
          <p:nvSpPr>
            <p:cNvPr id="18" name="Rektangel 17">
              <a:extLst>
                <a:ext uri="{FF2B5EF4-FFF2-40B4-BE49-F238E27FC236}">
                  <a16:creationId xmlns:a16="http://schemas.microsoft.com/office/drawing/2014/main" id="{72568A7E-F89B-1746-9FA4-5D399F7D2FAE}"/>
                </a:ext>
              </a:extLst>
            </p:cNvPr>
            <p:cNvSpPr/>
            <p:nvPr/>
          </p:nvSpPr>
          <p:spPr>
            <a:xfrm>
              <a:off x="2874338" y="5653636"/>
              <a:ext cx="123096" cy="123096"/>
            </a:xfrm>
            <a:prstGeom prst="rect">
              <a:avLst/>
            </a:prstGeom>
            <a:solidFill>
              <a:srgbClr val="293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dirty="0"/>
            </a:p>
          </p:txBody>
        </p:sp>
        <p:sp>
          <p:nvSpPr>
            <p:cNvPr id="19" name="textruta 18">
              <a:extLst>
                <a:ext uri="{FF2B5EF4-FFF2-40B4-BE49-F238E27FC236}">
                  <a16:creationId xmlns:a16="http://schemas.microsoft.com/office/drawing/2014/main" id="{E2501A02-A051-DB42-8B50-24D249EB22AB}"/>
                </a:ext>
              </a:extLst>
            </p:cNvPr>
            <p:cNvSpPr txBox="1"/>
            <p:nvPr/>
          </p:nvSpPr>
          <p:spPr>
            <a:xfrm>
              <a:off x="2286352" y="5584379"/>
              <a:ext cx="533787" cy="279308"/>
            </a:xfrm>
            <a:prstGeom prst="rect">
              <a:avLst/>
            </a:prstGeom>
            <a:noFill/>
          </p:spPr>
          <p:txBody>
            <a:bodyPr wrap="none" rtlCol="0">
              <a:spAutoFit/>
            </a:bodyPr>
            <a:lstStyle/>
            <a:p>
              <a:r>
                <a:rPr lang="sv-SE" sz="900" dirty="0"/>
                <a:t>2020</a:t>
              </a:r>
            </a:p>
          </p:txBody>
        </p:sp>
        <p:sp>
          <p:nvSpPr>
            <p:cNvPr id="20" name="textruta 19">
              <a:extLst>
                <a:ext uri="{FF2B5EF4-FFF2-40B4-BE49-F238E27FC236}">
                  <a16:creationId xmlns:a16="http://schemas.microsoft.com/office/drawing/2014/main" id="{D1D697E6-74B4-404E-A3B6-141956EDF159}"/>
                </a:ext>
              </a:extLst>
            </p:cNvPr>
            <p:cNvSpPr txBox="1"/>
            <p:nvPr/>
          </p:nvSpPr>
          <p:spPr>
            <a:xfrm>
              <a:off x="3015493" y="5588226"/>
              <a:ext cx="533787" cy="279308"/>
            </a:xfrm>
            <a:prstGeom prst="rect">
              <a:avLst/>
            </a:prstGeom>
            <a:noFill/>
          </p:spPr>
          <p:txBody>
            <a:bodyPr wrap="none" rtlCol="0">
              <a:spAutoFit/>
            </a:bodyPr>
            <a:lstStyle/>
            <a:p>
              <a:r>
                <a:rPr lang="sv-SE" sz="900" dirty="0"/>
                <a:t>2021</a:t>
              </a:r>
            </a:p>
          </p:txBody>
        </p:sp>
      </p:grpSp>
    </p:spTree>
    <p:extLst>
      <p:ext uri="{BB962C8B-B14F-4D97-AF65-F5344CB8AC3E}">
        <p14:creationId xmlns:p14="http://schemas.microsoft.com/office/powerpoint/2010/main" val="29206239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llips 11">
            <a:extLst>
              <a:ext uri="{FF2B5EF4-FFF2-40B4-BE49-F238E27FC236}">
                <a16:creationId xmlns:a16="http://schemas.microsoft.com/office/drawing/2014/main" id="{18D3F090-02DE-2348-84C0-510E6D9A1669}"/>
              </a:ext>
            </a:extLst>
          </p:cNvPr>
          <p:cNvSpPr/>
          <p:nvPr/>
        </p:nvSpPr>
        <p:spPr>
          <a:xfrm rot="3603039">
            <a:off x="6940692" y="1457712"/>
            <a:ext cx="5283717" cy="4796817"/>
          </a:xfrm>
          <a:custGeom>
            <a:avLst/>
            <a:gdLst>
              <a:gd name="connsiteX0" fmla="*/ 0 w 6477000"/>
              <a:gd name="connsiteY0" fmla="*/ 2711986 h 5423971"/>
              <a:gd name="connsiteX1" fmla="*/ 3238500 w 6477000"/>
              <a:gd name="connsiteY1" fmla="*/ 0 h 5423971"/>
              <a:gd name="connsiteX2" fmla="*/ 6477000 w 6477000"/>
              <a:gd name="connsiteY2" fmla="*/ 2711986 h 5423971"/>
              <a:gd name="connsiteX3" fmla="*/ 3238500 w 6477000"/>
              <a:gd name="connsiteY3" fmla="*/ 5423972 h 5423971"/>
              <a:gd name="connsiteX4" fmla="*/ 0 w 6477000"/>
              <a:gd name="connsiteY4" fmla="*/ 2711986 h 5423971"/>
              <a:gd name="connsiteX0" fmla="*/ 0 w 6477000"/>
              <a:gd name="connsiteY0" fmla="*/ 3052615 h 5764601"/>
              <a:gd name="connsiteX1" fmla="*/ 3238500 w 6477000"/>
              <a:gd name="connsiteY1" fmla="*/ 340629 h 5764601"/>
              <a:gd name="connsiteX2" fmla="*/ 3230880 w 6477000"/>
              <a:gd name="connsiteY2" fmla="*/ 337735 h 5764601"/>
              <a:gd name="connsiteX3" fmla="*/ 6477000 w 6477000"/>
              <a:gd name="connsiteY3" fmla="*/ 3052615 h 5764601"/>
              <a:gd name="connsiteX4" fmla="*/ 3238500 w 6477000"/>
              <a:gd name="connsiteY4" fmla="*/ 5764601 h 5764601"/>
              <a:gd name="connsiteX5" fmla="*/ 0 w 6477000"/>
              <a:gd name="connsiteY5" fmla="*/ 3052615 h 5764601"/>
              <a:gd name="connsiteX0" fmla="*/ 0 w 6477000"/>
              <a:gd name="connsiteY0" fmla="*/ 2829274 h 5541260"/>
              <a:gd name="connsiteX1" fmla="*/ 3238500 w 6477000"/>
              <a:gd name="connsiteY1" fmla="*/ 117288 h 5541260"/>
              <a:gd name="connsiteX2" fmla="*/ 1661160 w 6477000"/>
              <a:gd name="connsiteY2" fmla="*/ 723994 h 5541260"/>
              <a:gd name="connsiteX3" fmla="*/ 6477000 w 6477000"/>
              <a:gd name="connsiteY3" fmla="*/ 2829274 h 5541260"/>
              <a:gd name="connsiteX4" fmla="*/ 3238500 w 6477000"/>
              <a:gd name="connsiteY4" fmla="*/ 5541260 h 5541260"/>
              <a:gd name="connsiteX5" fmla="*/ 0 w 6477000"/>
              <a:gd name="connsiteY5" fmla="*/ 2829274 h 5541260"/>
              <a:gd name="connsiteX0" fmla="*/ 0 w 6477933"/>
              <a:gd name="connsiteY0" fmla="*/ 2829274 h 5541260"/>
              <a:gd name="connsiteX1" fmla="*/ 3238500 w 6477933"/>
              <a:gd name="connsiteY1" fmla="*/ 117288 h 5541260"/>
              <a:gd name="connsiteX2" fmla="*/ 5989320 w 6477933"/>
              <a:gd name="connsiteY2" fmla="*/ 723994 h 5541260"/>
              <a:gd name="connsiteX3" fmla="*/ 6477000 w 6477933"/>
              <a:gd name="connsiteY3" fmla="*/ 2829274 h 5541260"/>
              <a:gd name="connsiteX4" fmla="*/ 3238500 w 6477933"/>
              <a:gd name="connsiteY4" fmla="*/ 5541260 h 5541260"/>
              <a:gd name="connsiteX5" fmla="*/ 0 w 6477933"/>
              <a:gd name="connsiteY5" fmla="*/ 2829274 h 5541260"/>
              <a:gd name="connsiteX0" fmla="*/ 0 w 7407573"/>
              <a:gd name="connsiteY0" fmla="*/ 1385440 h 5471197"/>
              <a:gd name="connsiteX1" fmla="*/ 4168140 w 7407573"/>
              <a:gd name="connsiteY1" fmla="*/ 29814 h 5471197"/>
              <a:gd name="connsiteX2" fmla="*/ 6918960 w 7407573"/>
              <a:gd name="connsiteY2" fmla="*/ 636520 h 5471197"/>
              <a:gd name="connsiteX3" fmla="*/ 7406640 w 7407573"/>
              <a:gd name="connsiteY3" fmla="*/ 2741800 h 5471197"/>
              <a:gd name="connsiteX4" fmla="*/ 4168140 w 7407573"/>
              <a:gd name="connsiteY4" fmla="*/ 5453786 h 5471197"/>
              <a:gd name="connsiteX5" fmla="*/ 0 w 7407573"/>
              <a:gd name="connsiteY5" fmla="*/ 1385440 h 5471197"/>
              <a:gd name="connsiteX0" fmla="*/ 180738 w 7588311"/>
              <a:gd name="connsiteY0" fmla="*/ 1385440 h 5471197"/>
              <a:gd name="connsiteX1" fmla="*/ 1392318 w 7588311"/>
              <a:gd name="connsiteY1" fmla="*/ 29814 h 5471197"/>
              <a:gd name="connsiteX2" fmla="*/ 7099698 w 7588311"/>
              <a:gd name="connsiteY2" fmla="*/ 636520 h 5471197"/>
              <a:gd name="connsiteX3" fmla="*/ 7587378 w 7588311"/>
              <a:gd name="connsiteY3" fmla="*/ 2741800 h 5471197"/>
              <a:gd name="connsiteX4" fmla="*/ 4348878 w 7588311"/>
              <a:gd name="connsiteY4" fmla="*/ 5453786 h 5471197"/>
              <a:gd name="connsiteX5" fmla="*/ 180738 w 7588311"/>
              <a:gd name="connsiteY5" fmla="*/ 1385440 h 5471197"/>
              <a:gd name="connsiteX0" fmla="*/ 129574 w 7537147"/>
              <a:gd name="connsiteY0" fmla="*/ 1424878 h 5510635"/>
              <a:gd name="connsiteX1" fmla="*/ 1341154 w 7537147"/>
              <a:gd name="connsiteY1" fmla="*/ 69252 h 5510635"/>
              <a:gd name="connsiteX2" fmla="*/ 7048534 w 7537147"/>
              <a:gd name="connsiteY2" fmla="*/ 675958 h 5510635"/>
              <a:gd name="connsiteX3" fmla="*/ 7536214 w 7537147"/>
              <a:gd name="connsiteY3" fmla="*/ 2781238 h 5510635"/>
              <a:gd name="connsiteX4" fmla="*/ 4297714 w 7537147"/>
              <a:gd name="connsiteY4" fmla="*/ 5493224 h 5510635"/>
              <a:gd name="connsiteX5" fmla="*/ 129574 w 7537147"/>
              <a:gd name="connsiteY5" fmla="*/ 1424878 h 5510635"/>
              <a:gd name="connsiteX0" fmla="*/ 36 w 7407609"/>
              <a:gd name="connsiteY0" fmla="*/ 1424878 h 5510635"/>
              <a:gd name="connsiteX1" fmla="*/ 1211616 w 7407609"/>
              <a:gd name="connsiteY1" fmla="*/ 69252 h 5510635"/>
              <a:gd name="connsiteX2" fmla="*/ 6918996 w 7407609"/>
              <a:gd name="connsiteY2" fmla="*/ 675958 h 5510635"/>
              <a:gd name="connsiteX3" fmla="*/ 7406676 w 7407609"/>
              <a:gd name="connsiteY3" fmla="*/ 2781238 h 5510635"/>
              <a:gd name="connsiteX4" fmla="*/ 4168176 w 7407609"/>
              <a:gd name="connsiteY4" fmla="*/ 5493224 h 5510635"/>
              <a:gd name="connsiteX5" fmla="*/ 36 w 7407609"/>
              <a:gd name="connsiteY5" fmla="*/ 1424878 h 5510635"/>
              <a:gd name="connsiteX0" fmla="*/ 34 w 7406674"/>
              <a:gd name="connsiteY0" fmla="*/ 1357132 h 5442889"/>
              <a:gd name="connsiteX1" fmla="*/ 1211614 w 7406674"/>
              <a:gd name="connsiteY1" fmla="*/ 1506 h 5442889"/>
              <a:gd name="connsiteX2" fmla="*/ 3870994 w 7406674"/>
              <a:gd name="connsiteY2" fmla="*/ 1537852 h 5442889"/>
              <a:gd name="connsiteX3" fmla="*/ 7406674 w 7406674"/>
              <a:gd name="connsiteY3" fmla="*/ 2713492 h 5442889"/>
              <a:gd name="connsiteX4" fmla="*/ 4168174 w 7406674"/>
              <a:gd name="connsiteY4" fmla="*/ 5425478 h 5442889"/>
              <a:gd name="connsiteX5" fmla="*/ 34 w 7406674"/>
              <a:gd name="connsiteY5" fmla="*/ 1357132 h 5442889"/>
              <a:gd name="connsiteX0" fmla="*/ 43 w 7406683"/>
              <a:gd name="connsiteY0" fmla="*/ 1356723 h 5442480"/>
              <a:gd name="connsiteX1" fmla="*/ 1211623 w 7406683"/>
              <a:gd name="connsiteY1" fmla="*/ 1097 h 5442480"/>
              <a:gd name="connsiteX2" fmla="*/ 4648243 w 7406683"/>
              <a:gd name="connsiteY2" fmla="*/ 1156443 h 5442480"/>
              <a:gd name="connsiteX3" fmla="*/ 7406683 w 7406683"/>
              <a:gd name="connsiteY3" fmla="*/ 2713083 h 5442480"/>
              <a:gd name="connsiteX4" fmla="*/ 4168183 w 7406683"/>
              <a:gd name="connsiteY4" fmla="*/ 5425069 h 5442480"/>
              <a:gd name="connsiteX5" fmla="*/ 43 w 7406683"/>
              <a:gd name="connsiteY5" fmla="*/ 1356723 h 5442480"/>
              <a:gd name="connsiteX0" fmla="*/ 43 w 7406683"/>
              <a:gd name="connsiteY0" fmla="*/ 1356472 h 5442229"/>
              <a:gd name="connsiteX1" fmla="*/ 1211623 w 7406683"/>
              <a:gd name="connsiteY1" fmla="*/ 846 h 5442229"/>
              <a:gd name="connsiteX2" fmla="*/ 4648243 w 7406683"/>
              <a:gd name="connsiteY2" fmla="*/ 1156192 h 5442229"/>
              <a:gd name="connsiteX3" fmla="*/ 7406683 w 7406683"/>
              <a:gd name="connsiteY3" fmla="*/ 2712832 h 5442229"/>
              <a:gd name="connsiteX4" fmla="*/ 4168183 w 7406683"/>
              <a:gd name="connsiteY4" fmla="*/ 5424818 h 5442229"/>
              <a:gd name="connsiteX5" fmla="*/ 43 w 7406683"/>
              <a:gd name="connsiteY5" fmla="*/ 1356472 h 5442229"/>
              <a:gd name="connsiteX0" fmla="*/ 43 w 7406683"/>
              <a:gd name="connsiteY0" fmla="*/ 1356434 h 5442191"/>
              <a:gd name="connsiteX1" fmla="*/ 1211623 w 7406683"/>
              <a:gd name="connsiteY1" fmla="*/ 808 h 5442191"/>
              <a:gd name="connsiteX2" fmla="*/ 4648243 w 7406683"/>
              <a:gd name="connsiteY2" fmla="*/ 1156154 h 5442191"/>
              <a:gd name="connsiteX3" fmla="*/ 7406683 w 7406683"/>
              <a:gd name="connsiteY3" fmla="*/ 2712794 h 5442191"/>
              <a:gd name="connsiteX4" fmla="*/ 4168183 w 7406683"/>
              <a:gd name="connsiteY4" fmla="*/ 5424780 h 5442191"/>
              <a:gd name="connsiteX5" fmla="*/ 43 w 7406683"/>
              <a:gd name="connsiteY5" fmla="*/ 1356434 h 5442191"/>
              <a:gd name="connsiteX0" fmla="*/ 119 w 7406759"/>
              <a:gd name="connsiteY0" fmla="*/ 1363366 h 5449123"/>
              <a:gd name="connsiteX1" fmla="*/ 1211699 w 7406759"/>
              <a:gd name="connsiteY1" fmla="*/ 7740 h 5449123"/>
              <a:gd name="connsiteX2" fmla="*/ 4648319 w 7406759"/>
              <a:gd name="connsiteY2" fmla="*/ 1163086 h 5449123"/>
              <a:gd name="connsiteX3" fmla="*/ 7406759 w 7406759"/>
              <a:gd name="connsiteY3" fmla="*/ 2719726 h 5449123"/>
              <a:gd name="connsiteX4" fmla="*/ 4168259 w 7406759"/>
              <a:gd name="connsiteY4" fmla="*/ 5431712 h 5449123"/>
              <a:gd name="connsiteX5" fmla="*/ 119 w 7406759"/>
              <a:gd name="connsiteY5" fmla="*/ 1363366 h 5449123"/>
              <a:gd name="connsiteX0" fmla="*/ 119 w 6339960"/>
              <a:gd name="connsiteY0" fmla="*/ 1363366 h 5433590"/>
              <a:gd name="connsiteX1" fmla="*/ 1211699 w 6339960"/>
              <a:gd name="connsiteY1" fmla="*/ 7740 h 5433590"/>
              <a:gd name="connsiteX2" fmla="*/ 4648319 w 6339960"/>
              <a:gd name="connsiteY2" fmla="*/ 1163086 h 5433590"/>
              <a:gd name="connsiteX3" fmla="*/ 6339959 w 6339960"/>
              <a:gd name="connsiteY3" fmla="*/ 1866286 h 5433590"/>
              <a:gd name="connsiteX4" fmla="*/ 4168259 w 6339960"/>
              <a:gd name="connsiteY4" fmla="*/ 5431712 h 5433590"/>
              <a:gd name="connsiteX5" fmla="*/ 119 w 6339960"/>
              <a:gd name="connsiteY5" fmla="*/ 1363366 h 5433590"/>
              <a:gd name="connsiteX0" fmla="*/ 119 w 6339960"/>
              <a:gd name="connsiteY0" fmla="*/ 1363366 h 5433590"/>
              <a:gd name="connsiteX1" fmla="*/ 1211699 w 6339960"/>
              <a:gd name="connsiteY1" fmla="*/ 7740 h 5433590"/>
              <a:gd name="connsiteX2" fmla="*/ 4648319 w 6339960"/>
              <a:gd name="connsiteY2" fmla="*/ 1163086 h 5433590"/>
              <a:gd name="connsiteX3" fmla="*/ 6339959 w 6339960"/>
              <a:gd name="connsiteY3" fmla="*/ 1866286 h 5433590"/>
              <a:gd name="connsiteX4" fmla="*/ 4168259 w 6339960"/>
              <a:gd name="connsiteY4" fmla="*/ 5431712 h 5433590"/>
              <a:gd name="connsiteX5" fmla="*/ 119 w 6339960"/>
              <a:gd name="connsiteY5" fmla="*/ 1363366 h 5433590"/>
              <a:gd name="connsiteX0" fmla="*/ 119 w 6346629"/>
              <a:gd name="connsiteY0" fmla="*/ 1363366 h 5434191"/>
              <a:gd name="connsiteX1" fmla="*/ 1211699 w 6346629"/>
              <a:gd name="connsiteY1" fmla="*/ 7740 h 5434191"/>
              <a:gd name="connsiteX2" fmla="*/ 4648319 w 6346629"/>
              <a:gd name="connsiteY2" fmla="*/ 1163086 h 5434191"/>
              <a:gd name="connsiteX3" fmla="*/ 6339959 w 6346629"/>
              <a:gd name="connsiteY3" fmla="*/ 1866286 h 5434191"/>
              <a:gd name="connsiteX4" fmla="*/ 4168259 w 6346629"/>
              <a:gd name="connsiteY4" fmla="*/ 5431712 h 5434191"/>
              <a:gd name="connsiteX5" fmla="*/ 119 w 6346629"/>
              <a:gd name="connsiteY5" fmla="*/ 1363366 h 5434191"/>
              <a:gd name="connsiteX0" fmla="*/ 102212 w 6445861"/>
              <a:gd name="connsiteY0" fmla="*/ 1363366 h 6165078"/>
              <a:gd name="connsiteX1" fmla="*/ 1313792 w 6445861"/>
              <a:gd name="connsiteY1" fmla="*/ 7740 h 6165078"/>
              <a:gd name="connsiteX2" fmla="*/ 4750412 w 6445861"/>
              <a:gd name="connsiteY2" fmla="*/ 1163086 h 6165078"/>
              <a:gd name="connsiteX3" fmla="*/ 6442052 w 6445861"/>
              <a:gd name="connsiteY3" fmla="*/ 1866286 h 6165078"/>
              <a:gd name="connsiteX4" fmla="*/ 3279752 w 6445861"/>
              <a:gd name="connsiteY4" fmla="*/ 6163232 h 6165078"/>
              <a:gd name="connsiteX5" fmla="*/ 102212 w 6445861"/>
              <a:gd name="connsiteY5" fmla="*/ 1363366 h 6165078"/>
              <a:gd name="connsiteX0" fmla="*/ 102212 w 6449206"/>
              <a:gd name="connsiteY0" fmla="*/ 1363366 h 6167520"/>
              <a:gd name="connsiteX1" fmla="*/ 1313792 w 6449206"/>
              <a:gd name="connsiteY1" fmla="*/ 7740 h 6167520"/>
              <a:gd name="connsiteX2" fmla="*/ 4750412 w 6449206"/>
              <a:gd name="connsiteY2" fmla="*/ 1163086 h 6167520"/>
              <a:gd name="connsiteX3" fmla="*/ 6442052 w 6449206"/>
              <a:gd name="connsiteY3" fmla="*/ 1866286 h 6167520"/>
              <a:gd name="connsiteX4" fmla="*/ 3279752 w 6449206"/>
              <a:gd name="connsiteY4" fmla="*/ 6163232 h 6167520"/>
              <a:gd name="connsiteX5" fmla="*/ 102212 w 6449206"/>
              <a:gd name="connsiteY5" fmla="*/ 1363366 h 6167520"/>
              <a:gd name="connsiteX0" fmla="*/ 45024 w 6392018"/>
              <a:gd name="connsiteY0" fmla="*/ 1363366 h 6167520"/>
              <a:gd name="connsiteX1" fmla="*/ 1256604 w 6392018"/>
              <a:gd name="connsiteY1" fmla="*/ 7740 h 6167520"/>
              <a:gd name="connsiteX2" fmla="*/ 4693224 w 6392018"/>
              <a:gd name="connsiteY2" fmla="*/ 1163086 h 6167520"/>
              <a:gd name="connsiteX3" fmla="*/ 6384864 w 6392018"/>
              <a:gd name="connsiteY3" fmla="*/ 1866286 h 6167520"/>
              <a:gd name="connsiteX4" fmla="*/ 3222564 w 6392018"/>
              <a:gd name="connsiteY4" fmla="*/ 6163232 h 6167520"/>
              <a:gd name="connsiteX5" fmla="*/ 45024 w 6392018"/>
              <a:gd name="connsiteY5" fmla="*/ 1363366 h 6167520"/>
              <a:gd name="connsiteX0" fmla="*/ 45024 w 6389763"/>
              <a:gd name="connsiteY0" fmla="*/ 1363366 h 6165768"/>
              <a:gd name="connsiteX1" fmla="*/ 1256604 w 6389763"/>
              <a:gd name="connsiteY1" fmla="*/ 7740 h 6165768"/>
              <a:gd name="connsiteX2" fmla="*/ 4693224 w 6389763"/>
              <a:gd name="connsiteY2" fmla="*/ 1163086 h 6165768"/>
              <a:gd name="connsiteX3" fmla="*/ 6384864 w 6389763"/>
              <a:gd name="connsiteY3" fmla="*/ 1866286 h 6165768"/>
              <a:gd name="connsiteX4" fmla="*/ 3222564 w 6389763"/>
              <a:gd name="connsiteY4" fmla="*/ 6163232 h 6165768"/>
              <a:gd name="connsiteX5" fmla="*/ 45024 w 6389763"/>
              <a:gd name="connsiteY5" fmla="*/ 1363366 h 6165768"/>
              <a:gd name="connsiteX0" fmla="*/ 45024 w 6390259"/>
              <a:gd name="connsiteY0" fmla="*/ 1363366 h 6180034"/>
              <a:gd name="connsiteX1" fmla="*/ 1256604 w 6390259"/>
              <a:gd name="connsiteY1" fmla="*/ 7740 h 6180034"/>
              <a:gd name="connsiteX2" fmla="*/ 4693224 w 6390259"/>
              <a:gd name="connsiteY2" fmla="*/ 1163086 h 6180034"/>
              <a:gd name="connsiteX3" fmla="*/ 6384864 w 6390259"/>
              <a:gd name="connsiteY3" fmla="*/ 1866286 h 6180034"/>
              <a:gd name="connsiteX4" fmla="*/ 3222564 w 6390259"/>
              <a:gd name="connsiteY4" fmla="*/ 6163232 h 6180034"/>
              <a:gd name="connsiteX5" fmla="*/ 45024 w 6390259"/>
              <a:gd name="connsiteY5" fmla="*/ 1363366 h 6180034"/>
              <a:gd name="connsiteX0" fmla="*/ 45024 w 6391051"/>
              <a:gd name="connsiteY0" fmla="*/ 1363366 h 6163624"/>
              <a:gd name="connsiteX1" fmla="*/ 1256604 w 6391051"/>
              <a:gd name="connsiteY1" fmla="*/ 7740 h 6163624"/>
              <a:gd name="connsiteX2" fmla="*/ 4693224 w 6391051"/>
              <a:gd name="connsiteY2" fmla="*/ 1163086 h 6163624"/>
              <a:gd name="connsiteX3" fmla="*/ 6384864 w 6391051"/>
              <a:gd name="connsiteY3" fmla="*/ 1866286 h 6163624"/>
              <a:gd name="connsiteX4" fmla="*/ 3222564 w 6391051"/>
              <a:gd name="connsiteY4" fmla="*/ 6163232 h 6163624"/>
              <a:gd name="connsiteX5" fmla="*/ 45024 w 6391051"/>
              <a:gd name="connsiteY5" fmla="*/ 1363366 h 6163624"/>
              <a:gd name="connsiteX0" fmla="*/ 91800 w 6437827"/>
              <a:gd name="connsiteY0" fmla="*/ 1439091 h 6239349"/>
              <a:gd name="connsiteX1" fmla="*/ 1364340 w 6437827"/>
              <a:gd name="connsiteY1" fmla="*/ 7265 h 6239349"/>
              <a:gd name="connsiteX2" fmla="*/ 4740000 w 6437827"/>
              <a:gd name="connsiteY2" fmla="*/ 1238811 h 6239349"/>
              <a:gd name="connsiteX3" fmla="*/ 6431640 w 6437827"/>
              <a:gd name="connsiteY3" fmla="*/ 1942011 h 6239349"/>
              <a:gd name="connsiteX4" fmla="*/ 3269340 w 6437827"/>
              <a:gd name="connsiteY4" fmla="*/ 6238957 h 6239349"/>
              <a:gd name="connsiteX5" fmla="*/ 91800 w 6437827"/>
              <a:gd name="connsiteY5" fmla="*/ 1439091 h 6239349"/>
              <a:gd name="connsiteX0" fmla="*/ 77189 w 6423216"/>
              <a:gd name="connsiteY0" fmla="*/ 1433387 h 6233645"/>
              <a:gd name="connsiteX1" fmla="*/ 1349729 w 6423216"/>
              <a:gd name="connsiteY1" fmla="*/ 1561 h 6233645"/>
              <a:gd name="connsiteX2" fmla="*/ 4725389 w 6423216"/>
              <a:gd name="connsiteY2" fmla="*/ 1233107 h 6233645"/>
              <a:gd name="connsiteX3" fmla="*/ 6417029 w 6423216"/>
              <a:gd name="connsiteY3" fmla="*/ 1936307 h 6233645"/>
              <a:gd name="connsiteX4" fmla="*/ 3254729 w 6423216"/>
              <a:gd name="connsiteY4" fmla="*/ 6233253 h 6233645"/>
              <a:gd name="connsiteX5" fmla="*/ 77189 w 6423216"/>
              <a:gd name="connsiteY5" fmla="*/ 1433387 h 6233645"/>
              <a:gd name="connsiteX0" fmla="*/ 83972 w 6429999"/>
              <a:gd name="connsiteY0" fmla="*/ 1434457 h 6234715"/>
              <a:gd name="connsiteX1" fmla="*/ 1356512 w 6429999"/>
              <a:gd name="connsiteY1" fmla="*/ 2631 h 6234715"/>
              <a:gd name="connsiteX2" fmla="*/ 4732172 w 6429999"/>
              <a:gd name="connsiteY2" fmla="*/ 1234177 h 6234715"/>
              <a:gd name="connsiteX3" fmla="*/ 6423812 w 6429999"/>
              <a:gd name="connsiteY3" fmla="*/ 1937377 h 6234715"/>
              <a:gd name="connsiteX4" fmla="*/ 3261512 w 6429999"/>
              <a:gd name="connsiteY4" fmla="*/ 6234323 h 6234715"/>
              <a:gd name="connsiteX5" fmla="*/ 83972 w 6429999"/>
              <a:gd name="connsiteY5" fmla="*/ 1434457 h 6234715"/>
              <a:gd name="connsiteX0" fmla="*/ 83972 w 7020298"/>
              <a:gd name="connsiteY0" fmla="*/ 1434457 h 6253940"/>
              <a:gd name="connsiteX1" fmla="*/ 1356512 w 7020298"/>
              <a:gd name="connsiteY1" fmla="*/ 2631 h 6253940"/>
              <a:gd name="connsiteX2" fmla="*/ 4732172 w 7020298"/>
              <a:gd name="connsiteY2" fmla="*/ 1234177 h 6253940"/>
              <a:gd name="connsiteX3" fmla="*/ 7017162 w 7020298"/>
              <a:gd name="connsiteY3" fmla="*/ 2874109 h 6253940"/>
              <a:gd name="connsiteX4" fmla="*/ 3261512 w 7020298"/>
              <a:gd name="connsiteY4" fmla="*/ 6234323 h 6253940"/>
              <a:gd name="connsiteX5" fmla="*/ 83972 w 7020298"/>
              <a:gd name="connsiteY5" fmla="*/ 1434457 h 6253940"/>
              <a:gd name="connsiteX0" fmla="*/ 71635 w 7007960"/>
              <a:gd name="connsiteY0" fmla="*/ 1436784 h 6256267"/>
              <a:gd name="connsiteX1" fmla="*/ 1344175 w 7007960"/>
              <a:gd name="connsiteY1" fmla="*/ 4958 h 6256267"/>
              <a:gd name="connsiteX2" fmla="*/ 4845608 w 7007960"/>
              <a:gd name="connsiteY2" fmla="*/ 969051 h 6256267"/>
              <a:gd name="connsiteX3" fmla="*/ 7004825 w 7007960"/>
              <a:gd name="connsiteY3" fmla="*/ 2876436 h 6256267"/>
              <a:gd name="connsiteX4" fmla="*/ 3249175 w 7007960"/>
              <a:gd name="connsiteY4" fmla="*/ 6236650 h 6256267"/>
              <a:gd name="connsiteX5" fmla="*/ 71635 w 7007960"/>
              <a:gd name="connsiteY5" fmla="*/ 1436784 h 6256267"/>
              <a:gd name="connsiteX0" fmla="*/ 71635 w 7007960"/>
              <a:gd name="connsiteY0" fmla="*/ 1436666 h 6256149"/>
              <a:gd name="connsiteX1" fmla="*/ 1344175 w 7007960"/>
              <a:gd name="connsiteY1" fmla="*/ 4840 h 6256149"/>
              <a:gd name="connsiteX2" fmla="*/ 4845608 w 7007960"/>
              <a:gd name="connsiteY2" fmla="*/ 968933 h 6256149"/>
              <a:gd name="connsiteX3" fmla="*/ 7004825 w 7007960"/>
              <a:gd name="connsiteY3" fmla="*/ 2876318 h 6256149"/>
              <a:gd name="connsiteX4" fmla="*/ 3249175 w 7007960"/>
              <a:gd name="connsiteY4" fmla="*/ 6236532 h 6256149"/>
              <a:gd name="connsiteX5" fmla="*/ 71635 w 7007960"/>
              <a:gd name="connsiteY5" fmla="*/ 1436666 h 6256149"/>
              <a:gd name="connsiteX0" fmla="*/ 71635 w 7007960"/>
              <a:gd name="connsiteY0" fmla="*/ 1436666 h 6256149"/>
              <a:gd name="connsiteX1" fmla="*/ 1344175 w 7007960"/>
              <a:gd name="connsiteY1" fmla="*/ 4840 h 6256149"/>
              <a:gd name="connsiteX2" fmla="*/ 4845608 w 7007960"/>
              <a:gd name="connsiteY2" fmla="*/ 968933 h 6256149"/>
              <a:gd name="connsiteX3" fmla="*/ 7004825 w 7007960"/>
              <a:gd name="connsiteY3" fmla="*/ 2876318 h 6256149"/>
              <a:gd name="connsiteX4" fmla="*/ 3249175 w 7007960"/>
              <a:gd name="connsiteY4" fmla="*/ 6236532 h 6256149"/>
              <a:gd name="connsiteX5" fmla="*/ 71635 w 7007960"/>
              <a:gd name="connsiteY5" fmla="*/ 1436666 h 6256149"/>
              <a:gd name="connsiteX0" fmla="*/ 87366 w 7023691"/>
              <a:gd name="connsiteY0" fmla="*/ 1452075 h 6271558"/>
              <a:gd name="connsiteX1" fmla="*/ 1359906 w 7023691"/>
              <a:gd name="connsiteY1" fmla="*/ 20249 h 6271558"/>
              <a:gd name="connsiteX2" fmla="*/ 4861339 w 7023691"/>
              <a:gd name="connsiteY2" fmla="*/ 984342 h 6271558"/>
              <a:gd name="connsiteX3" fmla="*/ 7020556 w 7023691"/>
              <a:gd name="connsiteY3" fmla="*/ 2891727 h 6271558"/>
              <a:gd name="connsiteX4" fmla="*/ 3264906 w 7023691"/>
              <a:gd name="connsiteY4" fmla="*/ 6251941 h 6271558"/>
              <a:gd name="connsiteX5" fmla="*/ 87366 w 7023691"/>
              <a:gd name="connsiteY5" fmla="*/ 1452075 h 6271558"/>
              <a:gd name="connsiteX0" fmla="*/ 34031 w 6970356"/>
              <a:gd name="connsiteY0" fmla="*/ 1448081 h 6267564"/>
              <a:gd name="connsiteX1" fmla="*/ 1306571 w 6970356"/>
              <a:gd name="connsiteY1" fmla="*/ 16255 h 6267564"/>
              <a:gd name="connsiteX2" fmla="*/ 4808004 w 6970356"/>
              <a:gd name="connsiteY2" fmla="*/ 980348 h 6267564"/>
              <a:gd name="connsiteX3" fmla="*/ 6967221 w 6970356"/>
              <a:gd name="connsiteY3" fmla="*/ 2887733 h 6267564"/>
              <a:gd name="connsiteX4" fmla="*/ 3211571 w 6970356"/>
              <a:gd name="connsiteY4" fmla="*/ 6247947 h 6267564"/>
              <a:gd name="connsiteX5" fmla="*/ 34031 w 6970356"/>
              <a:gd name="connsiteY5" fmla="*/ 1448081 h 6267564"/>
              <a:gd name="connsiteX0" fmla="*/ 23269 w 7052569"/>
              <a:gd name="connsiteY0" fmla="*/ 1904762 h 6258057"/>
              <a:gd name="connsiteX1" fmla="*/ 1388767 w 7052569"/>
              <a:gd name="connsiteY1" fmla="*/ 16613 h 6258057"/>
              <a:gd name="connsiteX2" fmla="*/ 4890200 w 7052569"/>
              <a:gd name="connsiteY2" fmla="*/ 980706 h 6258057"/>
              <a:gd name="connsiteX3" fmla="*/ 7049417 w 7052569"/>
              <a:gd name="connsiteY3" fmla="*/ 2888091 h 6258057"/>
              <a:gd name="connsiteX4" fmla="*/ 3293767 w 7052569"/>
              <a:gd name="connsiteY4" fmla="*/ 6248305 h 6258057"/>
              <a:gd name="connsiteX5" fmla="*/ 23269 w 7052569"/>
              <a:gd name="connsiteY5" fmla="*/ 1904762 h 6258057"/>
              <a:gd name="connsiteX0" fmla="*/ 23269 w 7052569"/>
              <a:gd name="connsiteY0" fmla="*/ 1904762 h 6742909"/>
              <a:gd name="connsiteX1" fmla="*/ 1388767 w 7052569"/>
              <a:gd name="connsiteY1" fmla="*/ 16613 h 6742909"/>
              <a:gd name="connsiteX2" fmla="*/ 4890200 w 7052569"/>
              <a:gd name="connsiteY2" fmla="*/ 980706 h 6742909"/>
              <a:gd name="connsiteX3" fmla="*/ 7049417 w 7052569"/>
              <a:gd name="connsiteY3" fmla="*/ 2888091 h 6742909"/>
              <a:gd name="connsiteX4" fmla="*/ 3293767 w 7052569"/>
              <a:gd name="connsiteY4" fmla="*/ 6248305 h 6742909"/>
              <a:gd name="connsiteX5" fmla="*/ 3293304 w 7052569"/>
              <a:gd name="connsiteY5" fmla="*/ 6266630 h 6742909"/>
              <a:gd name="connsiteX6" fmla="*/ 23269 w 7052569"/>
              <a:gd name="connsiteY6" fmla="*/ 1904762 h 6742909"/>
              <a:gd name="connsiteX0" fmla="*/ 3618 w 7032626"/>
              <a:gd name="connsiteY0" fmla="*/ 1904762 h 6312515"/>
              <a:gd name="connsiteX1" fmla="*/ 1369116 w 7032626"/>
              <a:gd name="connsiteY1" fmla="*/ 16613 h 6312515"/>
              <a:gd name="connsiteX2" fmla="*/ 4870549 w 7032626"/>
              <a:gd name="connsiteY2" fmla="*/ 980706 h 6312515"/>
              <a:gd name="connsiteX3" fmla="*/ 7029766 w 7032626"/>
              <a:gd name="connsiteY3" fmla="*/ 2888091 h 6312515"/>
              <a:gd name="connsiteX4" fmla="*/ 3274116 w 7032626"/>
              <a:gd name="connsiteY4" fmla="*/ 6248305 h 6312515"/>
              <a:gd name="connsiteX5" fmla="*/ 1707807 w 7032626"/>
              <a:gd name="connsiteY5" fmla="*/ 4854553 h 6312515"/>
              <a:gd name="connsiteX6" fmla="*/ 3618 w 7032626"/>
              <a:gd name="connsiteY6" fmla="*/ 1904762 h 6312515"/>
              <a:gd name="connsiteX0" fmla="*/ 3618 w 7032628"/>
              <a:gd name="connsiteY0" fmla="*/ 1904762 h 6312513"/>
              <a:gd name="connsiteX1" fmla="*/ 1369116 w 7032628"/>
              <a:gd name="connsiteY1" fmla="*/ 16613 h 6312513"/>
              <a:gd name="connsiteX2" fmla="*/ 4870549 w 7032628"/>
              <a:gd name="connsiteY2" fmla="*/ 980706 h 6312513"/>
              <a:gd name="connsiteX3" fmla="*/ 7029766 w 7032628"/>
              <a:gd name="connsiteY3" fmla="*/ 2888091 h 6312513"/>
              <a:gd name="connsiteX4" fmla="*/ 3274116 w 7032628"/>
              <a:gd name="connsiteY4" fmla="*/ 6248305 h 6312513"/>
              <a:gd name="connsiteX5" fmla="*/ 1707807 w 7032628"/>
              <a:gd name="connsiteY5" fmla="*/ 4854553 h 6312513"/>
              <a:gd name="connsiteX6" fmla="*/ 3618 w 7032628"/>
              <a:gd name="connsiteY6" fmla="*/ 1904762 h 6312513"/>
              <a:gd name="connsiteX0" fmla="*/ 3618 w 7032626"/>
              <a:gd name="connsiteY0" fmla="*/ 1904762 h 6384562"/>
              <a:gd name="connsiteX1" fmla="*/ 1369116 w 7032626"/>
              <a:gd name="connsiteY1" fmla="*/ 16613 h 6384562"/>
              <a:gd name="connsiteX2" fmla="*/ 4870549 w 7032626"/>
              <a:gd name="connsiteY2" fmla="*/ 980706 h 6384562"/>
              <a:gd name="connsiteX3" fmla="*/ 7029766 w 7032626"/>
              <a:gd name="connsiteY3" fmla="*/ 2888091 h 6384562"/>
              <a:gd name="connsiteX4" fmla="*/ 3274116 w 7032626"/>
              <a:gd name="connsiteY4" fmla="*/ 6248305 h 6384562"/>
              <a:gd name="connsiteX5" fmla="*/ 1707807 w 7032626"/>
              <a:gd name="connsiteY5" fmla="*/ 4854553 h 6384562"/>
              <a:gd name="connsiteX6" fmla="*/ 3618 w 7032626"/>
              <a:gd name="connsiteY6" fmla="*/ 1904762 h 638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2626" h="6384562">
                <a:moveTo>
                  <a:pt x="3618" y="1904762"/>
                </a:moveTo>
                <a:cubicBezTo>
                  <a:pt x="-52830" y="1098439"/>
                  <a:pt x="557961" y="170622"/>
                  <a:pt x="1369116" y="16613"/>
                </a:cubicBezTo>
                <a:cubicBezTo>
                  <a:pt x="2180271" y="-137396"/>
                  <a:pt x="3291771" y="826122"/>
                  <a:pt x="4870549" y="980706"/>
                </a:cubicBezTo>
                <a:cubicBezTo>
                  <a:pt x="6610152" y="1261264"/>
                  <a:pt x="7028496" y="1983613"/>
                  <a:pt x="7029766" y="2888091"/>
                </a:cubicBezTo>
                <a:cubicBezTo>
                  <a:pt x="7137716" y="4478369"/>
                  <a:pt x="4161109" y="5920561"/>
                  <a:pt x="3274116" y="6248305"/>
                </a:cubicBezTo>
                <a:cubicBezTo>
                  <a:pt x="2387123" y="6576049"/>
                  <a:pt x="1787267" y="6386611"/>
                  <a:pt x="1707807" y="4854553"/>
                </a:cubicBezTo>
                <a:cubicBezTo>
                  <a:pt x="1496096" y="3699522"/>
                  <a:pt x="60066" y="2711085"/>
                  <a:pt x="3618" y="1904762"/>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aphicFrame>
        <p:nvGraphicFramePr>
          <p:cNvPr id="9" name="Chart 3">
            <a:extLst>
              <a:ext uri="{FF2B5EF4-FFF2-40B4-BE49-F238E27FC236}">
                <a16:creationId xmlns:a16="http://schemas.microsoft.com/office/drawing/2014/main" id="{65CF5A39-71B3-076E-41EE-38AB564F78DA}"/>
              </a:ext>
            </a:extLst>
          </p:cNvPr>
          <p:cNvGraphicFramePr>
            <a:graphicFrameLocks/>
          </p:cNvGraphicFramePr>
          <p:nvPr>
            <p:extLst>
              <p:ext uri="{D42A27DB-BD31-4B8C-83A1-F6EECF244321}">
                <p14:modId xmlns:p14="http://schemas.microsoft.com/office/powerpoint/2010/main" val="1649195119"/>
              </p:ext>
            </p:extLst>
          </p:nvPr>
        </p:nvGraphicFramePr>
        <p:xfrm>
          <a:off x="966691" y="1734072"/>
          <a:ext cx="9380765" cy="4362644"/>
        </p:xfrm>
        <a:graphic>
          <a:graphicData uri="http://schemas.openxmlformats.org/drawingml/2006/chart">
            <c:chart xmlns:c="http://schemas.openxmlformats.org/drawingml/2006/chart" xmlns:r="http://schemas.openxmlformats.org/officeDocument/2006/relationships" r:id="rId2"/>
          </a:graphicData>
        </a:graphic>
      </p:graphicFrame>
      <p:sp>
        <p:nvSpPr>
          <p:cNvPr id="2" name="Rubrik 1">
            <a:extLst>
              <a:ext uri="{FF2B5EF4-FFF2-40B4-BE49-F238E27FC236}">
                <a16:creationId xmlns:a16="http://schemas.microsoft.com/office/drawing/2014/main" id="{F39A4A79-A8F5-1E43-8708-B6D9B4AEB041}"/>
              </a:ext>
            </a:extLst>
          </p:cNvPr>
          <p:cNvSpPr>
            <a:spLocks noGrp="1"/>
          </p:cNvSpPr>
          <p:nvPr>
            <p:ph type="title"/>
          </p:nvPr>
        </p:nvSpPr>
        <p:spPr/>
        <p:txBody>
          <a:bodyPr/>
          <a:lstStyle/>
          <a:p>
            <a:r>
              <a:rPr lang="sv-SE" dirty="0"/>
              <a:t>Arkitektföretagen har fler kvinnliga anställda än män</a:t>
            </a:r>
          </a:p>
        </p:txBody>
      </p:sp>
      <p:sp>
        <p:nvSpPr>
          <p:cNvPr id="3" name="Platshållare för innehåll 2">
            <a:extLst>
              <a:ext uri="{FF2B5EF4-FFF2-40B4-BE49-F238E27FC236}">
                <a16:creationId xmlns:a16="http://schemas.microsoft.com/office/drawing/2014/main" id="{486E7E26-61A9-8540-902E-E7BFEB06F1DD}"/>
              </a:ext>
            </a:extLst>
          </p:cNvPr>
          <p:cNvSpPr>
            <a:spLocks noGrp="1"/>
          </p:cNvSpPr>
          <p:nvPr>
            <p:ph idx="1"/>
          </p:nvPr>
        </p:nvSpPr>
        <p:spPr>
          <a:xfrm>
            <a:off x="415787" y="1020726"/>
            <a:ext cx="9185413" cy="472031"/>
          </a:xfrm>
        </p:spPr>
        <p:txBody>
          <a:bodyPr/>
          <a:lstStyle/>
          <a:p>
            <a:r>
              <a:rPr lang="sv-SE" b="1" dirty="0"/>
              <a:t>Könsfördelningen bland de anställda</a:t>
            </a:r>
            <a:br>
              <a:rPr lang="sv-SE" b="1" dirty="0"/>
            </a:br>
            <a:r>
              <a:rPr lang="sv-SE" dirty="0"/>
              <a:t>I procent fördelat per verksamhetsområde</a:t>
            </a:r>
          </a:p>
          <a:p>
            <a:endParaRPr lang="sv-SE" b="1" dirty="0"/>
          </a:p>
        </p:txBody>
      </p:sp>
      <p:sp>
        <p:nvSpPr>
          <p:cNvPr id="4" name="Platshållare för sidfot 3">
            <a:extLst>
              <a:ext uri="{FF2B5EF4-FFF2-40B4-BE49-F238E27FC236}">
                <a16:creationId xmlns:a16="http://schemas.microsoft.com/office/drawing/2014/main" id="{BC43D124-5393-C44A-A32F-6F673FF0AAB3}"/>
              </a:ext>
            </a:extLst>
          </p:cNvPr>
          <p:cNvSpPr>
            <a:spLocks noGrp="1"/>
          </p:cNvSpPr>
          <p:nvPr>
            <p:ph type="ftr" sz="quarter" idx="11"/>
          </p:nvPr>
        </p:nvSpPr>
        <p:spPr/>
        <p:txBody>
          <a:bodyPr/>
          <a:lstStyle/>
          <a:p>
            <a:r>
              <a:rPr lang="sv-SE" dirty="0"/>
              <a:t>Insikt 2022 |</a:t>
            </a:r>
          </a:p>
        </p:txBody>
      </p:sp>
      <p:sp>
        <p:nvSpPr>
          <p:cNvPr id="6" name="Platshållare för bildnummer 5">
            <a:extLst>
              <a:ext uri="{FF2B5EF4-FFF2-40B4-BE49-F238E27FC236}">
                <a16:creationId xmlns:a16="http://schemas.microsoft.com/office/drawing/2014/main" id="{51286479-F815-894B-B4C5-3196FB3F5088}"/>
              </a:ext>
            </a:extLst>
          </p:cNvPr>
          <p:cNvSpPr>
            <a:spLocks noGrp="1"/>
          </p:cNvSpPr>
          <p:nvPr>
            <p:ph type="sldNum" sz="quarter" idx="12"/>
          </p:nvPr>
        </p:nvSpPr>
        <p:spPr/>
        <p:txBody>
          <a:bodyPr/>
          <a:lstStyle/>
          <a:p>
            <a:fld id="{AE086683-F536-42AB-ABBC-F4803DFE8DBC}" type="slidenum">
              <a:rPr lang="sv-SE" smtClean="0"/>
              <a:t>22</a:t>
            </a:fld>
            <a:endParaRPr lang="sv-SE" dirty="0"/>
          </a:p>
        </p:txBody>
      </p:sp>
      <p:sp>
        <p:nvSpPr>
          <p:cNvPr id="8" name="Ned 7">
            <a:extLst>
              <a:ext uri="{FF2B5EF4-FFF2-40B4-BE49-F238E27FC236}">
                <a16:creationId xmlns:a16="http://schemas.microsoft.com/office/drawing/2014/main" id="{50749A38-F74D-C949-BCF2-2B0E310DE2C0}"/>
              </a:ext>
            </a:extLst>
          </p:cNvPr>
          <p:cNvSpPr/>
          <p:nvPr/>
        </p:nvSpPr>
        <p:spPr>
          <a:xfrm rot="10800000">
            <a:off x="8792756" y="2284959"/>
            <a:ext cx="82336"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 name="Ned 9">
            <a:extLst>
              <a:ext uri="{FF2B5EF4-FFF2-40B4-BE49-F238E27FC236}">
                <a16:creationId xmlns:a16="http://schemas.microsoft.com/office/drawing/2014/main" id="{A9401480-E204-5C44-A24A-958297D13CF4}"/>
              </a:ext>
            </a:extLst>
          </p:cNvPr>
          <p:cNvSpPr/>
          <p:nvPr/>
        </p:nvSpPr>
        <p:spPr>
          <a:xfrm>
            <a:off x="5214985" y="2284959"/>
            <a:ext cx="82336"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3" name="Ned 12">
            <a:extLst>
              <a:ext uri="{FF2B5EF4-FFF2-40B4-BE49-F238E27FC236}">
                <a16:creationId xmlns:a16="http://schemas.microsoft.com/office/drawing/2014/main" id="{D93B3607-9E40-A845-AA24-D3C6B540E226}"/>
              </a:ext>
            </a:extLst>
          </p:cNvPr>
          <p:cNvSpPr/>
          <p:nvPr/>
        </p:nvSpPr>
        <p:spPr>
          <a:xfrm rot="10800000">
            <a:off x="5271220" y="5108437"/>
            <a:ext cx="82336"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4" name="Ned 13">
            <a:extLst>
              <a:ext uri="{FF2B5EF4-FFF2-40B4-BE49-F238E27FC236}">
                <a16:creationId xmlns:a16="http://schemas.microsoft.com/office/drawing/2014/main" id="{3934DB9D-45E2-0048-9757-B9D0D532A697}"/>
              </a:ext>
            </a:extLst>
          </p:cNvPr>
          <p:cNvSpPr/>
          <p:nvPr/>
        </p:nvSpPr>
        <p:spPr>
          <a:xfrm>
            <a:off x="8858871" y="5108438"/>
            <a:ext cx="82336"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7" name="Ned 16">
            <a:extLst>
              <a:ext uri="{FF2B5EF4-FFF2-40B4-BE49-F238E27FC236}">
                <a16:creationId xmlns:a16="http://schemas.microsoft.com/office/drawing/2014/main" id="{4AC2126B-88B4-0A44-9DC2-A162B0CD31F5}"/>
              </a:ext>
            </a:extLst>
          </p:cNvPr>
          <p:cNvSpPr/>
          <p:nvPr/>
        </p:nvSpPr>
        <p:spPr>
          <a:xfrm>
            <a:off x="9157928" y="3235662"/>
            <a:ext cx="82336"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8" name="Ned 17">
            <a:extLst>
              <a:ext uri="{FF2B5EF4-FFF2-40B4-BE49-F238E27FC236}">
                <a16:creationId xmlns:a16="http://schemas.microsoft.com/office/drawing/2014/main" id="{5ED1B9A3-BE39-F847-B0BA-B495FA31B0C2}"/>
              </a:ext>
            </a:extLst>
          </p:cNvPr>
          <p:cNvSpPr/>
          <p:nvPr/>
        </p:nvSpPr>
        <p:spPr>
          <a:xfrm rot="10800000">
            <a:off x="5555144" y="3235662"/>
            <a:ext cx="82336"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0" name="Ned 19">
            <a:extLst>
              <a:ext uri="{FF2B5EF4-FFF2-40B4-BE49-F238E27FC236}">
                <a16:creationId xmlns:a16="http://schemas.microsoft.com/office/drawing/2014/main" id="{4CF5B145-F502-EB40-92C3-6A254ADC0C93}"/>
              </a:ext>
            </a:extLst>
          </p:cNvPr>
          <p:cNvSpPr/>
          <p:nvPr/>
        </p:nvSpPr>
        <p:spPr>
          <a:xfrm rot="5400000" flipV="1">
            <a:off x="7936349" y="4176807"/>
            <a:ext cx="90570" cy="117091"/>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1" name="Ned 20">
            <a:extLst>
              <a:ext uri="{FF2B5EF4-FFF2-40B4-BE49-F238E27FC236}">
                <a16:creationId xmlns:a16="http://schemas.microsoft.com/office/drawing/2014/main" id="{9C8114FF-1ADC-9744-A7DC-90D43E422F42}"/>
              </a:ext>
            </a:extLst>
          </p:cNvPr>
          <p:cNvSpPr/>
          <p:nvPr/>
        </p:nvSpPr>
        <p:spPr>
          <a:xfrm rot="5400000" flipV="1">
            <a:off x="4341646" y="4176808"/>
            <a:ext cx="90570" cy="117091"/>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074356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B28B187-904A-0F4B-8F40-2C66F81F7B45}"/>
              </a:ext>
            </a:extLst>
          </p:cNvPr>
          <p:cNvPicPr>
            <a:picLocks noChangeAspect="1"/>
          </p:cNvPicPr>
          <p:nvPr/>
        </p:nvPicPr>
        <p:blipFill rotWithShape="1">
          <a:blip r:embed="rId2"/>
          <a:srcRect l="8275" t="8505" b="1027"/>
          <a:stretch/>
        </p:blipFill>
        <p:spPr>
          <a:xfrm rot="10800000">
            <a:off x="4404317" y="16041"/>
            <a:ext cx="7787681" cy="6857999"/>
          </a:xfrm>
          <a:prstGeom prst="rect">
            <a:avLst/>
          </a:prstGeom>
        </p:spPr>
      </p:pic>
      <p:graphicFrame>
        <p:nvGraphicFramePr>
          <p:cNvPr id="13" name="Chart 5">
            <a:extLst>
              <a:ext uri="{FF2B5EF4-FFF2-40B4-BE49-F238E27FC236}">
                <a16:creationId xmlns:a16="http://schemas.microsoft.com/office/drawing/2014/main" id="{911A2F82-3EAD-CF56-EE8F-BB4CB2A5E754}"/>
              </a:ext>
            </a:extLst>
          </p:cNvPr>
          <p:cNvGraphicFramePr>
            <a:graphicFrameLocks/>
          </p:cNvGraphicFramePr>
          <p:nvPr>
            <p:extLst>
              <p:ext uri="{D42A27DB-BD31-4B8C-83A1-F6EECF244321}">
                <p14:modId xmlns:p14="http://schemas.microsoft.com/office/powerpoint/2010/main" val="4275731147"/>
              </p:ext>
            </p:extLst>
          </p:nvPr>
        </p:nvGraphicFramePr>
        <p:xfrm>
          <a:off x="6095999" y="2171502"/>
          <a:ext cx="4953001" cy="2743698"/>
        </p:xfrm>
        <a:graphic>
          <a:graphicData uri="http://schemas.openxmlformats.org/drawingml/2006/chart">
            <c:chart xmlns:c="http://schemas.openxmlformats.org/drawingml/2006/chart" xmlns:r="http://schemas.openxmlformats.org/officeDocument/2006/relationships" r:id="rId3"/>
          </a:graphicData>
        </a:graphic>
      </p:graphicFrame>
      <p:sp>
        <p:nvSpPr>
          <p:cNvPr id="2" name="Rubrik 1">
            <a:extLst>
              <a:ext uri="{FF2B5EF4-FFF2-40B4-BE49-F238E27FC236}">
                <a16:creationId xmlns:a16="http://schemas.microsoft.com/office/drawing/2014/main" id="{3457B5CB-7C7F-C846-BB7D-44F0F8E5418A}"/>
              </a:ext>
            </a:extLst>
          </p:cNvPr>
          <p:cNvSpPr>
            <a:spLocks noGrp="1"/>
          </p:cNvSpPr>
          <p:nvPr>
            <p:ph type="title"/>
          </p:nvPr>
        </p:nvSpPr>
        <p:spPr>
          <a:xfrm>
            <a:off x="415787" y="293413"/>
            <a:ext cx="11227573" cy="514662"/>
          </a:xfrm>
        </p:spPr>
        <p:txBody>
          <a:bodyPr/>
          <a:lstStyle/>
          <a:p>
            <a:r>
              <a:rPr lang="sv-SE" dirty="0"/>
              <a:t>Medlemsföretagens andel kvinnor i chefspositioner uppgår till 30 procent</a:t>
            </a:r>
          </a:p>
        </p:txBody>
      </p:sp>
      <p:sp>
        <p:nvSpPr>
          <p:cNvPr id="3" name="Platshållare för innehåll 2">
            <a:extLst>
              <a:ext uri="{FF2B5EF4-FFF2-40B4-BE49-F238E27FC236}">
                <a16:creationId xmlns:a16="http://schemas.microsoft.com/office/drawing/2014/main" id="{2530691A-6BED-D844-AEE8-0762FF2B604D}"/>
              </a:ext>
            </a:extLst>
          </p:cNvPr>
          <p:cNvSpPr>
            <a:spLocks noGrp="1"/>
          </p:cNvSpPr>
          <p:nvPr>
            <p:ph idx="1"/>
          </p:nvPr>
        </p:nvSpPr>
        <p:spPr>
          <a:xfrm>
            <a:off x="415788" y="1020726"/>
            <a:ext cx="7065668" cy="581663"/>
          </a:xfrm>
        </p:spPr>
        <p:txBody>
          <a:bodyPr/>
          <a:lstStyle/>
          <a:p>
            <a:r>
              <a:rPr lang="sv-SE" b="1" dirty="0"/>
              <a:t>Könsfördelningen bland de anställda på chefspositioner</a:t>
            </a:r>
            <a:br>
              <a:rPr lang="sv-SE" dirty="0"/>
            </a:br>
            <a:r>
              <a:rPr lang="sv-SE" dirty="0"/>
              <a:t>I procent av totalen</a:t>
            </a:r>
          </a:p>
        </p:txBody>
      </p:sp>
      <p:sp>
        <p:nvSpPr>
          <p:cNvPr id="7" name="Platshållare för sidfot 6">
            <a:extLst>
              <a:ext uri="{FF2B5EF4-FFF2-40B4-BE49-F238E27FC236}">
                <a16:creationId xmlns:a16="http://schemas.microsoft.com/office/drawing/2014/main" id="{60187869-E418-EE48-BB90-7C2DFD13E2BB}"/>
              </a:ext>
            </a:extLst>
          </p:cNvPr>
          <p:cNvSpPr>
            <a:spLocks noGrp="1"/>
          </p:cNvSpPr>
          <p:nvPr>
            <p:ph type="ftr" sz="quarter" idx="11"/>
          </p:nvPr>
        </p:nvSpPr>
        <p:spPr/>
        <p:txBody>
          <a:bodyPr/>
          <a:lstStyle/>
          <a:p>
            <a:r>
              <a:rPr lang="sv-SE" dirty="0"/>
              <a:t>Insikt 2022 |</a:t>
            </a:r>
          </a:p>
        </p:txBody>
      </p:sp>
      <p:sp>
        <p:nvSpPr>
          <p:cNvPr id="8" name="Platshållare för bildnummer 7">
            <a:extLst>
              <a:ext uri="{FF2B5EF4-FFF2-40B4-BE49-F238E27FC236}">
                <a16:creationId xmlns:a16="http://schemas.microsoft.com/office/drawing/2014/main" id="{A16992AF-7CAA-B74A-941B-20970B4A36F6}"/>
              </a:ext>
            </a:extLst>
          </p:cNvPr>
          <p:cNvSpPr>
            <a:spLocks noGrp="1"/>
          </p:cNvSpPr>
          <p:nvPr>
            <p:ph type="sldNum" sz="quarter" idx="12"/>
          </p:nvPr>
        </p:nvSpPr>
        <p:spPr/>
        <p:txBody>
          <a:bodyPr/>
          <a:lstStyle/>
          <a:p>
            <a:fld id="{AE086683-F536-42AB-ABBC-F4803DFE8DBC}" type="slidenum">
              <a:rPr lang="sv-SE" smtClean="0"/>
              <a:t>23</a:t>
            </a:fld>
            <a:endParaRPr lang="sv-SE" dirty="0"/>
          </a:p>
        </p:txBody>
      </p:sp>
      <p:sp>
        <p:nvSpPr>
          <p:cNvPr id="9" name="Ellips 8">
            <a:extLst>
              <a:ext uri="{FF2B5EF4-FFF2-40B4-BE49-F238E27FC236}">
                <a16:creationId xmlns:a16="http://schemas.microsoft.com/office/drawing/2014/main" id="{D36A3079-D1D4-2846-B309-9F90F7ABF4E3}"/>
              </a:ext>
            </a:extLst>
          </p:cNvPr>
          <p:cNvSpPr>
            <a:spLocks noChangeAspect="1"/>
          </p:cNvSpPr>
          <p:nvPr/>
        </p:nvSpPr>
        <p:spPr>
          <a:xfrm>
            <a:off x="2213850" y="2028839"/>
            <a:ext cx="2886360" cy="2886360"/>
          </a:xfrm>
          <a:prstGeom prst="ellipse">
            <a:avLst/>
          </a:prstGeom>
          <a:solidFill>
            <a:srgbClr val="1D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5400" b="1" dirty="0"/>
              <a:t>70 %</a:t>
            </a:r>
          </a:p>
          <a:p>
            <a:pPr algn="ctr"/>
            <a:r>
              <a:rPr lang="sv-SE" sz="1600" dirty="0"/>
              <a:t>Män</a:t>
            </a:r>
          </a:p>
        </p:txBody>
      </p:sp>
      <p:sp>
        <p:nvSpPr>
          <p:cNvPr id="10" name="Ellips 9">
            <a:extLst>
              <a:ext uri="{FF2B5EF4-FFF2-40B4-BE49-F238E27FC236}">
                <a16:creationId xmlns:a16="http://schemas.microsoft.com/office/drawing/2014/main" id="{1A82795D-9D8F-654A-9DF9-DECDCF32AA77}"/>
              </a:ext>
            </a:extLst>
          </p:cNvPr>
          <p:cNvSpPr>
            <a:spLocks noChangeAspect="1"/>
          </p:cNvSpPr>
          <p:nvPr/>
        </p:nvSpPr>
        <p:spPr>
          <a:xfrm>
            <a:off x="1757197" y="3980526"/>
            <a:ext cx="1421641" cy="1421641"/>
          </a:xfrm>
          <a:prstGeom prst="ellipse">
            <a:avLst/>
          </a:prstGeom>
          <a:solidFill>
            <a:srgbClr val="2FA5B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3200" b="1" dirty="0">
                <a:solidFill>
                  <a:srgbClr val="13444A"/>
                </a:solidFill>
              </a:rPr>
              <a:t>30 %</a:t>
            </a:r>
          </a:p>
          <a:p>
            <a:pPr algn="ctr"/>
            <a:r>
              <a:rPr lang="sv-SE" sz="1400" dirty="0">
                <a:solidFill>
                  <a:srgbClr val="13444A"/>
                </a:solidFill>
              </a:rPr>
              <a:t>Kvinnor</a:t>
            </a:r>
          </a:p>
        </p:txBody>
      </p:sp>
      <p:pic>
        <p:nvPicPr>
          <p:cNvPr id="11" name="Bild 10" descr="Man kontur">
            <a:extLst>
              <a:ext uri="{FF2B5EF4-FFF2-40B4-BE49-F238E27FC236}">
                <a16:creationId xmlns:a16="http://schemas.microsoft.com/office/drawing/2014/main" id="{D9C7A8ED-C36E-224F-A66D-A0E3C7FD72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82604" y="2247744"/>
            <a:ext cx="1005840" cy="1005840"/>
          </a:xfrm>
          <a:prstGeom prst="rect">
            <a:avLst/>
          </a:prstGeom>
        </p:spPr>
      </p:pic>
      <p:pic>
        <p:nvPicPr>
          <p:cNvPr id="12" name="Bild 11" descr="Kvinna kontur">
            <a:extLst>
              <a:ext uri="{FF2B5EF4-FFF2-40B4-BE49-F238E27FC236}">
                <a16:creationId xmlns:a16="http://schemas.microsoft.com/office/drawing/2014/main" id="{E167BA2E-DB54-3A48-8738-2E17A11025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2181" y="4249771"/>
            <a:ext cx="1005840" cy="1005840"/>
          </a:xfrm>
          <a:prstGeom prst="rect">
            <a:avLst/>
          </a:prstGeom>
        </p:spPr>
      </p:pic>
      <p:sp>
        <p:nvSpPr>
          <p:cNvPr id="16" name="Frihandsfigur 15">
            <a:extLst>
              <a:ext uri="{FF2B5EF4-FFF2-40B4-BE49-F238E27FC236}">
                <a16:creationId xmlns:a16="http://schemas.microsoft.com/office/drawing/2014/main" id="{10D156A4-7421-8149-880B-C1FF4F0F4D6B}"/>
              </a:ext>
            </a:extLst>
          </p:cNvPr>
          <p:cNvSpPr/>
          <p:nvPr/>
        </p:nvSpPr>
        <p:spPr>
          <a:xfrm flipV="1">
            <a:off x="9388846" y="3317460"/>
            <a:ext cx="589304" cy="182130"/>
          </a:xfrm>
          <a:custGeom>
            <a:avLst/>
            <a:gdLst>
              <a:gd name="connsiteX0" fmla="*/ 0 w 478172"/>
              <a:gd name="connsiteY0" fmla="*/ 76579 h 277915"/>
              <a:gd name="connsiteX1" fmla="*/ 142612 w 478172"/>
              <a:gd name="connsiteY1" fmla="*/ 1079 h 277915"/>
              <a:gd name="connsiteX2" fmla="*/ 360726 w 478172"/>
              <a:gd name="connsiteY2" fmla="*/ 126913 h 277915"/>
              <a:gd name="connsiteX3" fmla="*/ 478172 w 478172"/>
              <a:gd name="connsiteY3" fmla="*/ 277915 h 277915"/>
            </a:gdLst>
            <a:ahLst/>
            <a:cxnLst>
              <a:cxn ang="0">
                <a:pos x="connsiteX0" y="connsiteY0"/>
              </a:cxn>
              <a:cxn ang="0">
                <a:pos x="connsiteX1" y="connsiteY1"/>
              </a:cxn>
              <a:cxn ang="0">
                <a:pos x="connsiteX2" y="connsiteY2"/>
              </a:cxn>
              <a:cxn ang="0">
                <a:pos x="connsiteX3" y="connsiteY3"/>
              </a:cxn>
            </a:cxnLst>
            <a:rect l="l" t="t" r="r" b="b"/>
            <a:pathLst>
              <a:path w="478172" h="277915">
                <a:moveTo>
                  <a:pt x="0" y="76579"/>
                </a:moveTo>
                <a:cubicBezTo>
                  <a:pt x="41245" y="34634"/>
                  <a:pt x="82491" y="-7310"/>
                  <a:pt x="142612" y="1079"/>
                </a:cubicBezTo>
                <a:cubicBezTo>
                  <a:pt x="202733" y="9468"/>
                  <a:pt x="304799" y="80774"/>
                  <a:pt x="360726" y="126913"/>
                </a:cubicBezTo>
                <a:cubicBezTo>
                  <a:pt x="416653" y="173052"/>
                  <a:pt x="447412" y="225483"/>
                  <a:pt x="478172" y="277915"/>
                </a:cubicBezTo>
              </a:path>
            </a:pathLst>
          </a:custGeom>
          <a:noFill/>
          <a:ln>
            <a:solidFill>
              <a:schemeClr val="bg2">
                <a:lumMod val="50000"/>
              </a:schemeClr>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textruta 16">
            <a:extLst>
              <a:ext uri="{FF2B5EF4-FFF2-40B4-BE49-F238E27FC236}">
                <a16:creationId xmlns:a16="http://schemas.microsoft.com/office/drawing/2014/main" id="{46ED0379-610A-9E44-B7F9-B46A6CA0BA9D}"/>
              </a:ext>
            </a:extLst>
          </p:cNvPr>
          <p:cNvSpPr txBox="1"/>
          <p:nvPr/>
        </p:nvSpPr>
        <p:spPr>
          <a:xfrm>
            <a:off x="9140464" y="2853474"/>
            <a:ext cx="1340917" cy="400110"/>
          </a:xfrm>
          <a:prstGeom prst="rect">
            <a:avLst/>
          </a:prstGeom>
          <a:noFill/>
        </p:spPr>
        <p:txBody>
          <a:bodyPr wrap="square" rtlCol="0">
            <a:spAutoFit/>
          </a:bodyPr>
          <a:lstStyle/>
          <a:p>
            <a:pPr algn="ctr"/>
            <a:r>
              <a:rPr lang="sv-SE" sz="1000" i="1" dirty="0"/>
              <a:t>Andelen kvinnor har ökat sedan 2021</a:t>
            </a:r>
          </a:p>
        </p:txBody>
      </p:sp>
      <p:grpSp>
        <p:nvGrpSpPr>
          <p:cNvPr id="14" name="Grupp 13">
            <a:extLst>
              <a:ext uri="{FF2B5EF4-FFF2-40B4-BE49-F238E27FC236}">
                <a16:creationId xmlns:a16="http://schemas.microsoft.com/office/drawing/2014/main" id="{5F934E49-54AE-B044-AB1A-F0B9F6EA456F}"/>
              </a:ext>
            </a:extLst>
          </p:cNvPr>
          <p:cNvGrpSpPr/>
          <p:nvPr/>
        </p:nvGrpSpPr>
        <p:grpSpPr>
          <a:xfrm>
            <a:off x="8094894" y="4983499"/>
            <a:ext cx="1156101" cy="234012"/>
            <a:chOff x="2150398" y="5584379"/>
            <a:chExt cx="1398882" cy="283155"/>
          </a:xfrm>
        </p:grpSpPr>
        <p:sp>
          <p:nvSpPr>
            <p:cNvPr id="15" name="Rektangel 14">
              <a:extLst>
                <a:ext uri="{FF2B5EF4-FFF2-40B4-BE49-F238E27FC236}">
                  <a16:creationId xmlns:a16="http://schemas.microsoft.com/office/drawing/2014/main" id="{014BF987-5D9D-394B-AEF8-0ADDCA92671D}"/>
                </a:ext>
              </a:extLst>
            </p:cNvPr>
            <p:cNvSpPr/>
            <p:nvPr/>
          </p:nvSpPr>
          <p:spPr>
            <a:xfrm>
              <a:off x="2150398" y="5653636"/>
              <a:ext cx="123096" cy="123096"/>
            </a:xfrm>
            <a:prstGeom prst="rect">
              <a:avLst/>
            </a:prstGeom>
            <a:noFill/>
            <a:ln>
              <a:solidFill>
                <a:srgbClr val="7C7C7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dirty="0"/>
            </a:p>
          </p:txBody>
        </p:sp>
        <p:sp>
          <p:nvSpPr>
            <p:cNvPr id="18" name="Rektangel 17">
              <a:extLst>
                <a:ext uri="{FF2B5EF4-FFF2-40B4-BE49-F238E27FC236}">
                  <a16:creationId xmlns:a16="http://schemas.microsoft.com/office/drawing/2014/main" id="{DEE20731-2F9B-E548-8E98-29C00294E1C4}"/>
                </a:ext>
              </a:extLst>
            </p:cNvPr>
            <p:cNvSpPr/>
            <p:nvPr/>
          </p:nvSpPr>
          <p:spPr>
            <a:xfrm>
              <a:off x="2874338" y="5653636"/>
              <a:ext cx="123096" cy="123096"/>
            </a:xfrm>
            <a:prstGeom prst="rect">
              <a:avLst/>
            </a:prstGeom>
            <a:solidFill>
              <a:srgbClr val="293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dirty="0"/>
            </a:p>
          </p:txBody>
        </p:sp>
        <p:sp>
          <p:nvSpPr>
            <p:cNvPr id="19" name="textruta 18">
              <a:extLst>
                <a:ext uri="{FF2B5EF4-FFF2-40B4-BE49-F238E27FC236}">
                  <a16:creationId xmlns:a16="http://schemas.microsoft.com/office/drawing/2014/main" id="{BB018C45-10DA-8744-BECB-C6B4DA0284D1}"/>
                </a:ext>
              </a:extLst>
            </p:cNvPr>
            <p:cNvSpPr txBox="1"/>
            <p:nvPr/>
          </p:nvSpPr>
          <p:spPr>
            <a:xfrm>
              <a:off x="2286352" y="5584379"/>
              <a:ext cx="533787" cy="279308"/>
            </a:xfrm>
            <a:prstGeom prst="rect">
              <a:avLst/>
            </a:prstGeom>
            <a:noFill/>
          </p:spPr>
          <p:txBody>
            <a:bodyPr wrap="none" rtlCol="0">
              <a:spAutoFit/>
            </a:bodyPr>
            <a:lstStyle/>
            <a:p>
              <a:r>
                <a:rPr lang="sv-SE" sz="900" dirty="0"/>
                <a:t>2020</a:t>
              </a:r>
            </a:p>
          </p:txBody>
        </p:sp>
        <p:sp>
          <p:nvSpPr>
            <p:cNvPr id="20" name="textruta 19">
              <a:extLst>
                <a:ext uri="{FF2B5EF4-FFF2-40B4-BE49-F238E27FC236}">
                  <a16:creationId xmlns:a16="http://schemas.microsoft.com/office/drawing/2014/main" id="{396EA5BC-4212-7A4B-B75E-5E9BD0B02F3B}"/>
                </a:ext>
              </a:extLst>
            </p:cNvPr>
            <p:cNvSpPr txBox="1"/>
            <p:nvPr/>
          </p:nvSpPr>
          <p:spPr>
            <a:xfrm>
              <a:off x="3015493" y="5588226"/>
              <a:ext cx="533787" cy="279308"/>
            </a:xfrm>
            <a:prstGeom prst="rect">
              <a:avLst/>
            </a:prstGeom>
            <a:noFill/>
          </p:spPr>
          <p:txBody>
            <a:bodyPr wrap="none" rtlCol="0">
              <a:spAutoFit/>
            </a:bodyPr>
            <a:lstStyle/>
            <a:p>
              <a:r>
                <a:rPr lang="sv-SE" sz="900" dirty="0"/>
                <a:t>2021</a:t>
              </a:r>
            </a:p>
          </p:txBody>
        </p:sp>
      </p:grpSp>
      <p:sp>
        <p:nvSpPr>
          <p:cNvPr id="4" name="textruta 3">
            <a:extLst>
              <a:ext uri="{FF2B5EF4-FFF2-40B4-BE49-F238E27FC236}">
                <a16:creationId xmlns:a16="http://schemas.microsoft.com/office/drawing/2014/main" id="{09C95E51-803F-8D4A-B425-AA05FBAA9BD1}"/>
              </a:ext>
            </a:extLst>
          </p:cNvPr>
          <p:cNvSpPr txBox="1"/>
          <p:nvPr/>
        </p:nvSpPr>
        <p:spPr>
          <a:xfrm>
            <a:off x="4235367" y="6251454"/>
            <a:ext cx="3721263" cy="338554"/>
          </a:xfrm>
          <a:prstGeom prst="rect">
            <a:avLst/>
          </a:prstGeom>
          <a:noFill/>
        </p:spPr>
        <p:txBody>
          <a:bodyPr wrap="square" rtlCol="0">
            <a:spAutoFit/>
          </a:bodyPr>
          <a:lstStyle>
            <a:defPPr>
              <a:defRPr lang="sv-SE"/>
            </a:defPPr>
            <a:lvl1pPr algn="ctr">
              <a:defRPr sz="800"/>
            </a:lvl1pPr>
          </a:lstStyle>
          <a:p>
            <a:r>
              <a:rPr lang="sv-SE" dirty="0"/>
              <a:t>Chefspositioner inkluderar Vd:ar, drift- och verksamhetschefer, chefer för särskilda funktioner (ex. ekonomi och personal) samt mellanchefer.</a:t>
            </a:r>
          </a:p>
        </p:txBody>
      </p:sp>
    </p:spTree>
    <p:extLst>
      <p:ext uri="{BB962C8B-B14F-4D97-AF65-F5344CB8AC3E}">
        <p14:creationId xmlns:p14="http://schemas.microsoft.com/office/powerpoint/2010/main" val="3109678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C8494459-EE4F-78B7-751F-67C046976AB1}"/>
              </a:ext>
            </a:extLst>
          </p:cNvPr>
          <p:cNvGraphicFramePr>
            <a:graphicFrameLocks/>
          </p:cNvGraphicFramePr>
          <p:nvPr>
            <p:extLst>
              <p:ext uri="{D42A27DB-BD31-4B8C-83A1-F6EECF244321}">
                <p14:modId xmlns:p14="http://schemas.microsoft.com/office/powerpoint/2010/main" val="4292688758"/>
              </p:ext>
            </p:extLst>
          </p:nvPr>
        </p:nvGraphicFramePr>
        <p:xfrm>
          <a:off x="633998" y="1696583"/>
          <a:ext cx="10305552" cy="4362650"/>
        </p:xfrm>
        <a:graphic>
          <a:graphicData uri="http://schemas.openxmlformats.org/drawingml/2006/chart">
            <c:chart xmlns:c="http://schemas.openxmlformats.org/drawingml/2006/chart" xmlns:r="http://schemas.openxmlformats.org/officeDocument/2006/relationships" r:id="rId2"/>
          </a:graphicData>
        </a:graphic>
      </p:graphicFrame>
      <p:sp>
        <p:nvSpPr>
          <p:cNvPr id="2" name="Rubrik 1">
            <a:extLst>
              <a:ext uri="{FF2B5EF4-FFF2-40B4-BE49-F238E27FC236}">
                <a16:creationId xmlns:a16="http://schemas.microsoft.com/office/drawing/2014/main" id="{F39A4A79-A8F5-1E43-8708-B6D9B4AEB041}"/>
              </a:ext>
            </a:extLst>
          </p:cNvPr>
          <p:cNvSpPr>
            <a:spLocks noGrp="1"/>
          </p:cNvSpPr>
          <p:nvPr>
            <p:ph type="title"/>
          </p:nvPr>
        </p:nvSpPr>
        <p:spPr/>
        <p:txBody>
          <a:bodyPr/>
          <a:lstStyle/>
          <a:p>
            <a:r>
              <a:rPr lang="sv-SE" dirty="0"/>
              <a:t>Hos arkitekterna är könsfördelningen mellan cheferna 51/49</a:t>
            </a:r>
          </a:p>
        </p:txBody>
      </p:sp>
      <p:sp>
        <p:nvSpPr>
          <p:cNvPr id="3" name="Platshållare för innehåll 2">
            <a:extLst>
              <a:ext uri="{FF2B5EF4-FFF2-40B4-BE49-F238E27FC236}">
                <a16:creationId xmlns:a16="http://schemas.microsoft.com/office/drawing/2014/main" id="{486E7E26-61A9-8540-902E-E7BFEB06F1DD}"/>
              </a:ext>
            </a:extLst>
          </p:cNvPr>
          <p:cNvSpPr>
            <a:spLocks noGrp="1"/>
          </p:cNvSpPr>
          <p:nvPr>
            <p:ph idx="1"/>
          </p:nvPr>
        </p:nvSpPr>
        <p:spPr/>
        <p:txBody>
          <a:bodyPr/>
          <a:lstStyle/>
          <a:p>
            <a:r>
              <a:rPr lang="sv-SE" b="1" dirty="0"/>
              <a:t>Könsfördelningen bland de anställda på chefspositioner</a:t>
            </a:r>
            <a:br>
              <a:rPr lang="sv-SE" b="1" dirty="0"/>
            </a:br>
            <a:r>
              <a:rPr lang="sv-SE" dirty="0"/>
              <a:t> I procent fördelat per verksamhetsområde</a:t>
            </a:r>
          </a:p>
        </p:txBody>
      </p:sp>
      <p:sp>
        <p:nvSpPr>
          <p:cNvPr id="5" name="Platshållare för sidfot 4">
            <a:extLst>
              <a:ext uri="{FF2B5EF4-FFF2-40B4-BE49-F238E27FC236}">
                <a16:creationId xmlns:a16="http://schemas.microsoft.com/office/drawing/2014/main" id="{1714794F-0326-2C45-A69D-9A5138622C6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Insikt 2022 |</a:t>
            </a:r>
          </a:p>
        </p:txBody>
      </p:sp>
      <p:sp>
        <p:nvSpPr>
          <p:cNvPr id="6" name="Platshållare för bildnummer 5">
            <a:extLst>
              <a:ext uri="{FF2B5EF4-FFF2-40B4-BE49-F238E27FC236}">
                <a16:creationId xmlns:a16="http://schemas.microsoft.com/office/drawing/2014/main" id="{0B93291C-F93C-4A44-934D-82C8812A5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7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7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
        <p:nvSpPr>
          <p:cNvPr id="9" name="Ned 8">
            <a:extLst>
              <a:ext uri="{FF2B5EF4-FFF2-40B4-BE49-F238E27FC236}">
                <a16:creationId xmlns:a16="http://schemas.microsoft.com/office/drawing/2014/main" id="{B819EB24-4A2F-D449-91B2-DC21ED47A979}"/>
              </a:ext>
            </a:extLst>
          </p:cNvPr>
          <p:cNvSpPr/>
          <p:nvPr/>
        </p:nvSpPr>
        <p:spPr>
          <a:xfrm rot="10800000">
            <a:off x="9218892" y="2252255"/>
            <a:ext cx="82336"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 name="Ned 9">
            <a:extLst>
              <a:ext uri="{FF2B5EF4-FFF2-40B4-BE49-F238E27FC236}">
                <a16:creationId xmlns:a16="http://schemas.microsoft.com/office/drawing/2014/main" id="{E4DA4F99-33A1-A747-A3AF-08EA4DE01886}"/>
              </a:ext>
            </a:extLst>
          </p:cNvPr>
          <p:cNvSpPr/>
          <p:nvPr/>
        </p:nvSpPr>
        <p:spPr>
          <a:xfrm>
            <a:off x="5183917" y="2243271"/>
            <a:ext cx="82336"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 name="Ned 10">
            <a:extLst>
              <a:ext uri="{FF2B5EF4-FFF2-40B4-BE49-F238E27FC236}">
                <a16:creationId xmlns:a16="http://schemas.microsoft.com/office/drawing/2014/main" id="{26479B3C-D8D3-5543-A5A0-79E4F2FB9157}"/>
              </a:ext>
            </a:extLst>
          </p:cNvPr>
          <p:cNvSpPr/>
          <p:nvPr/>
        </p:nvSpPr>
        <p:spPr>
          <a:xfrm rot="10800000">
            <a:off x="9564881" y="3185191"/>
            <a:ext cx="82336"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2" name="Ned 11">
            <a:extLst>
              <a:ext uri="{FF2B5EF4-FFF2-40B4-BE49-F238E27FC236}">
                <a16:creationId xmlns:a16="http://schemas.microsoft.com/office/drawing/2014/main" id="{66DB6513-F3FE-2A45-8C2B-07A40DD4DE92}"/>
              </a:ext>
            </a:extLst>
          </p:cNvPr>
          <p:cNvSpPr/>
          <p:nvPr/>
        </p:nvSpPr>
        <p:spPr>
          <a:xfrm>
            <a:off x="5529906" y="3176207"/>
            <a:ext cx="82336"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3" name="Ned 12">
            <a:extLst>
              <a:ext uri="{FF2B5EF4-FFF2-40B4-BE49-F238E27FC236}">
                <a16:creationId xmlns:a16="http://schemas.microsoft.com/office/drawing/2014/main" id="{6E1134EA-6B76-C347-B764-73C77B605E9F}"/>
              </a:ext>
            </a:extLst>
          </p:cNvPr>
          <p:cNvSpPr/>
          <p:nvPr/>
        </p:nvSpPr>
        <p:spPr>
          <a:xfrm rot="10800000">
            <a:off x="5285284" y="5067665"/>
            <a:ext cx="82336"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4" name="Ned 13">
            <a:extLst>
              <a:ext uri="{FF2B5EF4-FFF2-40B4-BE49-F238E27FC236}">
                <a16:creationId xmlns:a16="http://schemas.microsoft.com/office/drawing/2014/main" id="{A575400E-E52C-624D-B766-D446824809D2}"/>
              </a:ext>
            </a:extLst>
          </p:cNvPr>
          <p:cNvSpPr/>
          <p:nvPr/>
        </p:nvSpPr>
        <p:spPr>
          <a:xfrm>
            <a:off x="9362520" y="5067665"/>
            <a:ext cx="82336"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5" name="Ned 14">
            <a:extLst>
              <a:ext uri="{FF2B5EF4-FFF2-40B4-BE49-F238E27FC236}">
                <a16:creationId xmlns:a16="http://schemas.microsoft.com/office/drawing/2014/main" id="{29D28085-C04C-9B48-983C-EB646D9A65DC}"/>
              </a:ext>
            </a:extLst>
          </p:cNvPr>
          <p:cNvSpPr/>
          <p:nvPr/>
        </p:nvSpPr>
        <p:spPr>
          <a:xfrm rot="5400000" flipV="1">
            <a:off x="8299900" y="4138308"/>
            <a:ext cx="90570" cy="117091"/>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8" name="Ned 17">
            <a:extLst>
              <a:ext uri="{FF2B5EF4-FFF2-40B4-BE49-F238E27FC236}">
                <a16:creationId xmlns:a16="http://schemas.microsoft.com/office/drawing/2014/main" id="{2DE3CA16-B9E5-3147-A7BD-F8BCE9AB6511}"/>
              </a:ext>
            </a:extLst>
          </p:cNvPr>
          <p:cNvSpPr/>
          <p:nvPr/>
        </p:nvSpPr>
        <p:spPr>
          <a:xfrm rot="5400000" flipV="1">
            <a:off x="4235771" y="4138308"/>
            <a:ext cx="90570" cy="117091"/>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6" name="textruta 15">
            <a:extLst>
              <a:ext uri="{FF2B5EF4-FFF2-40B4-BE49-F238E27FC236}">
                <a16:creationId xmlns:a16="http://schemas.microsoft.com/office/drawing/2014/main" id="{2908E316-A8D5-7942-87C3-6493F44FF681}"/>
              </a:ext>
            </a:extLst>
          </p:cNvPr>
          <p:cNvSpPr txBox="1"/>
          <p:nvPr/>
        </p:nvSpPr>
        <p:spPr>
          <a:xfrm>
            <a:off x="4235367" y="6251454"/>
            <a:ext cx="3721263" cy="338554"/>
          </a:xfrm>
          <a:prstGeom prst="rect">
            <a:avLst/>
          </a:prstGeom>
          <a:noFill/>
        </p:spPr>
        <p:txBody>
          <a:bodyPr wrap="square" rtlCol="0">
            <a:spAutoFit/>
          </a:bodyPr>
          <a:lstStyle>
            <a:defPPr>
              <a:defRPr lang="sv-SE"/>
            </a:defPPr>
            <a:lvl1pPr algn="ctr">
              <a:defRPr sz="800"/>
            </a:lvl1pPr>
          </a:lstStyle>
          <a:p>
            <a:r>
              <a:rPr lang="sv-SE" dirty="0"/>
              <a:t>Chefspositioner inkluderar Vd:ar, drift- och verksamhetschefer, chefer för särskilda funktioner (ex. ekonomi och personal) samt mellanchefer.</a:t>
            </a:r>
          </a:p>
        </p:txBody>
      </p:sp>
    </p:spTree>
    <p:extLst>
      <p:ext uri="{BB962C8B-B14F-4D97-AF65-F5344CB8AC3E}">
        <p14:creationId xmlns:p14="http://schemas.microsoft.com/office/powerpoint/2010/main" val="1822515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ktangel 36">
            <a:extLst>
              <a:ext uri="{FF2B5EF4-FFF2-40B4-BE49-F238E27FC236}">
                <a16:creationId xmlns:a16="http://schemas.microsoft.com/office/drawing/2014/main" id="{31BF7B0F-6F25-124B-8FA7-0F1DBDFA62DD}"/>
              </a:ext>
            </a:extLst>
          </p:cNvPr>
          <p:cNvSpPr/>
          <p:nvPr/>
        </p:nvSpPr>
        <p:spPr>
          <a:xfrm>
            <a:off x="6096000" y="0"/>
            <a:ext cx="6096000" cy="6858000"/>
          </a:xfrm>
          <a:prstGeom prst="rect">
            <a:avLst/>
          </a:prstGeom>
          <a:solidFill>
            <a:srgbClr val="E7E8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aphicFrame>
        <p:nvGraphicFramePr>
          <p:cNvPr id="17" name="Chart 7">
            <a:extLst>
              <a:ext uri="{FF2B5EF4-FFF2-40B4-BE49-F238E27FC236}">
                <a16:creationId xmlns:a16="http://schemas.microsoft.com/office/drawing/2014/main" id="{03F9E1CF-A2CA-6E7D-D0F7-FB44349EF1C7}"/>
              </a:ext>
            </a:extLst>
          </p:cNvPr>
          <p:cNvGraphicFramePr>
            <a:graphicFrameLocks/>
          </p:cNvGraphicFramePr>
          <p:nvPr>
            <p:extLst>
              <p:ext uri="{D42A27DB-BD31-4B8C-83A1-F6EECF244321}">
                <p14:modId xmlns:p14="http://schemas.microsoft.com/office/powerpoint/2010/main" val="1597535089"/>
              </p:ext>
            </p:extLst>
          </p:nvPr>
        </p:nvGraphicFramePr>
        <p:xfrm>
          <a:off x="102717" y="1702208"/>
          <a:ext cx="5343489" cy="3518134"/>
        </p:xfrm>
        <a:graphic>
          <a:graphicData uri="http://schemas.openxmlformats.org/drawingml/2006/chart">
            <c:chart xmlns:c="http://schemas.openxmlformats.org/drawingml/2006/chart" xmlns:r="http://schemas.openxmlformats.org/officeDocument/2006/relationships" r:id="rId2"/>
          </a:graphicData>
        </a:graphic>
      </p:graphicFrame>
      <p:sp>
        <p:nvSpPr>
          <p:cNvPr id="2" name="Rubrik 1">
            <a:extLst>
              <a:ext uri="{FF2B5EF4-FFF2-40B4-BE49-F238E27FC236}">
                <a16:creationId xmlns:a16="http://schemas.microsoft.com/office/drawing/2014/main" id="{F39A4A79-A8F5-1E43-8708-B6D9B4AEB041}"/>
              </a:ext>
            </a:extLst>
          </p:cNvPr>
          <p:cNvSpPr>
            <a:spLocks noGrp="1"/>
          </p:cNvSpPr>
          <p:nvPr>
            <p:ph type="title"/>
          </p:nvPr>
        </p:nvSpPr>
        <p:spPr/>
        <p:txBody>
          <a:bodyPr/>
          <a:lstStyle/>
          <a:p>
            <a:r>
              <a:rPr lang="sv-SE" dirty="0"/>
              <a:t>Industri- och </a:t>
            </a:r>
            <a:r>
              <a:rPr lang="sv-SE" dirty="0" err="1"/>
              <a:t>techkonsultföretagen</a:t>
            </a:r>
            <a:r>
              <a:rPr lang="sv-SE" dirty="0"/>
              <a:t> har störst andel anställda under 45 år</a:t>
            </a:r>
          </a:p>
        </p:txBody>
      </p:sp>
      <p:sp>
        <p:nvSpPr>
          <p:cNvPr id="3" name="Platshållare för innehåll 2">
            <a:extLst>
              <a:ext uri="{FF2B5EF4-FFF2-40B4-BE49-F238E27FC236}">
                <a16:creationId xmlns:a16="http://schemas.microsoft.com/office/drawing/2014/main" id="{486E7E26-61A9-8540-902E-E7BFEB06F1DD}"/>
              </a:ext>
            </a:extLst>
          </p:cNvPr>
          <p:cNvSpPr>
            <a:spLocks noGrp="1"/>
          </p:cNvSpPr>
          <p:nvPr>
            <p:ph idx="1"/>
          </p:nvPr>
        </p:nvSpPr>
        <p:spPr>
          <a:xfrm>
            <a:off x="415787" y="1020726"/>
            <a:ext cx="5030419" cy="514663"/>
          </a:xfrm>
        </p:spPr>
        <p:txBody>
          <a:bodyPr/>
          <a:lstStyle/>
          <a:p>
            <a:r>
              <a:rPr lang="sv-SE" b="1" dirty="0"/>
              <a:t>Åldersfördelning bland de anställda</a:t>
            </a:r>
            <a:br>
              <a:rPr lang="sv-SE" dirty="0"/>
            </a:br>
            <a:r>
              <a:rPr lang="sv-SE" dirty="0"/>
              <a:t>I procent av totalen </a:t>
            </a:r>
          </a:p>
        </p:txBody>
      </p:sp>
      <p:sp>
        <p:nvSpPr>
          <p:cNvPr id="4" name="Platshållare för sidfot 3">
            <a:extLst>
              <a:ext uri="{FF2B5EF4-FFF2-40B4-BE49-F238E27FC236}">
                <a16:creationId xmlns:a16="http://schemas.microsoft.com/office/drawing/2014/main" id="{B9C120EF-669B-3845-98C6-1D6EBCBD3C48}"/>
              </a:ext>
            </a:extLst>
          </p:cNvPr>
          <p:cNvSpPr>
            <a:spLocks noGrp="1"/>
          </p:cNvSpPr>
          <p:nvPr>
            <p:ph type="ftr" sz="quarter" idx="11"/>
          </p:nvPr>
        </p:nvSpPr>
        <p:spPr/>
        <p:txBody>
          <a:bodyPr/>
          <a:lstStyle/>
          <a:p>
            <a:r>
              <a:rPr lang="sv-SE" dirty="0"/>
              <a:t>Insikt 2022 |</a:t>
            </a:r>
          </a:p>
        </p:txBody>
      </p:sp>
      <p:sp>
        <p:nvSpPr>
          <p:cNvPr id="14" name="Platshållare för bildnummer 13">
            <a:extLst>
              <a:ext uri="{FF2B5EF4-FFF2-40B4-BE49-F238E27FC236}">
                <a16:creationId xmlns:a16="http://schemas.microsoft.com/office/drawing/2014/main" id="{50D0DC64-C4BD-2041-8E5D-A1385C406C21}"/>
              </a:ext>
            </a:extLst>
          </p:cNvPr>
          <p:cNvSpPr>
            <a:spLocks noGrp="1"/>
          </p:cNvSpPr>
          <p:nvPr>
            <p:ph type="sldNum" sz="quarter" idx="12"/>
          </p:nvPr>
        </p:nvSpPr>
        <p:spPr/>
        <p:txBody>
          <a:bodyPr/>
          <a:lstStyle/>
          <a:p>
            <a:fld id="{AE086683-F536-42AB-ABBC-F4803DFE8DBC}" type="slidenum">
              <a:rPr lang="sv-SE" smtClean="0"/>
              <a:t>25</a:t>
            </a:fld>
            <a:endParaRPr lang="sv-SE" dirty="0"/>
          </a:p>
        </p:txBody>
      </p:sp>
      <p:sp>
        <p:nvSpPr>
          <p:cNvPr id="11" name="TextBox 3">
            <a:extLst>
              <a:ext uri="{FF2B5EF4-FFF2-40B4-BE49-F238E27FC236}">
                <a16:creationId xmlns:a16="http://schemas.microsoft.com/office/drawing/2014/main" id="{92A3FF28-A7E8-9946-819B-C877FE5D2F94}"/>
              </a:ext>
            </a:extLst>
          </p:cNvPr>
          <p:cNvSpPr txBox="1"/>
          <p:nvPr/>
        </p:nvSpPr>
        <p:spPr>
          <a:xfrm>
            <a:off x="2445943" y="3180126"/>
            <a:ext cx="657039" cy="307777"/>
          </a:xfrm>
          <a:prstGeom prst="rect">
            <a:avLst/>
          </a:prstGeom>
          <a:noFill/>
        </p:spPr>
        <p:txBody>
          <a:bodyPr wrap="none" rtlCol="0">
            <a:spAutoFit/>
          </a:bodyPr>
          <a:lstStyle/>
          <a:p>
            <a:pPr algn="ctr"/>
            <a:r>
              <a:rPr lang="sv-SE" sz="1400" b="1" dirty="0"/>
              <a:t>Totalt</a:t>
            </a:r>
          </a:p>
        </p:txBody>
      </p:sp>
      <p:sp>
        <p:nvSpPr>
          <p:cNvPr id="20" name="Båge 19">
            <a:extLst>
              <a:ext uri="{FF2B5EF4-FFF2-40B4-BE49-F238E27FC236}">
                <a16:creationId xmlns:a16="http://schemas.microsoft.com/office/drawing/2014/main" id="{8F2EA1E5-30CB-6C48-BA5E-82125B4CDA17}"/>
              </a:ext>
            </a:extLst>
          </p:cNvPr>
          <p:cNvSpPr/>
          <p:nvPr/>
        </p:nvSpPr>
        <p:spPr>
          <a:xfrm>
            <a:off x="1352195" y="1919650"/>
            <a:ext cx="2815274" cy="2815268"/>
          </a:xfrm>
          <a:prstGeom prst="arc">
            <a:avLst>
              <a:gd name="adj1" fmla="val 18866078"/>
              <a:gd name="adj2" fmla="val 6188587"/>
            </a:avLst>
          </a:prstGeom>
          <a:ln w="25400">
            <a:solidFill>
              <a:srgbClr val="2EA5B3"/>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grpSp>
        <p:nvGrpSpPr>
          <p:cNvPr id="36" name="Grupp 35">
            <a:extLst>
              <a:ext uri="{FF2B5EF4-FFF2-40B4-BE49-F238E27FC236}">
                <a16:creationId xmlns:a16="http://schemas.microsoft.com/office/drawing/2014/main" id="{DD23DF94-8090-0440-9A49-F37FBD26D810}"/>
              </a:ext>
            </a:extLst>
          </p:cNvPr>
          <p:cNvGrpSpPr/>
          <p:nvPr/>
        </p:nvGrpSpPr>
        <p:grpSpPr>
          <a:xfrm>
            <a:off x="6276569" y="1815342"/>
            <a:ext cx="5460726" cy="3737368"/>
            <a:chOff x="5949109" y="1946641"/>
            <a:chExt cx="5996896" cy="3737368"/>
          </a:xfrm>
        </p:grpSpPr>
        <p:graphicFrame>
          <p:nvGraphicFramePr>
            <p:cNvPr id="19" name="Chart 8">
              <a:extLst>
                <a:ext uri="{FF2B5EF4-FFF2-40B4-BE49-F238E27FC236}">
                  <a16:creationId xmlns:a16="http://schemas.microsoft.com/office/drawing/2014/main" id="{A4FC625C-118C-3AEB-C316-FF068C0DC5BF}"/>
                </a:ext>
              </a:extLst>
            </p:cNvPr>
            <p:cNvGraphicFramePr>
              <a:graphicFrameLocks/>
            </p:cNvGraphicFramePr>
            <p:nvPr>
              <p:extLst>
                <p:ext uri="{D42A27DB-BD31-4B8C-83A1-F6EECF244321}">
                  <p14:modId xmlns:p14="http://schemas.microsoft.com/office/powerpoint/2010/main" val="189750226"/>
                </p:ext>
              </p:extLst>
            </p:nvPr>
          </p:nvGraphicFramePr>
          <p:xfrm>
            <a:off x="5949109" y="2144558"/>
            <a:ext cx="5996896" cy="3539451"/>
          </p:xfrm>
          <a:graphic>
            <a:graphicData uri="http://schemas.openxmlformats.org/drawingml/2006/chart">
              <c:chart xmlns:c="http://schemas.openxmlformats.org/drawingml/2006/chart" xmlns:r="http://schemas.openxmlformats.org/officeDocument/2006/relationships" r:id="rId3"/>
            </a:graphicData>
          </a:graphic>
        </p:graphicFrame>
        <p:sp>
          <p:nvSpPr>
            <p:cNvPr id="22" name="Höger klammerparentes 21">
              <a:extLst>
                <a:ext uri="{FF2B5EF4-FFF2-40B4-BE49-F238E27FC236}">
                  <a16:creationId xmlns:a16="http://schemas.microsoft.com/office/drawing/2014/main" id="{82E2E895-2670-6843-B680-84067759DB2B}"/>
                </a:ext>
              </a:extLst>
            </p:cNvPr>
            <p:cNvSpPr/>
            <p:nvPr/>
          </p:nvSpPr>
          <p:spPr>
            <a:xfrm rot="16200000">
              <a:off x="8443882" y="1237753"/>
              <a:ext cx="99056" cy="2375504"/>
            </a:xfrm>
            <a:prstGeom prst="rightBrace">
              <a:avLst>
                <a:gd name="adj1" fmla="val 4170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4" name="Höger klammerparentes 23">
              <a:extLst>
                <a:ext uri="{FF2B5EF4-FFF2-40B4-BE49-F238E27FC236}">
                  <a16:creationId xmlns:a16="http://schemas.microsoft.com/office/drawing/2014/main" id="{387BABA9-1265-9547-B91C-9AFD865DD520}"/>
                </a:ext>
              </a:extLst>
            </p:cNvPr>
            <p:cNvSpPr/>
            <p:nvPr/>
          </p:nvSpPr>
          <p:spPr>
            <a:xfrm rot="16200000">
              <a:off x="8560596" y="2642874"/>
              <a:ext cx="99057" cy="2588366"/>
            </a:xfrm>
            <a:prstGeom prst="rightBrace">
              <a:avLst>
                <a:gd name="adj1" fmla="val 4170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7" name="Höger klammerparentes 26">
              <a:extLst>
                <a:ext uri="{FF2B5EF4-FFF2-40B4-BE49-F238E27FC236}">
                  <a16:creationId xmlns:a16="http://schemas.microsoft.com/office/drawing/2014/main" id="{BF6B69D2-4060-DE41-AB0E-E1D1EB0467F2}"/>
                </a:ext>
              </a:extLst>
            </p:cNvPr>
            <p:cNvSpPr/>
            <p:nvPr/>
          </p:nvSpPr>
          <p:spPr>
            <a:xfrm rot="16200000">
              <a:off x="8193736" y="3741616"/>
              <a:ext cx="99057" cy="1882407"/>
            </a:xfrm>
            <a:prstGeom prst="rightBrace">
              <a:avLst>
                <a:gd name="adj1" fmla="val 4170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8" name="textruta 27">
              <a:extLst>
                <a:ext uri="{FF2B5EF4-FFF2-40B4-BE49-F238E27FC236}">
                  <a16:creationId xmlns:a16="http://schemas.microsoft.com/office/drawing/2014/main" id="{A9C1F98F-FC62-914D-8B5E-17C901594C2C}"/>
                </a:ext>
              </a:extLst>
            </p:cNvPr>
            <p:cNvSpPr txBox="1"/>
            <p:nvPr/>
          </p:nvSpPr>
          <p:spPr>
            <a:xfrm>
              <a:off x="7790322" y="1946641"/>
              <a:ext cx="1450920" cy="415498"/>
            </a:xfrm>
            <a:prstGeom prst="rect">
              <a:avLst/>
            </a:prstGeom>
            <a:noFill/>
          </p:spPr>
          <p:txBody>
            <a:bodyPr wrap="none" rtlCol="0">
              <a:spAutoFit/>
            </a:bodyPr>
            <a:lstStyle/>
            <a:p>
              <a:pPr algn="ctr"/>
              <a:r>
                <a:rPr lang="sv-SE" sz="1050" b="1" dirty="0"/>
                <a:t>Andel under 45 år</a:t>
              </a:r>
              <a:br>
                <a:rPr lang="sv-SE" sz="1050" b="1" dirty="0"/>
              </a:br>
              <a:r>
                <a:rPr lang="sv-SE" sz="1050" b="1" dirty="0"/>
                <a:t>53%</a:t>
              </a:r>
            </a:p>
          </p:txBody>
        </p:sp>
        <p:sp>
          <p:nvSpPr>
            <p:cNvPr id="29" name="textruta 28">
              <a:extLst>
                <a:ext uri="{FF2B5EF4-FFF2-40B4-BE49-F238E27FC236}">
                  <a16:creationId xmlns:a16="http://schemas.microsoft.com/office/drawing/2014/main" id="{BACF2965-C37E-6F4C-8E4A-598ECCEB9178}"/>
                </a:ext>
              </a:extLst>
            </p:cNvPr>
            <p:cNvSpPr txBox="1"/>
            <p:nvPr/>
          </p:nvSpPr>
          <p:spPr>
            <a:xfrm>
              <a:off x="8404007" y="2887452"/>
              <a:ext cx="500305" cy="253916"/>
            </a:xfrm>
            <a:prstGeom prst="rect">
              <a:avLst/>
            </a:prstGeom>
            <a:solidFill>
              <a:schemeClr val="bg1">
                <a:lumMod val="95000"/>
                <a:alpha val="0"/>
              </a:schemeClr>
            </a:solidFill>
          </p:spPr>
          <p:txBody>
            <a:bodyPr wrap="none" rtlCol="0">
              <a:spAutoFit/>
            </a:bodyPr>
            <a:lstStyle/>
            <a:p>
              <a:r>
                <a:rPr lang="sv-SE" sz="1050" b="1" dirty="0">
                  <a:latin typeface="Arial" panose="020B0604020202020204" pitchFamily="34" charset="0"/>
                  <a:cs typeface="Arial" panose="020B0604020202020204" pitchFamily="34" charset="0"/>
                </a:rPr>
                <a:t>60%</a:t>
              </a:r>
            </a:p>
          </p:txBody>
        </p:sp>
        <p:sp>
          <p:nvSpPr>
            <p:cNvPr id="30" name="textruta 29">
              <a:extLst>
                <a:ext uri="{FF2B5EF4-FFF2-40B4-BE49-F238E27FC236}">
                  <a16:creationId xmlns:a16="http://schemas.microsoft.com/office/drawing/2014/main" id="{B9E530E0-382B-DD41-B1F6-196E04674965}"/>
                </a:ext>
              </a:extLst>
            </p:cNvPr>
            <p:cNvSpPr txBox="1"/>
            <p:nvPr/>
          </p:nvSpPr>
          <p:spPr>
            <a:xfrm>
              <a:off x="8382337" y="3647894"/>
              <a:ext cx="500305" cy="253916"/>
            </a:xfrm>
            <a:prstGeom prst="rect">
              <a:avLst/>
            </a:prstGeom>
            <a:noFill/>
          </p:spPr>
          <p:txBody>
            <a:bodyPr wrap="none" rtlCol="0">
              <a:spAutoFit/>
            </a:bodyPr>
            <a:lstStyle/>
            <a:p>
              <a:r>
                <a:rPr lang="sv-SE" sz="1050" b="1" dirty="0"/>
                <a:t>58%</a:t>
              </a:r>
            </a:p>
          </p:txBody>
        </p:sp>
        <p:sp>
          <p:nvSpPr>
            <p:cNvPr id="31" name="textruta 30">
              <a:extLst>
                <a:ext uri="{FF2B5EF4-FFF2-40B4-BE49-F238E27FC236}">
                  <a16:creationId xmlns:a16="http://schemas.microsoft.com/office/drawing/2014/main" id="{78A8114C-EA68-244E-867B-D8A57DBC3D9F}"/>
                </a:ext>
              </a:extLst>
            </p:cNvPr>
            <p:cNvSpPr txBox="1"/>
            <p:nvPr/>
          </p:nvSpPr>
          <p:spPr>
            <a:xfrm>
              <a:off x="8015477" y="4414638"/>
              <a:ext cx="500305" cy="253916"/>
            </a:xfrm>
            <a:prstGeom prst="rect">
              <a:avLst/>
            </a:prstGeom>
            <a:noFill/>
          </p:spPr>
          <p:txBody>
            <a:bodyPr wrap="none" rtlCol="0">
              <a:spAutoFit/>
            </a:bodyPr>
            <a:lstStyle/>
            <a:p>
              <a:r>
                <a:rPr lang="sv-SE" sz="1050" b="1" dirty="0"/>
                <a:t>42%</a:t>
              </a:r>
            </a:p>
          </p:txBody>
        </p:sp>
        <p:sp>
          <p:nvSpPr>
            <p:cNvPr id="23" name="Höger klammerparentes 22">
              <a:extLst>
                <a:ext uri="{FF2B5EF4-FFF2-40B4-BE49-F238E27FC236}">
                  <a16:creationId xmlns:a16="http://schemas.microsoft.com/office/drawing/2014/main" id="{78E54074-73A7-DC49-AA14-20FAC06D0768}"/>
                </a:ext>
              </a:extLst>
            </p:cNvPr>
            <p:cNvSpPr/>
            <p:nvPr/>
          </p:nvSpPr>
          <p:spPr>
            <a:xfrm rot="16200000">
              <a:off x="8598645" y="1849435"/>
              <a:ext cx="99057" cy="2692229"/>
            </a:xfrm>
            <a:prstGeom prst="rightBrace">
              <a:avLst>
                <a:gd name="adj1" fmla="val 4170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grpSp>
      <p:sp>
        <p:nvSpPr>
          <p:cNvPr id="32" name="textruta 31">
            <a:extLst>
              <a:ext uri="{FF2B5EF4-FFF2-40B4-BE49-F238E27FC236}">
                <a16:creationId xmlns:a16="http://schemas.microsoft.com/office/drawing/2014/main" id="{1B938D90-11A7-1540-AAA3-EF08AB59A72A}"/>
              </a:ext>
            </a:extLst>
          </p:cNvPr>
          <p:cNvSpPr txBox="1"/>
          <p:nvPr/>
        </p:nvSpPr>
        <p:spPr>
          <a:xfrm>
            <a:off x="4521863" y="3770511"/>
            <a:ext cx="1627795" cy="738664"/>
          </a:xfrm>
          <a:prstGeom prst="rect">
            <a:avLst/>
          </a:prstGeom>
          <a:noFill/>
        </p:spPr>
        <p:txBody>
          <a:bodyPr wrap="square" rtlCol="0">
            <a:spAutoFit/>
          </a:bodyPr>
          <a:lstStyle/>
          <a:p>
            <a:r>
              <a:rPr lang="sv-SE" sz="1050" i="1" dirty="0"/>
              <a:t>Snittålder för medlemsföretagens anställda ligger inom spannet 30-44 år</a:t>
            </a:r>
          </a:p>
        </p:txBody>
      </p:sp>
      <p:cxnSp>
        <p:nvCxnSpPr>
          <p:cNvPr id="34" name="Kurva 33">
            <a:extLst>
              <a:ext uri="{FF2B5EF4-FFF2-40B4-BE49-F238E27FC236}">
                <a16:creationId xmlns:a16="http://schemas.microsoft.com/office/drawing/2014/main" id="{28859C9A-2CE7-B742-B911-9424AAF1F8A0}"/>
              </a:ext>
            </a:extLst>
          </p:cNvPr>
          <p:cNvCxnSpPr>
            <a:cxnSpLocks/>
          </p:cNvCxnSpPr>
          <p:nvPr/>
        </p:nvCxnSpPr>
        <p:spPr>
          <a:xfrm rot="10800000">
            <a:off x="4129039" y="3908068"/>
            <a:ext cx="392825" cy="307375"/>
          </a:xfrm>
          <a:prstGeom prst="curvedConnector3">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8" name="Platshållare för innehåll 2">
            <a:extLst>
              <a:ext uri="{FF2B5EF4-FFF2-40B4-BE49-F238E27FC236}">
                <a16:creationId xmlns:a16="http://schemas.microsoft.com/office/drawing/2014/main" id="{73581618-D961-4E48-A80C-88C6D1B35F9C}"/>
              </a:ext>
            </a:extLst>
          </p:cNvPr>
          <p:cNvSpPr txBox="1">
            <a:spLocks/>
          </p:cNvSpPr>
          <p:nvPr/>
        </p:nvSpPr>
        <p:spPr>
          <a:xfrm>
            <a:off x="6276569" y="1020727"/>
            <a:ext cx="4944778" cy="61260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b="1" dirty="0"/>
              <a:t>Åldersfördelning per verksamhetsområde</a:t>
            </a:r>
            <a:br>
              <a:rPr lang="sv-SE" b="1" dirty="0"/>
            </a:br>
            <a:r>
              <a:rPr lang="sv-SE" dirty="0"/>
              <a:t>I procent av totalen </a:t>
            </a:r>
          </a:p>
        </p:txBody>
      </p:sp>
    </p:spTree>
    <p:extLst>
      <p:ext uri="{BB962C8B-B14F-4D97-AF65-F5344CB8AC3E}">
        <p14:creationId xmlns:p14="http://schemas.microsoft.com/office/powerpoint/2010/main" val="2822163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6B227E21-8302-7D4E-972B-E605FE5905FB}"/>
              </a:ext>
            </a:extLst>
          </p:cNvPr>
          <p:cNvPicPr>
            <a:picLocks noChangeAspect="1"/>
          </p:cNvPicPr>
          <p:nvPr/>
        </p:nvPicPr>
        <p:blipFill rotWithShape="1">
          <a:blip r:embed="rId2">
            <a:lum bright="70000" contrast="-70000"/>
          </a:blip>
          <a:srcRect r="9302"/>
          <a:stretch/>
        </p:blipFill>
        <p:spPr>
          <a:xfrm>
            <a:off x="6632620" y="929964"/>
            <a:ext cx="5559380" cy="5408066"/>
          </a:xfrm>
          <a:prstGeom prst="rect">
            <a:avLst/>
          </a:prstGeom>
        </p:spPr>
      </p:pic>
      <p:sp>
        <p:nvSpPr>
          <p:cNvPr id="2" name="Rubrik 1">
            <a:extLst>
              <a:ext uri="{FF2B5EF4-FFF2-40B4-BE49-F238E27FC236}">
                <a16:creationId xmlns:a16="http://schemas.microsoft.com/office/drawing/2014/main" id="{3457B5CB-7C7F-C846-BB7D-44F0F8E5418A}"/>
              </a:ext>
            </a:extLst>
          </p:cNvPr>
          <p:cNvSpPr>
            <a:spLocks noGrp="1"/>
          </p:cNvSpPr>
          <p:nvPr>
            <p:ph type="title"/>
          </p:nvPr>
        </p:nvSpPr>
        <p:spPr/>
        <p:txBody>
          <a:bodyPr/>
          <a:lstStyle/>
          <a:p>
            <a:r>
              <a:rPr lang="sv-SE" dirty="0"/>
              <a:t>Arkitekter har högst antal årliga sjukdagar per medarbetare (8,9 dagar)</a:t>
            </a:r>
          </a:p>
        </p:txBody>
      </p:sp>
      <p:sp>
        <p:nvSpPr>
          <p:cNvPr id="3" name="Platshållare för innehåll 2">
            <a:extLst>
              <a:ext uri="{FF2B5EF4-FFF2-40B4-BE49-F238E27FC236}">
                <a16:creationId xmlns:a16="http://schemas.microsoft.com/office/drawing/2014/main" id="{2530691A-6BED-D844-AEE8-0762FF2B604D}"/>
              </a:ext>
            </a:extLst>
          </p:cNvPr>
          <p:cNvSpPr>
            <a:spLocks noGrp="1"/>
          </p:cNvSpPr>
          <p:nvPr>
            <p:ph idx="1"/>
          </p:nvPr>
        </p:nvSpPr>
        <p:spPr>
          <a:xfrm>
            <a:off x="415787" y="1020727"/>
            <a:ext cx="4220607" cy="539106"/>
          </a:xfrm>
        </p:spPr>
        <p:txBody>
          <a:bodyPr/>
          <a:lstStyle/>
          <a:p>
            <a:r>
              <a:rPr lang="sv-SE" b="1" dirty="0"/>
              <a:t>Sjukdagar per medarbetare</a:t>
            </a:r>
            <a:br>
              <a:rPr lang="sv-SE" dirty="0"/>
            </a:br>
            <a:r>
              <a:rPr lang="sv-SE" dirty="0"/>
              <a:t>I antal dagar per år</a:t>
            </a:r>
          </a:p>
        </p:txBody>
      </p:sp>
      <p:sp>
        <p:nvSpPr>
          <p:cNvPr id="5" name="Platshållare för sidfot 4">
            <a:extLst>
              <a:ext uri="{FF2B5EF4-FFF2-40B4-BE49-F238E27FC236}">
                <a16:creationId xmlns:a16="http://schemas.microsoft.com/office/drawing/2014/main" id="{D1C77200-5681-A447-A9DA-FDB0D32F8482}"/>
              </a:ext>
            </a:extLst>
          </p:cNvPr>
          <p:cNvSpPr>
            <a:spLocks noGrp="1"/>
          </p:cNvSpPr>
          <p:nvPr>
            <p:ph type="ftr" sz="quarter" idx="11"/>
          </p:nvPr>
        </p:nvSpPr>
        <p:spPr/>
        <p:txBody>
          <a:bodyPr/>
          <a:lstStyle/>
          <a:p>
            <a:r>
              <a:rPr lang="sv-SE" dirty="0"/>
              <a:t>Insikt 2022 |</a:t>
            </a:r>
          </a:p>
        </p:txBody>
      </p:sp>
      <p:sp>
        <p:nvSpPr>
          <p:cNvPr id="6" name="Platshållare för bildnummer 5">
            <a:extLst>
              <a:ext uri="{FF2B5EF4-FFF2-40B4-BE49-F238E27FC236}">
                <a16:creationId xmlns:a16="http://schemas.microsoft.com/office/drawing/2014/main" id="{1B605DA1-E857-5E4B-BEF3-65AFE4EB8B3E}"/>
              </a:ext>
            </a:extLst>
          </p:cNvPr>
          <p:cNvSpPr>
            <a:spLocks noGrp="1"/>
          </p:cNvSpPr>
          <p:nvPr>
            <p:ph type="sldNum" sz="quarter" idx="12"/>
          </p:nvPr>
        </p:nvSpPr>
        <p:spPr/>
        <p:txBody>
          <a:bodyPr/>
          <a:lstStyle/>
          <a:p>
            <a:fld id="{AE086683-F536-42AB-ABBC-F4803DFE8DBC}" type="slidenum">
              <a:rPr lang="sv-SE" smtClean="0"/>
              <a:pPr/>
              <a:t>26</a:t>
            </a:fld>
            <a:endParaRPr lang="sv-SE" dirty="0"/>
          </a:p>
        </p:txBody>
      </p:sp>
      <p:graphicFrame>
        <p:nvGraphicFramePr>
          <p:cNvPr id="21" name="Chart 9">
            <a:extLst>
              <a:ext uri="{FF2B5EF4-FFF2-40B4-BE49-F238E27FC236}">
                <a16:creationId xmlns:a16="http://schemas.microsoft.com/office/drawing/2014/main" id="{161BE5A7-E200-3D4B-0F88-C88D4BB5473E}"/>
              </a:ext>
            </a:extLst>
          </p:cNvPr>
          <p:cNvGraphicFramePr>
            <a:graphicFrameLocks/>
          </p:cNvGraphicFramePr>
          <p:nvPr>
            <p:extLst>
              <p:ext uri="{D42A27DB-BD31-4B8C-83A1-F6EECF244321}">
                <p14:modId xmlns:p14="http://schemas.microsoft.com/office/powerpoint/2010/main" val="3730659377"/>
              </p:ext>
            </p:extLst>
          </p:nvPr>
        </p:nvGraphicFramePr>
        <p:xfrm>
          <a:off x="615044" y="1741615"/>
          <a:ext cx="6275154" cy="4253539"/>
        </p:xfrm>
        <a:graphic>
          <a:graphicData uri="http://schemas.openxmlformats.org/drawingml/2006/chart">
            <c:chart xmlns:c="http://schemas.openxmlformats.org/drawingml/2006/chart" xmlns:r="http://schemas.openxmlformats.org/officeDocument/2006/relationships" r:id="rId3"/>
          </a:graphicData>
        </a:graphic>
      </p:graphicFrame>
      <p:sp>
        <p:nvSpPr>
          <p:cNvPr id="27" name="Rektangel 26">
            <a:extLst>
              <a:ext uri="{FF2B5EF4-FFF2-40B4-BE49-F238E27FC236}">
                <a16:creationId xmlns:a16="http://schemas.microsoft.com/office/drawing/2014/main" id="{14E0EF94-5620-C040-99A2-23CB225A65B0}"/>
              </a:ext>
            </a:extLst>
          </p:cNvPr>
          <p:cNvSpPr/>
          <p:nvPr/>
        </p:nvSpPr>
        <p:spPr>
          <a:xfrm>
            <a:off x="771418" y="3790223"/>
            <a:ext cx="376732" cy="1791275"/>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8" name="Rektangel 27">
            <a:extLst>
              <a:ext uri="{FF2B5EF4-FFF2-40B4-BE49-F238E27FC236}">
                <a16:creationId xmlns:a16="http://schemas.microsoft.com/office/drawing/2014/main" id="{E3F0D8D0-660B-2D4A-BC26-5CAC0735F417}"/>
              </a:ext>
            </a:extLst>
          </p:cNvPr>
          <p:cNvSpPr/>
          <p:nvPr/>
        </p:nvSpPr>
        <p:spPr>
          <a:xfrm>
            <a:off x="1970196" y="4069429"/>
            <a:ext cx="376732" cy="1512069"/>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9" name="Rektangel 28">
            <a:extLst>
              <a:ext uri="{FF2B5EF4-FFF2-40B4-BE49-F238E27FC236}">
                <a16:creationId xmlns:a16="http://schemas.microsoft.com/office/drawing/2014/main" id="{E2234CDA-E8CC-2344-979B-F3C2C8602F19}"/>
              </a:ext>
            </a:extLst>
          </p:cNvPr>
          <p:cNvSpPr/>
          <p:nvPr/>
        </p:nvSpPr>
        <p:spPr>
          <a:xfrm>
            <a:off x="3171133" y="3992647"/>
            <a:ext cx="376732" cy="1588851"/>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0" name="Rektangel 29">
            <a:extLst>
              <a:ext uri="{FF2B5EF4-FFF2-40B4-BE49-F238E27FC236}">
                <a16:creationId xmlns:a16="http://schemas.microsoft.com/office/drawing/2014/main" id="{32BCCBB5-5317-9841-8826-052E2FCCE3B6}"/>
              </a:ext>
            </a:extLst>
          </p:cNvPr>
          <p:cNvSpPr/>
          <p:nvPr/>
        </p:nvSpPr>
        <p:spPr>
          <a:xfrm>
            <a:off x="4365145" y="3064747"/>
            <a:ext cx="376732" cy="2516751"/>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1" name="Rektangel 30">
            <a:extLst>
              <a:ext uri="{FF2B5EF4-FFF2-40B4-BE49-F238E27FC236}">
                <a16:creationId xmlns:a16="http://schemas.microsoft.com/office/drawing/2014/main" id="{897BB91E-B10E-6B40-B78E-C5AE61EE7957}"/>
              </a:ext>
            </a:extLst>
          </p:cNvPr>
          <p:cNvSpPr/>
          <p:nvPr/>
        </p:nvSpPr>
        <p:spPr>
          <a:xfrm>
            <a:off x="5570848" y="4327695"/>
            <a:ext cx="376732" cy="1253803"/>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2" name="textruta 31">
            <a:extLst>
              <a:ext uri="{FF2B5EF4-FFF2-40B4-BE49-F238E27FC236}">
                <a16:creationId xmlns:a16="http://schemas.microsoft.com/office/drawing/2014/main" id="{6FF63BED-DFB3-2B4A-B23C-2D136A6EB08C}"/>
              </a:ext>
            </a:extLst>
          </p:cNvPr>
          <p:cNvSpPr txBox="1"/>
          <p:nvPr/>
        </p:nvSpPr>
        <p:spPr>
          <a:xfrm>
            <a:off x="5624887" y="4327695"/>
            <a:ext cx="263214" cy="261610"/>
          </a:xfrm>
          <a:prstGeom prst="rect">
            <a:avLst/>
          </a:prstGeom>
          <a:noFill/>
        </p:spPr>
        <p:txBody>
          <a:bodyPr wrap="none" rtlCol="0">
            <a:spAutoFit/>
          </a:bodyPr>
          <a:lstStyle/>
          <a:p>
            <a:r>
              <a:rPr lang="sv-SE" sz="1100" dirty="0"/>
              <a:t>3</a:t>
            </a:r>
          </a:p>
        </p:txBody>
      </p:sp>
      <p:sp>
        <p:nvSpPr>
          <p:cNvPr id="33" name="textruta 32">
            <a:extLst>
              <a:ext uri="{FF2B5EF4-FFF2-40B4-BE49-F238E27FC236}">
                <a16:creationId xmlns:a16="http://schemas.microsoft.com/office/drawing/2014/main" id="{4E746105-FC8C-8A4A-A9C8-B99033D7E59A}"/>
              </a:ext>
            </a:extLst>
          </p:cNvPr>
          <p:cNvSpPr txBox="1"/>
          <p:nvPr/>
        </p:nvSpPr>
        <p:spPr>
          <a:xfrm>
            <a:off x="4362857" y="3064747"/>
            <a:ext cx="380232" cy="261610"/>
          </a:xfrm>
          <a:prstGeom prst="rect">
            <a:avLst/>
          </a:prstGeom>
          <a:noFill/>
        </p:spPr>
        <p:txBody>
          <a:bodyPr wrap="none" rtlCol="0">
            <a:spAutoFit/>
          </a:bodyPr>
          <a:lstStyle/>
          <a:p>
            <a:r>
              <a:rPr lang="sv-SE" sz="1100" dirty="0"/>
              <a:t>5,9</a:t>
            </a:r>
          </a:p>
        </p:txBody>
      </p:sp>
      <p:sp>
        <p:nvSpPr>
          <p:cNvPr id="34" name="textruta 33">
            <a:extLst>
              <a:ext uri="{FF2B5EF4-FFF2-40B4-BE49-F238E27FC236}">
                <a16:creationId xmlns:a16="http://schemas.microsoft.com/office/drawing/2014/main" id="{BF535D36-A9E4-934C-B94A-425D6B475058}"/>
              </a:ext>
            </a:extLst>
          </p:cNvPr>
          <p:cNvSpPr txBox="1"/>
          <p:nvPr/>
        </p:nvSpPr>
        <p:spPr>
          <a:xfrm>
            <a:off x="3170933" y="3992647"/>
            <a:ext cx="380232" cy="261610"/>
          </a:xfrm>
          <a:prstGeom prst="rect">
            <a:avLst/>
          </a:prstGeom>
          <a:noFill/>
        </p:spPr>
        <p:txBody>
          <a:bodyPr wrap="none" rtlCol="0">
            <a:spAutoFit/>
          </a:bodyPr>
          <a:lstStyle/>
          <a:p>
            <a:r>
              <a:rPr lang="sv-SE" sz="1100" dirty="0"/>
              <a:t>3,9</a:t>
            </a:r>
          </a:p>
        </p:txBody>
      </p:sp>
      <p:sp>
        <p:nvSpPr>
          <p:cNvPr id="35" name="textruta 34">
            <a:extLst>
              <a:ext uri="{FF2B5EF4-FFF2-40B4-BE49-F238E27FC236}">
                <a16:creationId xmlns:a16="http://schemas.microsoft.com/office/drawing/2014/main" id="{EB425D26-1A35-1647-AC3C-797ACFE97257}"/>
              </a:ext>
            </a:extLst>
          </p:cNvPr>
          <p:cNvSpPr txBox="1"/>
          <p:nvPr/>
        </p:nvSpPr>
        <p:spPr>
          <a:xfrm>
            <a:off x="1968446" y="4069429"/>
            <a:ext cx="380232" cy="261610"/>
          </a:xfrm>
          <a:prstGeom prst="rect">
            <a:avLst/>
          </a:prstGeom>
          <a:noFill/>
        </p:spPr>
        <p:txBody>
          <a:bodyPr wrap="none" rtlCol="0">
            <a:spAutoFit/>
          </a:bodyPr>
          <a:lstStyle/>
          <a:p>
            <a:r>
              <a:rPr lang="sv-SE" sz="1100" dirty="0"/>
              <a:t>3,8</a:t>
            </a:r>
          </a:p>
        </p:txBody>
      </p:sp>
      <p:sp>
        <p:nvSpPr>
          <p:cNvPr id="36" name="textruta 35">
            <a:extLst>
              <a:ext uri="{FF2B5EF4-FFF2-40B4-BE49-F238E27FC236}">
                <a16:creationId xmlns:a16="http://schemas.microsoft.com/office/drawing/2014/main" id="{B22ECA11-DDD1-7B45-94D5-A9A3E9209B13}"/>
              </a:ext>
            </a:extLst>
          </p:cNvPr>
          <p:cNvSpPr txBox="1"/>
          <p:nvPr/>
        </p:nvSpPr>
        <p:spPr>
          <a:xfrm>
            <a:off x="771418" y="3799398"/>
            <a:ext cx="380232" cy="261610"/>
          </a:xfrm>
          <a:prstGeom prst="rect">
            <a:avLst/>
          </a:prstGeom>
          <a:noFill/>
        </p:spPr>
        <p:txBody>
          <a:bodyPr wrap="none" rtlCol="0">
            <a:spAutoFit/>
          </a:bodyPr>
          <a:lstStyle/>
          <a:p>
            <a:r>
              <a:rPr lang="sv-SE" sz="1100" dirty="0"/>
              <a:t>4,3</a:t>
            </a:r>
          </a:p>
        </p:txBody>
      </p:sp>
      <p:grpSp>
        <p:nvGrpSpPr>
          <p:cNvPr id="41" name="Grupp 40">
            <a:extLst>
              <a:ext uri="{FF2B5EF4-FFF2-40B4-BE49-F238E27FC236}">
                <a16:creationId xmlns:a16="http://schemas.microsoft.com/office/drawing/2014/main" id="{54312EE7-92D1-7840-91B1-0E4E2F609261}"/>
              </a:ext>
            </a:extLst>
          </p:cNvPr>
          <p:cNvGrpSpPr/>
          <p:nvPr/>
        </p:nvGrpSpPr>
        <p:grpSpPr>
          <a:xfrm>
            <a:off x="778669" y="2128297"/>
            <a:ext cx="1104303" cy="218800"/>
            <a:chOff x="3228442" y="6092476"/>
            <a:chExt cx="1616809" cy="320346"/>
          </a:xfrm>
        </p:grpSpPr>
        <p:sp>
          <p:nvSpPr>
            <p:cNvPr id="37" name="Rektangel 36">
              <a:extLst>
                <a:ext uri="{FF2B5EF4-FFF2-40B4-BE49-F238E27FC236}">
                  <a16:creationId xmlns:a16="http://schemas.microsoft.com/office/drawing/2014/main" id="{19F06A17-A014-2145-AF87-B2D2C3413AD3}"/>
                </a:ext>
              </a:extLst>
            </p:cNvPr>
            <p:cNvSpPr/>
            <p:nvPr/>
          </p:nvSpPr>
          <p:spPr>
            <a:xfrm>
              <a:off x="3228442" y="6176936"/>
              <a:ext cx="164555" cy="161095"/>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100" dirty="0"/>
            </a:p>
          </p:txBody>
        </p:sp>
        <p:sp>
          <p:nvSpPr>
            <p:cNvPr id="38" name="textruta 37">
              <a:extLst>
                <a:ext uri="{FF2B5EF4-FFF2-40B4-BE49-F238E27FC236}">
                  <a16:creationId xmlns:a16="http://schemas.microsoft.com/office/drawing/2014/main" id="{4099754E-0053-D04F-8082-FFA0217569FF}"/>
                </a:ext>
              </a:extLst>
            </p:cNvPr>
            <p:cNvSpPr txBox="1"/>
            <p:nvPr/>
          </p:nvSpPr>
          <p:spPr>
            <a:xfrm>
              <a:off x="3373675" y="6097390"/>
              <a:ext cx="608330" cy="315432"/>
            </a:xfrm>
            <a:prstGeom prst="rect">
              <a:avLst/>
            </a:prstGeom>
            <a:noFill/>
          </p:spPr>
          <p:txBody>
            <a:bodyPr wrap="none" rtlCol="0">
              <a:spAutoFit/>
            </a:bodyPr>
            <a:lstStyle/>
            <a:p>
              <a:r>
                <a:rPr lang="sv-SE" sz="800" dirty="0"/>
                <a:t>2020</a:t>
              </a:r>
            </a:p>
          </p:txBody>
        </p:sp>
        <p:sp>
          <p:nvSpPr>
            <p:cNvPr id="39" name="Rektangel 38">
              <a:extLst>
                <a:ext uri="{FF2B5EF4-FFF2-40B4-BE49-F238E27FC236}">
                  <a16:creationId xmlns:a16="http://schemas.microsoft.com/office/drawing/2014/main" id="{CA63839D-D74A-E543-8B1D-D29BBD2EE767}"/>
                </a:ext>
              </a:extLst>
            </p:cNvPr>
            <p:cNvSpPr/>
            <p:nvPr/>
          </p:nvSpPr>
          <p:spPr>
            <a:xfrm>
              <a:off x="4098170" y="6176936"/>
              <a:ext cx="164555" cy="161095"/>
            </a:xfrm>
            <a:prstGeom prst="rect">
              <a:avLst/>
            </a:prstGeom>
            <a:gradFill>
              <a:gsLst>
                <a:gs pos="0">
                  <a:schemeClr val="accent1"/>
                </a:gs>
                <a:gs pos="99000">
                  <a:schemeClr val="accent2"/>
                </a:gs>
              </a:gsLst>
              <a:lin ang="54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100" dirty="0"/>
            </a:p>
          </p:txBody>
        </p:sp>
        <p:sp>
          <p:nvSpPr>
            <p:cNvPr id="40" name="textruta 39">
              <a:extLst>
                <a:ext uri="{FF2B5EF4-FFF2-40B4-BE49-F238E27FC236}">
                  <a16:creationId xmlns:a16="http://schemas.microsoft.com/office/drawing/2014/main" id="{BFE3AE3B-774A-194D-8C09-418CDD2859EB}"/>
                </a:ext>
              </a:extLst>
            </p:cNvPr>
            <p:cNvSpPr txBox="1"/>
            <p:nvPr/>
          </p:nvSpPr>
          <p:spPr>
            <a:xfrm>
              <a:off x="4236920" y="6092476"/>
              <a:ext cx="608331" cy="315432"/>
            </a:xfrm>
            <a:prstGeom prst="rect">
              <a:avLst/>
            </a:prstGeom>
            <a:noFill/>
          </p:spPr>
          <p:txBody>
            <a:bodyPr wrap="none" rtlCol="0">
              <a:spAutoFit/>
            </a:bodyPr>
            <a:lstStyle/>
            <a:p>
              <a:r>
                <a:rPr lang="sv-SE" sz="800" dirty="0"/>
                <a:t>2021</a:t>
              </a:r>
            </a:p>
          </p:txBody>
        </p:sp>
      </p:grpSp>
      <p:cxnSp>
        <p:nvCxnSpPr>
          <p:cNvPr id="9" name="Rak 8">
            <a:extLst>
              <a:ext uri="{FF2B5EF4-FFF2-40B4-BE49-F238E27FC236}">
                <a16:creationId xmlns:a16="http://schemas.microsoft.com/office/drawing/2014/main" id="{BABAB912-40E7-E546-8D27-704ED0E50E4A}"/>
              </a:ext>
            </a:extLst>
          </p:cNvPr>
          <p:cNvCxnSpPr>
            <a:cxnSpLocks/>
          </p:cNvCxnSpPr>
          <p:nvPr/>
        </p:nvCxnSpPr>
        <p:spPr>
          <a:xfrm>
            <a:off x="7547030" y="5583831"/>
            <a:ext cx="3620323" cy="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sp>
        <p:nvSpPr>
          <p:cNvPr id="45" name="Platshållare för bildnummer 5">
            <a:extLst>
              <a:ext uri="{FF2B5EF4-FFF2-40B4-BE49-F238E27FC236}">
                <a16:creationId xmlns:a16="http://schemas.microsoft.com/office/drawing/2014/main" id="{C133F26B-C71C-6D45-88BE-E00107885539}"/>
              </a:ext>
            </a:extLst>
          </p:cNvPr>
          <p:cNvSpPr txBox="1">
            <a:spLocks/>
          </p:cNvSpPr>
          <p:nvPr/>
        </p:nvSpPr>
        <p:spPr>
          <a:xfrm>
            <a:off x="7510139" y="5582023"/>
            <a:ext cx="1057623" cy="306909"/>
          </a:xfrm>
          <a:prstGeom prst="rect">
            <a:avLst/>
          </a:prstGeom>
        </p:spPr>
        <p:txBody>
          <a:bodyPr vert="horz" lIns="0" tIns="0" rIns="0" bIns="0" rtlCol="0" anchor="b">
            <a:noAutofit/>
          </a:bodyPr>
          <a:lstStyle>
            <a:defPPr>
              <a:defRPr lang="sv-SE"/>
            </a:defPPr>
            <a:lvl1pPr marL="0" algn="r" defTabSz="914400" rtl="0" eaLnBrk="1" latinLnBrk="0" hangingPunct="1">
              <a:defRPr sz="700" kern="1200">
                <a:solidFill>
                  <a:schemeClr val="tx2">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800" dirty="0">
                <a:solidFill>
                  <a:schemeClr val="tx1"/>
                </a:solidFill>
              </a:rPr>
              <a:t>*Service-, omsorg &amp; försäljningsyrken</a:t>
            </a:r>
          </a:p>
        </p:txBody>
      </p:sp>
      <p:sp>
        <p:nvSpPr>
          <p:cNvPr id="11" name="Rektangel 10">
            <a:extLst>
              <a:ext uri="{FF2B5EF4-FFF2-40B4-BE49-F238E27FC236}">
                <a16:creationId xmlns:a16="http://schemas.microsoft.com/office/drawing/2014/main" id="{B8E0D12E-0D58-8F49-BC8B-3C398D9E40B9}"/>
              </a:ext>
            </a:extLst>
          </p:cNvPr>
          <p:cNvSpPr/>
          <p:nvPr/>
        </p:nvSpPr>
        <p:spPr>
          <a:xfrm>
            <a:off x="7870982" y="1082180"/>
            <a:ext cx="364651" cy="449931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6" name="Platshållare för bildnummer 5">
            <a:extLst>
              <a:ext uri="{FF2B5EF4-FFF2-40B4-BE49-F238E27FC236}">
                <a16:creationId xmlns:a16="http://schemas.microsoft.com/office/drawing/2014/main" id="{F92376C2-F5E7-504F-B87F-86538D4487BE}"/>
              </a:ext>
            </a:extLst>
          </p:cNvPr>
          <p:cNvSpPr txBox="1">
            <a:spLocks/>
          </p:cNvSpPr>
          <p:nvPr/>
        </p:nvSpPr>
        <p:spPr>
          <a:xfrm>
            <a:off x="7844125" y="1079846"/>
            <a:ext cx="407759" cy="176735"/>
          </a:xfrm>
          <a:prstGeom prst="rect">
            <a:avLst/>
          </a:prstGeom>
        </p:spPr>
        <p:txBody>
          <a:bodyPr vert="horz" lIns="0" tIns="0" rIns="0" bIns="0" rtlCol="0" anchor="b">
            <a:noAutofit/>
          </a:bodyPr>
          <a:lstStyle>
            <a:defPPr>
              <a:defRPr lang="sv-SE"/>
            </a:defPPr>
            <a:lvl1pPr marL="0" algn="r" defTabSz="914400" rtl="0" eaLnBrk="1" latinLnBrk="0" hangingPunct="1">
              <a:defRPr sz="700" kern="1200">
                <a:solidFill>
                  <a:schemeClr val="tx2">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1000" dirty="0">
                <a:solidFill>
                  <a:schemeClr val="bg1"/>
                </a:solidFill>
              </a:rPr>
              <a:t>11,7</a:t>
            </a:r>
          </a:p>
        </p:txBody>
      </p:sp>
      <p:sp>
        <p:nvSpPr>
          <p:cNvPr id="47" name="Rektangel 46">
            <a:extLst>
              <a:ext uri="{FF2B5EF4-FFF2-40B4-BE49-F238E27FC236}">
                <a16:creationId xmlns:a16="http://schemas.microsoft.com/office/drawing/2014/main" id="{12C28846-1FA7-E942-976F-04E15AB80BE7}"/>
              </a:ext>
            </a:extLst>
          </p:cNvPr>
          <p:cNvSpPr/>
          <p:nvPr/>
        </p:nvSpPr>
        <p:spPr>
          <a:xfrm>
            <a:off x="8929921" y="1992140"/>
            <a:ext cx="364651" cy="358935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8" name="Rektangel 47">
            <a:extLst>
              <a:ext uri="{FF2B5EF4-FFF2-40B4-BE49-F238E27FC236}">
                <a16:creationId xmlns:a16="http://schemas.microsoft.com/office/drawing/2014/main" id="{B1B29749-4CC8-D74D-9DC5-E6D8175D579B}"/>
              </a:ext>
            </a:extLst>
          </p:cNvPr>
          <p:cNvSpPr/>
          <p:nvPr/>
        </p:nvSpPr>
        <p:spPr>
          <a:xfrm>
            <a:off x="9915603" y="2697933"/>
            <a:ext cx="364651" cy="288356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9" name="Platshållare för bildnummer 5">
            <a:extLst>
              <a:ext uri="{FF2B5EF4-FFF2-40B4-BE49-F238E27FC236}">
                <a16:creationId xmlns:a16="http://schemas.microsoft.com/office/drawing/2014/main" id="{A95FFE35-1AD3-5148-AEED-35670ED317BD}"/>
              </a:ext>
            </a:extLst>
          </p:cNvPr>
          <p:cNvSpPr txBox="1">
            <a:spLocks/>
          </p:cNvSpPr>
          <p:nvPr/>
        </p:nvSpPr>
        <p:spPr>
          <a:xfrm>
            <a:off x="8892112" y="2014545"/>
            <a:ext cx="407759" cy="176735"/>
          </a:xfrm>
          <a:prstGeom prst="rect">
            <a:avLst/>
          </a:prstGeom>
        </p:spPr>
        <p:txBody>
          <a:bodyPr vert="horz" lIns="0" tIns="0" rIns="0" bIns="0" rtlCol="0" anchor="b">
            <a:noAutofit/>
          </a:bodyPr>
          <a:lstStyle>
            <a:defPPr>
              <a:defRPr lang="sv-SE"/>
            </a:defPPr>
            <a:lvl1pPr marL="0" algn="r" defTabSz="914400" rtl="0" eaLnBrk="1" latinLnBrk="0" hangingPunct="1">
              <a:defRPr sz="700" kern="1200">
                <a:solidFill>
                  <a:schemeClr val="tx2">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1000" dirty="0">
                <a:solidFill>
                  <a:schemeClr val="bg1"/>
                </a:solidFill>
              </a:rPr>
              <a:t>8,6</a:t>
            </a:r>
          </a:p>
        </p:txBody>
      </p:sp>
      <p:sp>
        <p:nvSpPr>
          <p:cNvPr id="50" name="Platshållare för bildnummer 5">
            <a:extLst>
              <a:ext uri="{FF2B5EF4-FFF2-40B4-BE49-F238E27FC236}">
                <a16:creationId xmlns:a16="http://schemas.microsoft.com/office/drawing/2014/main" id="{B99E53F3-46A7-2441-BC48-489E14A0FBD9}"/>
              </a:ext>
            </a:extLst>
          </p:cNvPr>
          <p:cNvSpPr txBox="1">
            <a:spLocks/>
          </p:cNvSpPr>
          <p:nvPr/>
        </p:nvSpPr>
        <p:spPr>
          <a:xfrm>
            <a:off x="8615253" y="5690705"/>
            <a:ext cx="961475" cy="306909"/>
          </a:xfrm>
          <a:prstGeom prst="rect">
            <a:avLst/>
          </a:prstGeom>
        </p:spPr>
        <p:txBody>
          <a:bodyPr vert="horz" lIns="0" tIns="0" rIns="0" bIns="0" rtlCol="0" anchor="b">
            <a:noAutofit/>
          </a:bodyPr>
          <a:lstStyle>
            <a:defPPr>
              <a:defRPr lang="sv-SE"/>
            </a:defPPr>
            <a:lvl1pPr marL="0" algn="r" defTabSz="914400" rtl="0" eaLnBrk="1" latinLnBrk="0" hangingPunct="1">
              <a:defRPr sz="700" kern="1200">
                <a:solidFill>
                  <a:schemeClr val="tx2">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800" dirty="0">
                <a:solidFill>
                  <a:schemeClr val="tx1"/>
                </a:solidFill>
              </a:rPr>
              <a:t>*Yrken inom administration och kundtjänst</a:t>
            </a:r>
          </a:p>
        </p:txBody>
      </p:sp>
      <p:sp>
        <p:nvSpPr>
          <p:cNvPr id="51" name="Platshållare för bildnummer 5">
            <a:extLst>
              <a:ext uri="{FF2B5EF4-FFF2-40B4-BE49-F238E27FC236}">
                <a16:creationId xmlns:a16="http://schemas.microsoft.com/office/drawing/2014/main" id="{3F52C943-0A5D-9B47-BD7C-04F869515547}"/>
              </a:ext>
            </a:extLst>
          </p:cNvPr>
          <p:cNvSpPr txBox="1">
            <a:spLocks/>
          </p:cNvSpPr>
          <p:nvPr/>
        </p:nvSpPr>
        <p:spPr>
          <a:xfrm>
            <a:off x="9632936" y="5690705"/>
            <a:ext cx="961475" cy="306909"/>
          </a:xfrm>
          <a:prstGeom prst="rect">
            <a:avLst/>
          </a:prstGeom>
        </p:spPr>
        <p:txBody>
          <a:bodyPr vert="horz" lIns="0" tIns="0" rIns="0" bIns="0" rtlCol="0" anchor="b">
            <a:noAutofit/>
          </a:bodyPr>
          <a:lstStyle>
            <a:defPPr>
              <a:defRPr lang="sv-SE"/>
            </a:defPPr>
            <a:lvl1pPr marL="0" algn="r" defTabSz="914400" rtl="0" eaLnBrk="1" latinLnBrk="0" hangingPunct="1">
              <a:defRPr sz="700" kern="1200">
                <a:solidFill>
                  <a:schemeClr val="tx2">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800" dirty="0">
                <a:solidFill>
                  <a:schemeClr val="tx1"/>
                </a:solidFill>
              </a:rPr>
              <a:t>*Yrken inom byggverksamhet och tillverkning</a:t>
            </a:r>
          </a:p>
        </p:txBody>
      </p:sp>
      <p:sp>
        <p:nvSpPr>
          <p:cNvPr id="52" name="Platshållare för bildnummer 5">
            <a:extLst>
              <a:ext uri="{FF2B5EF4-FFF2-40B4-BE49-F238E27FC236}">
                <a16:creationId xmlns:a16="http://schemas.microsoft.com/office/drawing/2014/main" id="{ADA51557-732A-C546-8819-6EF844B45739}"/>
              </a:ext>
            </a:extLst>
          </p:cNvPr>
          <p:cNvSpPr txBox="1">
            <a:spLocks/>
          </p:cNvSpPr>
          <p:nvPr/>
        </p:nvSpPr>
        <p:spPr>
          <a:xfrm>
            <a:off x="9903777" y="2695598"/>
            <a:ext cx="407759" cy="176735"/>
          </a:xfrm>
          <a:prstGeom prst="rect">
            <a:avLst/>
          </a:prstGeom>
        </p:spPr>
        <p:txBody>
          <a:bodyPr vert="horz" lIns="0" tIns="0" rIns="0" bIns="0" rtlCol="0" anchor="b">
            <a:noAutofit/>
          </a:bodyPr>
          <a:lstStyle>
            <a:defPPr>
              <a:defRPr lang="sv-SE"/>
            </a:defPPr>
            <a:lvl1pPr marL="0" algn="r" defTabSz="914400" rtl="0" eaLnBrk="1" latinLnBrk="0" hangingPunct="1">
              <a:defRPr sz="700" kern="1200">
                <a:solidFill>
                  <a:schemeClr val="tx2">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1000" dirty="0">
                <a:solidFill>
                  <a:schemeClr val="bg1"/>
                </a:solidFill>
              </a:rPr>
              <a:t>7,6</a:t>
            </a:r>
          </a:p>
        </p:txBody>
      </p:sp>
      <p:sp>
        <p:nvSpPr>
          <p:cNvPr id="53" name="Platshållare för bildnummer 5">
            <a:extLst>
              <a:ext uri="{FF2B5EF4-FFF2-40B4-BE49-F238E27FC236}">
                <a16:creationId xmlns:a16="http://schemas.microsoft.com/office/drawing/2014/main" id="{6FF829B7-511F-DC40-B14F-597820B9490B}"/>
              </a:ext>
            </a:extLst>
          </p:cNvPr>
          <p:cNvSpPr txBox="1">
            <a:spLocks/>
          </p:cNvSpPr>
          <p:nvPr/>
        </p:nvSpPr>
        <p:spPr>
          <a:xfrm>
            <a:off x="10422554" y="5454686"/>
            <a:ext cx="961475" cy="306909"/>
          </a:xfrm>
          <a:prstGeom prst="rect">
            <a:avLst/>
          </a:prstGeom>
        </p:spPr>
        <p:txBody>
          <a:bodyPr vert="horz" lIns="0" tIns="0" rIns="0" bIns="0" rtlCol="0" anchor="b">
            <a:noAutofit/>
          </a:bodyPr>
          <a:lstStyle>
            <a:defPPr>
              <a:defRPr lang="sv-SE"/>
            </a:defPPr>
            <a:lvl1pPr marL="0" algn="r" defTabSz="914400" rtl="0" eaLnBrk="1" latinLnBrk="0" hangingPunct="1">
              <a:defRPr sz="700" kern="1200">
                <a:solidFill>
                  <a:schemeClr val="tx2">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800" dirty="0">
                <a:solidFill>
                  <a:schemeClr val="tx1"/>
                </a:solidFill>
              </a:rPr>
              <a:t>*Chefsyrken</a:t>
            </a:r>
          </a:p>
        </p:txBody>
      </p:sp>
      <p:sp>
        <p:nvSpPr>
          <p:cNvPr id="56" name="Rektangel 55">
            <a:extLst>
              <a:ext uri="{FF2B5EF4-FFF2-40B4-BE49-F238E27FC236}">
                <a16:creationId xmlns:a16="http://schemas.microsoft.com/office/drawing/2014/main" id="{936A2A19-B855-EC4B-94CB-1B21D5AA700F}"/>
              </a:ext>
            </a:extLst>
          </p:cNvPr>
          <p:cNvSpPr/>
          <p:nvPr/>
        </p:nvSpPr>
        <p:spPr>
          <a:xfrm>
            <a:off x="10718959" y="3799399"/>
            <a:ext cx="364651" cy="178209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7" name="Platshållare för bildnummer 5">
            <a:extLst>
              <a:ext uri="{FF2B5EF4-FFF2-40B4-BE49-F238E27FC236}">
                <a16:creationId xmlns:a16="http://schemas.microsoft.com/office/drawing/2014/main" id="{07623C00-547E-8941-B1AE-3A98F3F249D6}"/>
              </a:ext>
            </a:extLst>
          </p:cNvPr>
          <p:cNvSpPr txBox="1">
            <a:spLocks/>
          </p:cNvSpPr>
          <p:nvPr/>
        </p:nvSpPr>
        <p:spPr>
          <a:xfrm>
            <a:off x="10701780" y="3815912"/>
            <a:ext cx="407759" cy="176735"/>
          </a:xfrm>
          <a:prstGeom prst="rect">
            <a:avLst/>
          </a:prstGeom>
        </p:spPr>
        <p:txBody>
          <a:bodyPr vert="horz" lIns="0" tIns="0" rIns="0" bIns="0" rtlCol="0" anchor="b">
            <a:noAutofit/>
          </a:bodyPr>
          <a:lstStyle>
            <a:defPPr>
              <a:defRPr lang="sv-SE"/>
            </a:defPPr>
            <a:lvl1pPr marL="0" algn="r" defTabSz="914400" rtl="0" eaLnBrk="1" latinLnBrk="0" hangingPunct="1">
              <a:defRPr sz="700" kern="1200">
                <a:solidFill>
                  <a:schemeClr val="tx2">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1000" dirty="0">
                <a:solidFill>
                  <a:schemeClr val="bg1"/>
                </a:solidFill>
              </a:rPr>
              <a:t>4,3</a:t>
            </a:r>
          </a:p>
        </p:txBody>
      </p:sp>
      <p:sp>
        <p:nvSpPr>
          <p:cNvPr id="13" name="textruta 12">
            <a:extLst>
              <a:ext uri="{FF2B5EF4-FFF2-40B4-BE49-F238E27FC236}">
                <a16:creationId xmlns:a16="http://schemas.microsoft.com/office/drawing/2014/main" id="{ECF2DF2C-5F5B-EA41-A38F-37DDE2CE5F98}"/>
              </a:ext>
            </a:extLst>
          </p:cNvPr>
          <p:cNvSpPr txBox="1"/>
          <p:nvPr/>
        </p:nvSpPr>
        <p:spPr>
          <a:xfrm>
            <a:off x="4596085" y="6290642"/>
            <a:ext cx="2419799" cy="338554"/>
          </a:xfrm>
          <a:prstGeom prst="rect">
            <a:avLst/>
          </a:prstGeom>
          <a:noFill/>
        </p:spPr>
        <p:txBody>
          <a:bodyPr wrap="square" rtlCol="0">
            <a:spAutoFit/>
          </a:bodyPr>
          <a:lstStyle>
            <a:defPPr>
              <a:defRPr lang="sv-SE"/>
            </a:defPPr>
            <a:lvl1pPr>
              <a:defRPr sz="800"/>
            </a:lvl1pPr>
          </a:lstStyle>
          <a:p>
            <a:pPr algn="ctr"/>
            <a:r>
              <a:rPr lang="sv-SE" dirty="0"/>
              <a:t>*Jämförbar data för 2020, </a:t>
            </a:r>
            <a:br>
              <a:rPr lang="sv-SE" dirty="0"/>
            </a:br>
            <a:r>
              <a:rPr lang="sv-SE" dirty="0"/>
              <a:t>Källa: Skandia, Sveriges sjukaste yrken.</a:t>
            </a:r>
          </a:p>
        </p:txBody>
      </p:sp>
      <p:sp>
        <p:nvSpPr>
          <p:cNvPr id="59" name="textruta 58">
            <a:extLst>
              <a:ext uri="{FF2B5EF4-FFF2-40B4-BE49-F238E27FC236}">
                <a16:creationId xmlns:a16="http://schemas.microsoft.com/office/drawing/2014/main" id="{513D0F20-A3C2-154A-8114-77A417BF1BF0}"/>
              </a:ext>
            </a:extLst>
          </p:cNvPr>
          <p:cNvSpPr txBox="1"/>
          <p:nvPr/>
        </p:nvSpPr>
        <p:spPr>
          <a:xfrm>
            <a:off x="8366828" y="1475895"/>
            <a:ext cx="2419799" cy="261610"/>
          </a:xfrm>
          <a:prstGeom prst="rect">
            <a:avLst/>
          </a:prstGeom>
          <a:noFill/>
        </p:spPr>
        <p:txBody>
          <a:bodyPr wrap="square" rtlCol="0">
            <a:spAutoFit/>
          </a:bodyPr>
          <a:lstStyle>
            <a:defPPr>
              <a:defRPr lang="sv-SE"/>
            </a:defPPr>
            <a:lvl1pPr>
              <a:defRPr sz="800"/>
            </a:lvl1pPr>
          </a:lstStyle>
          <a:p>
            <a:pPr algn="ctr"/>
            <a:r>
              <a:rPr lang="sv-SE" sz="1100" b="1" dirty="0"/>
              <a:t>Andra yrken </a:t>
            </a:r>
          </a:p>
        </p:txBody>
      </p:sp>
    </p:spTree>
    <p:extLst>
      <p:ext uri="{BB962C8B-B14F-4D97-AF65-F5344CB8AC3E}">
        <p14:creationId xmlns:p14="http://schemas.microsoft.com/office/powerpoint/2010/main" val="3432789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B4CA34D8-DBF1-5743-8F79-3846643FB77A}"/>
              </a:ext>
            </a:extLst>
          </p:cNvPr>
          <p:cNvPicPr>
            <a:picLocks noChangeAspect="1"/>
          </p:cNvPicPr>
          <p:nvPr/>
        </p:nvPicPr>
        <p:blipFill rotWithShape="1">
          <a:blip r:embed="rId2"/>
          <a:srcRect r="7709"/>
          <a:stretch/>
        </p:blipFill>
        <p:spPr>
          <a:xfrm>
            <a:off x="8482911" y="1262041"/>
            <a:ext cx="3709089" cy="4175480"/>
          </a:xfrm>
          <a:prstGeom prst="rect">
            <a:avLst/>
          </a:prstGeom>
        </p:spPr>
      </p:pic>
      <p:sp>
        <p:nvSpPr>
          <p:cNvPr id="2" name="Rubrik 1">
            <a:extLst>
              <a:ext uri="{FF2B5EF4-FFF2-40B4-BE49-F238E27FC236}">
                <a16:creationId xmlns:a16="http://schemas.microsoft.com/office/drawing/2014/main" id="{F39A4A79-A8F5-1E43-8708-B6D9B4AEB041}"/>
              </a:ext>
            </a:extLst>
          </p:cNvPr>
          <p:cNvSpPr>
            <a:spLocks noGrp="1"/>
          </p:cNvSpPr>
          <p:nvPr>
            <p:ph type="title"/>
          </p:nvPr>
        </p:nvSpPr>
        <p:spPr>
          <a:xfrm>
            <a:off x="415787" y="293413"/>
            <a:ext cx="10433445" cy="514662"/>
          </a:xfrm>
        </p:spPr>
        <p:txBody>
          <a:bodyPr/>
          <a:lstStyle/>
          <a:p>
            <a:r>
              <a:rPr lang="sv-SE" dirty="0"/>
              <a:t>Medlemsföretagen förutspår att distansarbetet kommer ligga på 1-2 dagar i veckan  </a:t>
            </a:r>
          </a:p>
        </p:txBody>
      </p:sp>
      <p:sp>
        <p:nvSpPr>
          <p:cNvPr id="3" name="Platshållare för innehåll 2">
            <a:extLst>
              <a:ext uri="{FF2B5EF4-FFF2-40B4-BE49-F238E27FC236}">
                <a16:creationId xmlns:a16="http://schemas.microsoft.com/office/drawing/2014/main" id="{486E7E26-61A9-8540-902E-E7BFEB06F1DD}"/>
              </a:ext>
            </a:extLst>
          </p:cNvPr>
          <p:cNvSpPr>
            <a:spLocks noGrp="1"/>
          </p:cNvSpPr>
          <p:nvPr>
            <p:ph idx="1"/>
          </p:nvPr>
        </p:nvSpPr>
        <p:spPr>
          <a:xfrm>
            <a:off x="415787" y="1020726"/>
            <a:ext cx="8731519" cy="514663"/>
          </a:xfrm>
        </p:spPr>
        <p:txBody>
          <a:bodyPr/>
          <a:lstStyle/>
          <a:p>
            <a:r>
              <a:rPr lang="sv-SE" b="1" dirty="0"/>
              <a:t>Förväntningarna på distansarbete i antal dagar per vecka under det kommande året</a:t>
            </a:r>
            <a:br>
              <a:rPr lang="sv-SE" b="1" dirty="0"/>
            </a:br>
            <a:r>
              <a:rPr lang="sv-SE" dirty="0"/>
              <a:t>I procent av totalen</a:t>
            </a:r>
          </a:p>
        </p:txBody>
      </p:sp>
      <p:sp>
        <p:nvSpPr>
          <p:cNvPr id="6" name="Platshållare för sidfot 5">
            <a:extLst>
              <a:ext uri="{FF2B5EF4-FFF2-40B4-BE49-F238E27FC236}">
                <a16:creationId xmlns:a16="http://schemas.microsoft.com/office/drawing/2014/main" id="{F45A640A-6EEE-4D4B-83AC-87B7C2B8950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Insikt 2022 |</a:t>
            </a:r>
          </a:p>
        </p:txBody>
      </p:sp>
      <p:sp>
        <p:nvSpPr>
          <p:cNvPr id="10" name="Platshållare för bildnummer 9">
            <a:extLst>
              <a:ext uri="{FF2B5EF4-FFF2-40B4-BE49-F238E27FC236}">
                <a16:creationId xmlns:a16="http://schemas.microsoft.com/office/drawing/2014/main" id="{DFD7FEB1-3B00-C04A-9B04-A32871C6CC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7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sv-SE" sz="7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
        <p:nvSpPr>
          <p:cNvPr id="7" name="Rektangel 6">
            <a:extLst>
              <a:ext uri="{FF2B5EF4-FFF2-40B4-BE49-F238E27FC236}">
                <a16:creationId xmlns:a16="http://schemas.microsoft.com/office/drawing/2014/main" id="{82CE8A17-B112-594A-B11C-2B24D026F972}"/>
              </a:ext>
            </a:extLst>
          </p:cNvPr>
          <p:cNvSpPr/>
          <p:nvPr/>
        </p:nvSpPr>
        <p:spPr>
          <a:xfrm>
            <a:off x="9095259" y="2590163"/>
            <a:ext cx="2795247"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5400" b="1" i="0" u="none" strike="noStrike" kern="1200" cap="none" spc="0" normalizeH="0" baseline="0" noProof="0" dirty="0">
                <a:ln>
                  <a:noFill/>
                </a:ln>
                <a:solidFill>
                  <a:srgbClr val="2A3B36">
                    <a:lumMod val="75000"/>
                    <a:lumOff val="25000"/>
                  </a:srgbClr>
                </a:solidFill>
                <a:effectLst/>
                <a:uLnTx/>
                <a:uFillTx/>
                <a:latin typeface="Arial" panose="020B0604020202020204"/>
                <a:ea typeface="+mn-ea"/>
                <a:cs typeface="+mn-cs"/>
              </a:rPr>
              <a:t>68 %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2A3B36">
                    <a:lumMod val="75000"/>
                    <a:lumOff val="25000"/>
                  </a:srgbClr>
                </a:solidFill>
                <a:effectLst/>
                <a:uLnTx/>
                <a:uFillTx/>
                <a:latin typeface="Arial" panose="020B0604020202020204"/>
                <a:ea typeface="+mn-ea"/>
                <a:cs typeface="+mn-cs"/>
              </a:rPr>
              <a:t>Tror att de anställda kommer jobba på distans 1-2 dagar i veckan under det kommande året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2A3B36">
                  <a:lumMod val="75000"/>
                  <a:lumOff val="25000"/>
                </a:srgbClr>
              </a:solidFill>
              <a:effectLst/>
              <a:uLnTx/>
              <a:uFillTx/>
              <a:latin typeface="Arial" panose="020B0604020202020204"/>
              <a:ea typeface="+mn-ea"/>
              <a:cs typeface="+mn-cs"/>
            </a:endParaRPr>
          </a:p>
        </p:txBody>
      </p:sp>
      <p:graphicFrame>
        <p:nvGraphicFramePr>
          <p:cNvPr id="14" name="Chart 10">
            <a:extLst>
              <a:ext uri="{FF2B5EF4-FFF2-40B4-BE49-F238E27FC236}">
                <a16:creationId xmlns:a16="http://schemas.microsoft.com/office/drawing/2014/main" id="{4B1A63BE-AA3A-C74F-87B9-CBF3EF26567C}"/>
              </a:ext>
            </a:extLst>
          </p:cNvPr>
          <p:cNvGraphicFramePr>
            <a:graphicFrameLocks/>
          </p:cNvGraphicFramePr>
          <p:nvPr>
            <p:extLst>
              <p:ext uri="{D42A27DB-BD31-4B8C-83A1-F6EECF244321}">
                <p14:modId xmlns:p14="http://schemas.microsoft.com/office/powerpoint/2010/main" val="3919253385"/>
              </p:ext>
            </p:extLst>
          </p:nvPr>
        </p:nvGraphicFramePr>
        <p:xfrm>
          <a:off x="789179" y="2245216"/>
          <a:ext cx="7538297" cy="3891967"/>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ular Callout 15">
            <a:extLst>
              <a:ext uri="{FF2B5EF4-FFF2-40B4-BE49-F238E27FC236}">
                <a16:creationId xmlns:a16="http://schemas.microsoft.com/office/drawing/2014/main" id="{C24834F9-E388-E744-8B10-1471D938A414}"/>
              </a:ext>
            </a:extLst>
          </p:cNvPr>
          <p:cNvSpPr/>
          <p:nvPr/>
        </p:nvSpPr>
        <p:spPr>
          <a:xfrm flipV="1">
            <a:off x="476484" y="1980860"/>
            <a:ext cx="7599286" cy="490186"/>
          </a:xfrm>
          <a:prstGeom prst="wedgeRectCallout">
            <a:avLst>
              <a:gd name="adj1" fmla="val -20370"/>
              <a:gd name="adj2" fmla="val 41692"/>
            </a:avLst>
          </a:prstGeom>
          <a:solidFill>
            <a:schemeClr val="bg1">
              <a:alpha val="6597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sv-SE" sz="1200" dirty="0">
              <a:latin typeface="+mj-lt"/>
            </a:endParaRPr>
          </a:p>
        </p:txBody>
      </p:sp>
      <p:sp>
        <p:nvSpPr>
          <p:cNvPr id="25" name="TextBox 14">
            <a:extLst>
              <a:ext uri="{FF2B5EF4-FFF2-40B4-BE49-F238E27FC236}">
                <a16:creationId xmlns:a16="http://schemas.microsoft.com/office/drawing/2014/main" id="{24D227AB-24D7-9B45-8D55-BA7F7D66BEFD}"/>
              </a:ext>
            </a:extLst>
          </p:cNvPr>
          <p:cNvSpPr txBox="1"/>
          <p:nvPr/>
        </p:nvSpPr>
        <p:spPr>
          <a:xfrm>
            <a:off x="463622" y="2010510"/>
            <a:ext cx="798222" cy="430887"/>
          </a:xfrm>
          <a:prstGeom prst="rect">
            <a:avLst/>
          </a:prstGeom>
          <a:noFill/>
        </p:spPr>
        <p:txBody>
          <a:bodyPr wrap="square" rtlCol="0">
            <a:spAutoFit/>
          </a:bodyPr>
          <a:lstStyle/>
          <a:p>
            <a:r>
              <a:rPr lang="sv-SE" sz="1100" b="1" dirty="0">
                <a:latin typeface="+mj-lt"/>
              </a:rPr>
              <a:t>Totala snittet</a:t>
            </a:r>
          </a:p>
        </p:txBody>
      </p:sp>
      <p:sp>
        <p:nvSpPr>
          <p:cNvPr id="26" name="Oval 9">
            <a:extLst>
              <a:ext uri="{FF2B5EF4-FFF2-40B4-BE49-F238E27FC236}">
                <a16:creationId xmlns:a16="http://schemas.microsoft.com/office/drawing/2014/main" id="{6C0C3A7F-5818-3C4B-B3A2-4BF4F1403636}"/>
              </a:ext>
            </a:extLst>
          </p:cNvPr>
          <p:cNvSpPr/>
          <p:nvPr/>
        </p:nvSpPr>
        <p:spPr>
          <a:xfrm>
            <a:off x="1302422" y="2023397"/>
            <a:ext cx="405113" cy="4051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latin typeface="+mj-lt"/>
              </a:rPr>
              <a:t>38 %</a:t>
            </a:r>
          </a:p>
        </p:txBody>
      </p:sp>
      <p:sp>
        <p:nvSpPr>
          <p:cNvPr id="27" name="Oval 7">
            <a:extLst>
              <a:ext uri="{FF2B5EF4-FFF2-40B4-BE49-F238E27FC236}">
                <a16:creationId xmlns:a16="http://schemas.microsoft.com/office/drawing/2014/main" id="{BB7540A2-01E2-154B-ABFC-121517537EAC}"/>
              </a:ext>
            </a:extLst>
          </p:cNvPr>
          <p:cNvSpPr/>
          <p:nvPr/>
        </p:nvSpPr>
        <p:spPr>
          <a:xfrm>
            <a:off x="3721388" y="2023397"/>
            <a:ext cx="405113" cy="4051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latin typeface="+mj-lt"/>
              </a:rPr>
              <a:t>17 %</a:t>
            </a:r>
          </a:p>
        </p:txBody>
      </p:sp>
      <p:sp>
        <p:nvSpPr>
          <p:cNvPr id="28" name="Oval 8">
            <a:extLst>
              <a:ext uri="{FF2B5EF4-FFF2-40B4-BE49-F238E27FC236}">
                <a16:creationId xmlns:a16="http://schemas.microsoft.com/office/drawing/2014/main" id="{833A4358-35AA-2848-9BED-D5013F42576B}"/>
              </a:ext>
            </a:extLst>
          </p:cNvPr>
          <p:cNvSpPr/>
          <p:nvPr/>
        </p:nvSpPr>
        <p:spPr>
          <a:xfrm>
            <a:off x="2514706" y="2023397"/>
            <a:ext cx="405113" cy="4051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latin typeface="+mj-lt"/>
              </a:rPr>
              <a:t>30 %</a:t>
            </a:r>
          </a:p>
        </p:txBody>
      </p:sp>
      <p:sp>
        <p:nvSpPr>
          <p:cNvPr id="29" name="Oval 10">
            <a:extLst>
              <a:ext uri="{FF2B5EF4-FFF2-40B4-BE49-F238E27FC236}">
                <a16:creationId xmlns:a16="http://schemas.microsoft.com/office/drawing/2014/main" id="{10F12342-E6FB-7742-A0C2-6C30C8869EF8}"/>
              </a:ext>
            </a:extLst>
          </p:cNvPr>
          <p:cNvSpPr/>
          <p:nvPr/>
        </p:nvSpPr>
        <p:spPr>
          <a:xfrm>
            <a:off x="4928070" y="2023397"/>
            <a:ext cx="405113" cy="4051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latin typeface="+mj-lt"/>
              </a:rPr>
              <a:t>1 %</a:t>
            </a:r>
          </a:p>
        </p:txBody>
      </p:sp>
      <p:sp>
        <p:nvSpPr>
          <p:cNvPr id="31" name="Oval 13">
            <a:extLst>
              <a:ext uri="{FF2B5EF4-FFF2-40B4-BE49-F238E27FC236}">
                <a16:creationId xmlns:a16="http://schemas.microsoft.com/office/drawing/2014/main" id="{41F76602-10AB-524F-8354-406D47234D53}"/>
              </a:ext>
            </a:extLst>
          </p:cNvPr>
          <p:cNvSpPr/>
          <p:nvPr/>
        </p:nvSpPr>
        <p:spPr>
          <a:xfrm>
            <a:off x="6134752" y="2023397"/>
            <a:ext cx="405113" cy="4051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latin typeface="+mj-lt"/>
              </a:rPr>
              <a:t>1 %</a:t>
            </a:r>
          </a:p>
        </p:txBody>
      </p:sp>
      <p:sp>
        <p:nvSpPr>
          <p:cNvPr id="32" name="Oval 13">
            <a:extLst>
              <a:ext uri="{FF2B5EF4-FFF2-40B4-BE49-F238E27FC236}">
                <a16:creationId xmlns:a16="http://schemas.microsoft.com/office/drawing/2014/main" id="{62C14775-FF32-B844-87A7-08933484AAAB}"/>
              </a:ext>
            </a:extLst>
          </p:cNvPr>
          <p:cNvSpPr/>
          <p:nvPr/>
        </p:nvSpPr>
        <p:spPr>
          <a:xfrm>
            <a:off x="7341434" y="2023397"/>
            <a:ext cx="405113" cy="4051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latin typeface="+mj-lt"/>
              </a:rPr>
              <a:t>13 %</a:t>
            </a:r>
          </a:p>
        </p:txBody>
      </p:sp>
      <p:cxnSp>
        <p:nvCxnSpPr>
          <p:cNvPr id="34" name="Rak 33">
            <a:extLst>
              <a:ext uri="{FF2B5EF4-FFF2-40B4-BE49-F238E27FC236}">
                <a16:creationId xmlns:a16="http://schemas.microsoft.com/office/drawing/2014/main" id="{D63B6C44-4AB6-4C4D-A43A-6215CDA9263F}"/>
              </a:ext>
            </a:extLst>
          </p:cNvPr>
          <p:cNvCxnSpPr>
            <a:cxnSpLocks/>
          </p:cNvCxnSpPr>
          <p:nvPr/>
        </p:nvCxnSpPr>
        <p:spPr>
          <a:xfrm>
            <a:off x="2119508" y="1939490"/>
            <a:ext cx="0" cy="3492000"/>
          </a:xfrm>
          <a:prstGeom prst="line">
            <a:avLst/>
          </a:prstGeom>
          <a:ln>
            <a:solidFill>
              <a:schemeClr val="bg1">
                <a:lumMod val="65000"/>
                <a:alpha val="16000"/>
              </a:schemeClr>
            </a:solidFill>
          </a:ln>
        </p:spPr>
        <p:style>
          <a:lnRef idx="1">
            <a:schemeClr val="accent1"/>
          </a:lnRef>
          <a:fillRef idx="0">
            <a:schemeClr val="accent1"/>
          </a:fillRef>
          <a:effectRef idx="0">
            <a:schemeClr val="accent1"/>
          </a:effectRef>
          <a:fontRef idx="minor">
            <a:schemeClr val="tx1"/>
          </a:fontRef>
        </p:style>
      </p:cxnSp>
      <p:cxnSp>
        <p:nvCxnSpPr>
          <p:cNvPr id="37" name="Rak 36">
            <a:extLst>
              <a:ext uri="{FF2B5EF4-FFF2-40B4-BE49-F238E27FC236}">
                <a16:creationId xmlns:a16="http://schemas.microsoft.com/office/drawing/2014/main" id="{DC8B3C67-D5F8-6041-B2BD-AE5DBEF222B4}"/>
              </a:ext>
            </a:extLst>
          </p:cNvPr>
          <p:cNvCxnSpPr>
            <a:cxnSpLocks/>
          </p:cNvCxnSpPr>
          <p:nvPr/>
        </p:nvCxnSpPr>
        <p:spPr>
          <a:xfrm>
            <a:off x="3334520" y="1939490"/>
            <a:ext cx="0" cy="3492000"/>
          </a:xfrm>
          <a:prstGeom prst="line">
            <a:avLst/>
          </a:prstGeom>
          <a:ln>
            <a:solidFill>
              <a:schemeClr val="bg1">
                <a:lumMod val="65000"/>
                <a:alpha val="16000"/>
              </a:schemeClr>
            </a:solidFill>
          </a:ln>
        </p:spPr>
        <p:style>
          <a:lnRef idx="1">
            <a:schemeClr val="accent1"/>
          </a:lnRef>
          <a:fillRef idx="0">
            <a:schemeClr val="accent1"/>
          </a:fillRef>
          <a:effectRef idx="0">
            <a:schemeClr val="accent1"/>
          </a:effectRef>
          <a:fontRef idx="minor">
            <a:schemeClr val="tx1"/>
          </a:fontRef>
        </p:style>
      </p:cxnSp>
      <p:cxnSp>
        <p:nvCxnSpPr>
          <p:cNvPr id="38" name="Rak 37">
            <a:extLst>
              <a:ext uri="{FF2B5EF4-FFF2-40B4-BE49-F238E27FC236}">
                <a16:creationId xmlns:a16="http://schemas.microsoft.com/office/drawing/2014/main" id="{FB245EF8-2C9A-684A-AAF4-A65B0BE61375}"/>
              </a:ext>
            </a:extLst>
          </p:cNvPr>
          <p:cNvCxnSpPr>
            <a:cxnSpLocks/>
          </p:cNvCxnSpPr>
          <p:nvPr/>
        </p:nvCxnSpPr>
        <p:spPr>
          <a:xfrm>
            <a:off x="4549531" y="1939490"/>
            <a:ext cx="0" cy="3492000"/>
          </a:xfrm>
          <a:prstGeom prst="line">
            <a:avLst/>
          </a:prstGeom>
          <a:ln>
            <a:solidFill>
              <a:schemeClr val="bg1">
                <a:lumMod val="65000"/>
                <a:alpha val="16000"/>
              </a:schemeClr>
            </a:solidFill>
          </a:ln>
        </p:spPr>
        <p:style>
          <a:lnRef idx="1">
            <a:schemeClr val="accent1"/>
          </a:lnRef>
          <a:fillRef idx="0">
            <a:schemeClr val="accent1"/>
          </a:fillRef>
          <a:effectRef idx="0">
            <a:schemeClr val="accent1"/>
          </a:effectRef>
          <a:fontRef idx="minor">
            <a:schemeClr val="tx1"/>
          </a:fontRef>
        </p:style>
      </p:cxnSp>
      <p:cxnSp>
        <p:nvCxnSpPr>
          <p:cNvPr id="39" name="Rak 38">
            <a:extLst>
              <a:ext uri="{FF2B5EF4-FFF2-40B4-BE49-F238E27FC236}">
                <a16:creationId xmlns:a16="http://schemas.microsoft.com/office/drawing/2014/main" id="{EDEEFBBE-3B77-FE4B-9DA0-3BA29DB96600}"/>
              </a:ext>
            </a:extLst>
          </p:cNvPr>
          <p:cNvCxnSpPr>
            <a:cxnSpLocks/>
          </p:cNvCxnSpPr>
          <p:nvPr/>
        </p:nvCxnSpPr>
        <p:spPr>
          <a:xfrm>
            <a:off x="5764543" y="1939490"/>
            <a:ext cx="0" cy="3492000"/>
          </a:xfrm>
          <a:prstGeom prst="line">
            <a:avLst/>
          </a:prstGeom>
          <a:ln>
            <a:solidFill>
              <a:schemeClr val="bg1">
                <a:lumMod val="65000"/>
                <a:alpha val="16000"/>
              </a:schemeClr>
            </a:solidFill>
          </a:ln>
        </p:spPr>
        <p:style>
          <a:lnRef idx="1">
            <a:schemeClr val="accent1"/>
          </a:lnRef>
          <a:fillRef idx="0">
            <a:schemeClr val="accent1"/>
          </a:fillRef>
          <a:effectRef idx="0">
            <a:schemeClr val="accent1"/>
          </a:effectRef>
          <a:fontRef idx="minor">
            <a:schemeClr val="tx1"/>
          </a:fontRef>
        </p:style>
      </p:cxnSp>
      <p:cxnSp>
        <p:nvCxnSpPr>
          <p:cNvPr id="40" name="Rak 39">
            <a:extLst>
              <a:ext uri="{FF2B5EF4-FFF2-40B4-BE49-F238E27FC236}">
                <a16:creationId xmlns:a16="http://schemas.microsoft.com/office/drawing/2014/main" id="{32ED4D52-C091-6744-BD0E-DB9B75647A3C}"/>
              </a:ext>
            </a:extLst>
          </p:cNvPr>
          <p:cNvCxnSpPr>
            <a:cxnSpLocks/>
          </p:cNvCxnSpPr>
          <p:nvPr/>
        </p:nvCxnSpPr>
        <p:spPr>
          <a:xfrm>
            <a:off x="6979554" y="1939490"/>
            <a:ext cx="0" cy="3492000"/>
          </a:xfrm>
          <a:prstGeom prst="line">
            <a:avLst/>
          </a:prstGeom>
          <a:ln>
            <a:solidFill>
              <a:schemeClr val="bg1">
                <a:lumMod val="65000"/>
                <a:alpha val="16000"/>
              </a:schemeClr>
            </a:solidFill>
          </a:ln>
        </p:spPr>
        <p:style>
          <a:lnRef idx="1">
            <a:schemeClr val="accent1"/>
          </a:lnRef>
          <a:fillRef idx="0">
            <a:schemeClr val="accent1"/>
          </a:fillRef>
          <a:effectRef idx="0">
            <a:schemeClr val="accent1"/>
          </a:effectRef>
          <a:fontRef idx="minor">
            <a:schemeClr val="tx1"/>
          </a:fontRef>
        </p:style>
      </p:cxnSp>
      <p:sp>
        <p:nvSpPr>
          <p:cNvPr id="41" name="Höger klammerparentes 40">
            <a:extLst>
              <a:ext uri="{FF2B5EF4-FFF2-40B4-BE49-F238E27FC236}">
                <a16:creationId xmlns:a16="http://schemas.microsoft.com/office/drawing/2014/main" id="{BE409196-5920-644E-A98B-521145FF4250}"/>
              </a:ext>
            </a:extLst>
          </p:cNvPr>
          <p:cNvSpPr/>
          <p:nvPr/>
        </p:nvSpPr>
        <p:spPr>
          <a:xfrm rot="16200000">
            <a:off x="2077340" y="688211"/>
            <a:ext cx="100506" cy="2413859"/>
          </a:xfrm>
          <a:prstGeom prst="rightBrace">
            <a:avLst>
              <a:gd name="adj1" fmla="val 49138"/>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2" name="textruta 41">
            <a:extLst>
              <a:ext uri="{FF2B5EF4-FFF2-40B4-BE49-F238E27FC236}">
                <a16:creationId xmlns:a16="http://schemas.microsoft.com/office/drawing/2014/main" id="{5184A803-BD6C-C647-AC26-92120EA08A2D}"/>
              </a:ext>
            </a:extLst>
          </p:cNvPr>
          <p:cNvSpPr txBox="1"/>
          <p:nvPr/>
        </p:nvSpPr>
        <p:spPr>
          <a:xfrm>
            <a:off x="1855723" y="1531757"/>
            <a:ext cx="543739" cy="307777"/>
          </a:xfrm>
          <a:prstGeom prst="rect">
            <a:avLst/>
          </a:prstGeom>
          <a:noFill/>
        </p:spPr>
        <p:txBody>
          <a:bodyPr wrap="none" rtlCol="0">
            <a:spAutoFit/>
          </a:bodyPr>
          <a:lstStyle/>
          <a:p>
            <a:r>
              <a:rPr lang="sv-SE" sz="1400" b="1" dirty="0"/>
              <a:t>68%</a:t>
            </a:r>
          </a:p>
        </p:txBody>
      </p:sp>
    </p:spTree>
    <p:extLst>
      <p:ext uri="{BB962C8B-B14F-4D97-AF65-F5344CB8AC3E}">
        <p14:creationId xmlns:p14="http://schemas.microsoft.com/office/powerpoint/2010/main" val="2596207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51D843-E137-1D46-94B5-4FF7E5473B0E}"/>
              </a:ext>
            </a:extLst>
          </p:cNvPr>
          <p:cNvSpPr txBox="1">
            <a:spLocks/>
          </p:cNvSpPr>
          <p:nvPr/>
        </p:nvSpPr>
        <p:spPr>
          <a:xfrm>
            <a:off x="1010550" y="2362826"/>
            <a:ext cx="11582502" cy="1546559"/>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8000" b="1" i="0" u="none" strike="noStrike" kern="1200" cap="none" spc="0" normalizeH="0" baseline="0" noProof="0" dirty="0">
                <a:ln>
                  <a:noFill/>
                </a:ln>
                <a:solidFill>
                  <a:prstClr val="black"/>
                </a:solidFill>
                <a:effectLst/>
                <a:uLnTx/>
                <a:uFillTx/>
                <a:latin typeface="Arial" panose="020B0604020202020204"/>
                <a:ea typeface="+mj-ea"/>
                <a:cs typeface="+mj-cs"/>
              </a:rPr>
              <a:t>Appendix</a:t>
            </a:r>
          </a:p>
        </p:txBody>
      </p:sp>
      <p:pic>
        <p:nvPicPr>
          <p:cNvPr id="6" name="Bildobjekt 5">
            <a:extLst>
              <a:ext uri="{FF2B5EF4-FFF2-40B4-BE49-F238E27FC236}">
                <a16:creationId xmlns:a16="http://schemas.microsoft.com/office/drawing/2014/main" id="{4E7A7628-25C3-EC43-948F-FA6B9F8B8994}"/>
              </a:ext>
            </a:extLst>
          </p:cNvPr>
          <p:cNvPicPr>
            <a:picLocks noChangeAspect="1"/>
          </p:cNvPicPr>
          <p:nvPr/>
        </p:nvPicPr>
        <p:blipFill>
          <a:blip r:embed="rId2"/>
          <a:stretch>
            <a:fillRect/>
          </a:stretch>
        </p:blipFill>
        <p:spPr>
          <a:xfrm>
            <a:off x="5435600" y="2260895"/>
            <a:ext cx="6756400" cy="4292600"/>
          </a:xfrm>
          <a:prstGeom prst="rect">
            <a:avLst/>
          </a:prstGeom>
        </p:spPr>
      </p:pic>
    </p:spTree>
    <p:extLst>
      <p:ext uri="{BB962C8B-B14F-4D97-AF65-F5344CB8AC3E}">
        <p14:creationId xmlns:p14="http://schemas.microsoft.com/office/powerpoint/2010/main" val="15138343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Ellips 29">
            <a:extLst>
              <a:ext uri="{FF2B5EF4-FFF2-40B4-BE49-F238E27FC236}">
                <a16:creationId xmlns:a16="http://schemas.microsoft.com/office/drawing/2014/main" id="{C364372A-972A-3C4A-B7D6-CB9239024838}"/>
              </a:ext>
            </a:extLst>
          </p:cNvPr>
          <p:cNvSpPr/>
          <p:nvPr/>
        </p:nvSpPr>
        <p:spPr>
          <a:xfrm>
            <a:off x="7792348" y="2828541"/>
            <a:ext cx="1032370" cy="380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5" name="Bildobjekt 4">
            <a:extLst>
              <a:ext uri="{FF2B5EF4-FFF2-40B4-BE49-F238E27FC236}">
                <a16:creationId xmlns:a16="http://schemas.microsoft.com/office/drawing/2014/main" id="{3B1618C3-F102-FB47-8F37-D7532054CE54}"/>
              </a:ext>
            </a:extLst>
          </p:cNvPr>
          <p:cNvPicPr>
            <a:picLocks noChangeAspect="1"/>
          </p:cNvPicPr>
          <p:nvPr/>
        </p:nvPicPr>
        <p:blipFill rotWithShape="1">
          <a:blip r:embed="rId2">
            <a:lum bright="70000" contrast="-70000"/>
          </a:blip>
          <a:srcRect t="46771" r="5441"/>
          <a:stretch/>
        </p:blipFill>
        <p:spPr>
          <a:xfrm>
            <a:off x="10161114" y="3967"/>
            <a:ext cx="2030886" cy="1020726"/>
          </a:xfrm>
          <a:prstGeom prst="rect">
            <a:avLst/>
          </a:prstGeom>
          <a:solidFill>
            <a:srgbClr val="E7E8E4"/>
          </a:solidFill>
        </p:spPr>
      </p:pic>
      <p:sp>
        <p:nvSpPr>
          <p:cNvPr id="2" name="Rubrik 1">
            <a:extLst>
              <a:ext uri="{FF2B5EF4-FFF2-40B4-BE49-F238E27FC236}">
                <a16:creationId xmlns:a16="http://schemas.microsoft.com/office/drawing/2014/main" id="{1A0DC40C-63E8-1D48-ADF1-659D98B8BE6F}"/>
              </a:ext>
            </a:extLst>
          </p:cNvPr>
          <p:cNvSpPr>
            <a:spLocks noGrp="1"/>
          </p:cNvSpPr>
          <p:nvPr>
            <p:ph type="title"/>
          </p:nvPr>
        </p:nvSpPr>
        <p:spPr>
          <a:xfrm>
            <a:off x="415787" y="293413"/>
            <a:ext cx="9983576" cy="514662"/>
          </a:xfrm>
        </p:spPr>
        <p:txBody>
          <a:bodyPr/>
          <a:lstStyle/>
          <a:p>
            <a:r>
              <a:rPr lang="sv-SE" dirty="0"/>
              <a:t>Industri- och </a:t>
            </a:r>
            <a:r>
              <a:rPr lang="sv-SE" dirty="0" err="1"/>
              <a:t>techkonsultföretagen</a:t>
            </a:r>
            <a:r>
              <a:rPr lang="sv-SE" dirty="0"/>
              <a:t> har lägst andel icke-arvodesbaserade intäkter</a:t>
            </a:r>
          </a:p>
        </p:txBody>
      </p:sp>
      <p:sp>
        <p:nvSpPr>
          <p:cNvPr id="9" name="Platshållare för innehåll 8">
            <a:extLst>
              <a:ext uri="{FF2B5EF4-FFF2-40B4-BE49-F238E27FC236}">
                <a16:creationId xmlns:a16="http://schemas.microsoft.com/office/drawing/2014/main" id="{9DCA92EB-EFA0-8045-BC62-5F646185A35C}"/>
              </a:ext>
            </a:extLst>
          </p:cNvPr>
          <p:cNvSpPr>
            <a:spLocks noGrp="1"/>
          </p:cNvSpPr>
          <p:nvPr>
            <p:ph idx="1"/>
          </p:nvPr>
        </p:nvSpPr>
        <p:spPr>
          <a:xfrm>
            <a:off x="415787" y="1020727"/>
            <a:ext cx="7227127" cy="560804"/>
          </a:xfrm>
        </p:spPr>
        <p:txBody>
          <a:bodyPr/>
          <a:lstStyle/>
          <a:p>
            <a:r>
              <a:rPr lang="sv-SE" b="1" dirty="0"/>
              <a:t>Omsättning från icke-arvodesbaserade intäkter</a:t>
            </a:r>
            <a:br>
              <a:rPr lang="sv-SE" dirty="0"/>
            </a:br>
            <a:r>
              <a:rPr lang="sv-SE" dirty="0"/>
              <a:t> Procent av totala omsättningen, fördelat per verksamhetsområde</a:t>
            </a:r>
          </a:p>
        </p:txBody>
      </p:sp>
      <p:sp>
        <p:nvSpPr>
          <p:cNvPr id="3" name="Platshållare för sidfot 2">
            <a:extLst>
              <a:ext uri="{FF2B5EF4-FFF2-40B4-BE49-F238E27FC236}">
                <a16:creationId xmlns:a16="http://schemas.microsoft.com/office/drawing/2014/main" id="{D71BDBCA-EC29-B343-95AC-DF1A6C744BC4}"/>
              </a:ext>
            </a:extLst>
          </p:cNvPr>
          <p:cNvSpPr>
            <a:spLocks noGrp="1"/>
          </p:cNvSpPr>
          <p:nvPr>
            <p:ph type="ftr" sz="quarter" idx="11"/>
          </p:nvPr>
        </p:nvSpPr>
        <p:spPr/>
        <p:txBody>
          <a:bodyPr/>
          <a:lstStyle/>
          <a:p>
            <a:r>
              <a:rPr lang="sv-SE" dirty="0"/>
              <a:t>Insikt 2022 |</a:t>
            </a:r>
          </a:p>
        </p:txBody>
      </p:sp>
      <p:sp>
        <p:nvSpPr>
          <p:cNvPr id="6" name="Platshållare för bildnummer 5">
            <a:extLst>
              <a:ext uri="{FF2B5EF4-FFF2-40B4-BE49-F238E27FC236}">
                <a16:creationId xmlns:a16="http://schemas.microsoft.com/office/drawing/2014/main" id="{355676B8-0D25-5A48-A783-7F473DDC6ED3}"/>
              </a:ext>
            </a:extLst>
          </p:cNvPr>
          <p:cNvSpPr>
            <a:spLocks noGrp="1"/>
          </p:cNvSpPr>
          <p:nvPr>
            <p:ph type="sldNum" sz="quarter" idx="12"/>
          </p:nvPr>
        </p:nvSpPr>
        <p:spPr/>
        <p:txBody>
          <a:bodyPr/>
          <a:lstStyle/>
          <a:p>
            <a:fld id="{AE086683-F536-42AB-ABBC-F4803DFE8DBC}" type="slidenum">
              <a:rPr lang="sv-SE" smtClean="0"/>
              <a:t>29</a:t>
            </a:fld>
            <a:endParaRPr lang="sv-SE" dirty="0"/>
          </a:p>
        </p:txBody>
      </p:sp>
      <p:sp>
        <p:nvSpPr>
          <p:cNvPr id="4" name="textruta 3">
            <a:extLst>
              <a:ext uri="{FF2B5EF4-FFF2-40B4-BE49-F238E27FC236}">
                <a16:creationId xmlns:a16="http://schemas.microsoft.com/office/drawing/2014/main" id="{8C7F9B75-EFB4-FF44-ACB8-2D79002607C5}"/>
              </a:ext>
            </a:extLst>
          </p:cNvPr>
          <p:cNvSpPr txBox="1"/>
          <p:nvPr/>
        </p:nvSpPr>
        <p:spPr>
          <a:xfrm>
            <a:off x="10579468" y="293413"/>
            <a:ext cx="1311045" cy="276999"/>
          </a:xfrm>
          <a:prstGeom prst="rect">
            <a:avLst/>
          </a:prstGeom>
          <a:noFill/>
        </p:spPr>
        <p:txBody>
          <a:bodyPr wrap="square" rtlCol="0">
            <a:spAutoFit/>
          </a:bodyPr>
          <a:lstStyle/>
          <a:p>
            <a:pPr algn="ctr"/>
            <a:r>
              <a:rPr lang="sv-SE" sz="1200" b="1" dirty="0">
                <a:solidFill>
                  <a:schemeClr val="bg2">
                    <a:lumMod val="10000"/>
                  </a:schemeClr>
                </a:solidFill>
              </a:rPr>
              <a:t>Affärsmodeller</a:t>
            </a:r>
          </a:p>
        </p:txBody>
      </p:sp>
      <p:graphicFrame>
        <p:nvGraphicFramePr>
          <p:cNvPr id="12" name="Chart 19">
            <a:extLst>
              <a:ext uri="{FF2B5EF4-FFF2-40B4-BE49-F238E27FC236}">
                <a16:creationId xmlns:a16="http://schemas.microsoft.com/office/drawing/2014/main" id="{EFCB23B2-711B-92DE-8CC3-9DAEB9246C71}"/>
              </a:ext>
            </a:extLst>
          </p:cNvPr>
          <p:cNvGraphicFramePr>
            <a:graphicFrameLocks/>
          </p:cNvGraphicFramePr>
          <p:nvPr>
            <p:extLst>
              <p:ext uri="{D42A27DB-BD31-4B8C-83A1-F6EECF244321}">
                <p14:modId xmlns:p14="http://schemas.microsoft.com/office/powerpoint/2010/main" val="558651695"/>
              </p:ext>
            </p:extLst>
          </p:nvPr>
        </p:nvGraphicFramePr>
        <p:xfrm>
          <a:off x="598281" y="1896129"/>
          <a:ext cx="10824648" cy="441454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ruta 6">
            <a:extLst>
              <a:ext uri="{FF2B5EF4-FFF2-40B4-BE49-F238E27FC236}">
                <a16:creationId xmlns:a16="http://schemas.microsoft.com/office/drawing/2014/main" id="{8B6B7D8A-E9DE-3844-9D75-2727594FE1D7}"/>
              </a:ext>
            </a:extLst>
          </p:cNvPr>
          <p:cNvSpPr txBox="1"/>
          <p:nvPr/>
        </p:nvSpPr>
        <p:spPr>
          <a:xfrm>
            <a:off x="3970926" y="6279235"/>
            <a:ext cx="5057736" cy="338554"/>
          </a:xfrm>
          <a:prstGeom prst="rect">
            <a:avLst/>
          </a:prstGeom>
          <a:noFill/>
        </p:spPr>
        <p:txBody>
          <a:bodyPr wrap="square" rtlCol="0">
            <a:spAutoFit/>
          </a:bodyPr>
          <a:lstStyle/>
          <a:p>
            <a:pPr algn="ctr"/>
            <a:r>
              <a:rPr lang="sv-SE" sz="800" dirty="0"/>
              <a:t>Icke-arvodesbaserade intäkter är tex. fastpris, serviceavtal, licenser mm. Medan arvodesbaserade intäkter är intäkter från löpande och ofta rörliga faktureringsmodeller som grundas på tid och resursanvändning. </a:t>
            </a:r>
          </a:p>
        </p:txBody>
      </p:sp>
      <p:sp>
        <p:nvSpPr>
          <p:cNvPr id="8" name="Höger klammerparentes 7">
            <a:extLst>
              <a:ext uri="{FF2B5EF4-FFF2-40B4-BE49-F238E27FC236}">
                <a16:creationId xmlns:a16="http://schemas.microsoft.com/office/drawing/2014/main" id="{B2F684EB-08FF-E34F-B3CC-D6E7EFFC10C4}"/>
              </a:ext>
            </a:extLst>
          </p:cNvPr>
          <p:cNvSpPr/>
          <p:nvPr/>
        </p:nvSpPr>
        <p:spPr>
          <a:xfrm rot="16200000">
            <a:off x="8298064" y="314997"/>
            <a:ext cx="152062" cy="5783900"/>
          </a:xfrm>
          <a:prstGeom prst="rightBrace">
            <a:avLst>
              <a:gd name="adj1" fmla="val 476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6" name="Höger klammerparentes 15">
            <a:extLst>
              <a:ext uri="{FF2B5EF4-FFF2-40B4-BE49-F238E27FC236}">
                <a16:creationId xmlns:a16="http://schemas.microsoft.com/office/drawing/2014/main" id="{CF03CC79-D50D-7C45-AE0E-9223FA140464}"/>
              </a:ext>
            </a:extLst>
          </p:cNvPr>
          <p:cNvSpPr/>
          <p:nvPr/>
        </p:nvSpPr>
        <p:spPr>
          <a:xfrm rot="16200000">
            <a:off x="7394812" y="-1409882"/>
            <a:ext cx="152062" cy="7276725"/>
          </a:xfrm>
          <a:prstGeom prst="rightBrace">
            <a:avLst>
              <a:gd name="adj1" fmla="val 476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8" name="Höger klammerparentes 17">
            <a:extLst>
              <a:ext uri="{FF2B5EF4-FFF2-40B4-BE49-F238E27FC236}">
                <a16:creationId xmlns:a16="http://schemas.microsoft.com/office/drawing/2014/main" id="{BBB334F5-12DB-B243-BF7E-7D0EEDA00CEA}"/>
              </a:ext>
            </a:extLst>
          </p:cNvPr>
          <p:cNvSpPr/>
          <p:nvPr/>
        </p:nvSpPr>
        <p:spPr>
          <a:xfrm rot="16200000">
            <a:off x="7569892" y="536228"/>
            <a:ext cx="152062" cy="7240248"/>
          </a:xfrm>
          <a:prstGeom prst="rightBrace">
            <a:avLst>
              <a:gd name="adj1" fmla="val 476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9" name="Höger klammerparentes 18">
            <a:extLst>
              <a:ext uri="{FF2B5EF4-FFF2-40B4-BE49-F238E27FC236}">
                <a16:creationId xmlns:a16="http://schemas.microsoft.com/office/drawing/2014/main" id="{6623AADD-7008-C04D-A7F7-D472A56A5B9F}"/>
              </a:ext>
            </a:extLst>
          </p:cNvPr>
          <p:cNvSpPr/>
          <p:nvPr/>
        </p:nvSpPr>
        <p:spPr>
          <a:xfrm rot="16200000">
            <a:off x="7561850" y="2211155"/>
            <a:ext cx="152062" cy="5773850"/>
          </a:xfrm>
          <a:prstGeom prst="rightBrace">
            <a:avLst>
              <a:gd name="adj1" fmla="val 476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1" name="textruta 20">
            <a:extLst>
              <a:ext uri="{FF2B5EF4-FFF2-40B4-BE49-F238E27FC236}">
                <a16:creationId xmlns:a16="http://schemas.microsoft.com/office/drawing/2014/main" id="{B1098527-D942-954B-BF70-A4EF646C0EC8}"/>
              </a:ext>
            </a:extLst>
          </p:cNvPr>
          <p:cNvSpPr txBox="1"/>
          <p:nvPr/>
        </p:nvSpPr>
        <p:spPr>
          <a:xfrm>
            <a:off x="6007001" y="1738746"/>
            <a:ext cx="3021981" cy="415498"/>
          </a:xfrm>
          <a:prstGeom prst="rect">
            <a:avLst/>
          </a:prstGeom>
          <a:noFill/>
        </p:spPr>
        <p:txBody>
          <a:bodyPr wrap="none" rtlCol="0">
            <a:spAutoFit/>
          </a:bodyPr>
          <a:lstStyle/>
          <a:p>
            <a:pPr algn="ctr"/>
            <a:r>
              <a:rPr lang="sv-SE" sz="1050" i="1" dirty="0"/>
              <a:t>Har icke-arvodesbaserade intäkter i någon mån</a:t>
            </a:r>
            <a:br>
              <a:rPr lang="sv-SE" sz="1050" b="1" dirty="0"/>
            </a:br>
            <a:r>
              <a:rPr lang="sv-SE" sz="1050" b="1" dirty="0"/>
              <a:t> 78% </a:t>
            </a:r>
            <a:r>
              <a:rPr lang="sv-SE" sz="1050" dirty="0"/>
              <a:t>(71%)</a:t>
            </a:r>
          </a:p>
        </p:txBody>
      </p:sp>
      <p:sp>
        <p:nvSpPr>
          <p:cNvPr id="22" name="textruta 21">
            <a:extLst>
              <a:ext uri="{FF2B5EF4-FFF2-40B4-BE49-F238E27FC236}">
                <a16:creationId xmlns:a16="http://schemas.microsoft.com/office/drawing/2014/main" id="{7C72012D-74CC-4640-964F-619A2086D1B3}"/>
              </a:ext>
            </a:extLst>
          </p:cNvPr>
          <p:cNvSpPr txBox="1"/>
          <p:nvPr/>
        </p:nvSpPr>
        <p:spPr>
          <a:xfrm>
            <a:off x="7947535" y="2890037"/>
            <a:ext cx="853119" cy="253916"/>
          </a:xfrm>
          <a:prstGeom prst="rect">
            <a:avLst/>
          </a:prstGeom>
          <a:noFill/>
        </p:spPr>
        <p:txBody>
          <a:bodyPr wrap="none" rtlCol="0">
            <a:spAutoFit/>
          </a:bodyPr>
          <a:lstStyle/>
          <a:p>
            <a:r>
              <a:rPr lang="sv-SE" sz="1050" b="1" dirty="0"/>
              <a:t>62% </a:t>
            </a:r>
            <a:r>
              <a:rPr lang="sv-SE" sz="1050" dirty="0"/>
              <a:t>(82%)</a:t>
            </a:r>
          </a:p>
        </p:txBody>
      </p:sp>
      <p:sp>
        <p:nvSpPr>
          <p:cNvPr id="23" name="textruta 22">
            <a:extLst>
              <a:ext uri="{FF2B5EF4-FFF2-40B4-BE49-F238E27FC236}">
                <a16:creationId xmlns:a16="http://schemas.microsoft.com/office/drawing/2014/main" id="{3288A075-378A-1D4F-BBFC-860463B5CADC}"/>
              </a:ext>
            </a:extLst>
          </p:cNvPr>
          <p:cNvSpPr txBox="1"/>
          <p:nvPr/>
        </p:nvSpPr>
        <p:spPr>
          <a:xfrm>
            <a:off x="7216354" y="3828053"/>
            <a:ext cx="853119" cy="253916"/>
          </a:xfrm>
          <a:prstGeom prst="rect">
            <a:avLst/>
          </a:prstGeom>
          <a:noFill/>
        </p:spPr>
        <p:txBody>
          <a:bodyPr wrap="none" rtlCol="0">
            <a:spAutoFit/>
          </a:bodyPr>
          <a:lstStyle/>
          <a:p>
            <a:r>
              <a:rPr lang="sv-SE" sz="1050" b="1" dirty="0"/>
              <a:t>77% </a:t>
            </a:r>
            <a:r>
              <a:rPr lang="sv-SE" sz="1050" dirty="0"/>
              <a:t>(59%)</a:t>
            </a:r>
          </a:p>
        </p:txBody>
      </p:sp>
      <p:sp>
        <p:nvSpPr>
          <p:cNvPr id="24" name="textruta 23">
            <a:extLst>
              <a:ext uri="{FF2B5EF4-FFF2-40B4-BE49-F238E27FC236}">
                <a16:creationId xmlns:a16="http://schemas.microsoft.com/office/drawing/2014/main" id="{8DA987C2-1959-AE4D-90C0-59DE18EE6493}"/>
              </a:ext>
            </a:extLst>
          </p:cNvPr>
          <p:cNvSpPr txBox="1"/>
          <p:nvPr/>
        </p:nvSpPr>
        <p:spPr>
          <a:xfrm>
            <a:off x="7345025" y="4756065"/>
            <a:ext cx="853119" cy="253916"/>
          </a:xfrm>
          <a:prstGeom prst="rect">
            <a:avLst/>
          </a:prstGeom>
          <a:noFill/>
        </p:spPr>
        <p:txBody>
          <a:bodyPr wrap="none" rtlCol="0">
            <a:spAutoFit/>
          </a:bodyPr>
          <a:lstStyle/>
          <a:p>
            <a:r>
              <a:rPr lang="sv-SE" sz="1050" b="1" dirty="0"/>
              <a:t>62% </a:t>
            </a:r>
            <a:r>
              <a:rPr lang="sv-SE" sz="1050" dirty="0"/>
              <a:t>(60%)</a:t>
            </a:r>
          </a:p>
        </p:txBody>
      </p:sp>
      <p:sp>
        <p:nvSpPr>
          <p:cNvPr id="25" name="Ned 24">
            <a:extLst>
              <a:ext uri="{FF2B5EF4-FFF2-40B4-BE49-F238E27FC236}">
                <a16:creationId xmlns:a16="http://schemas.microsoft.com/office/drawing/2014/main" id="{4400DF9A-CB3C-5142-AF92-52FC8440E779}"/>
              </a:ext>
            </a:extLst>
          </p:cNvPr>
          <p:cNvSpPr/>
          <p:nvPr/>
        </p:nvSpPr>
        <p:spPr>
          <a:xfrm rot="10800000">
            <a:off x="7038962" y="1952370"/>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6" name="Ned 25">
            <a:extLst>
              <a:ext uri="{FF2B5EF4-FFF2-40B4-BE49-F238E27FC236}">
                <a16:creationId xmlns:a16="http://schemas.microsoft.com/office/drawing/2014/main" id="{1DB025D8-13CA-1E45-A480-30A82EF43638}"/>
              </a:ext>
            </a:extLst>
          </p:cNvPr>
          <p:cNvSpPr/>
          <p:nvPr/>
        </p:nvSpPr>
        <p:spPr>
          <a:xfrm>
            <a:off x="7892740" y="2940923"/>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7" name="Ned 26">
            <a:extLst>
              <a:ext uri="{FF2B5EF4-FFF2-40B4-BE49-F238E27FC236}">
                <a16:creationId xmlns:a16="http://schemas.microsoft.com/office/drawing/2014/main" id="{EC6CCF13-7B85-2849-9CA8-92FC051A7787}"/>
              </a:ext>
            </a:extLst>
          </p:cNvPr>
          <p:cNvSpPr/>
          <p:nvPr/>
        </p:nvSpPr>
        <p:spPr>
          <a:xfrm rot="10800000">
            <a:off x="7161559" y="3877193"/>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8" name="Ned 27">
            <a:extLst>
              <a:ext uri="{FF2B5EF4-FFF2-40B4-BE49-F238E27FC236}">
                <a16:creationId xmlns:a16="http://schemas.microsoft.com/office/drawing/2014/main" id="{B4788ED7-64A0-EE41-9109-A4858CEAB3C4}"/>
              </a:ext>
            </a:extLst>
          </p:cNvPr>
          <p:cNvSpPr/>
          <p:nvPr/>
        </p:nvSpPr>
        <p:spPr>
          <a:xfrm rot="10800000">
            <a:off x="7290230" y="4803302"/>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1954930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dobjekt 20">
            <a:extLst>
              <a:ext uri="{FF2B5EF4-FFF2-40B4-BE49-F238E27FC236}">
                <a16:creationId xmlns:a16="http://schemas.microsoft.com/office/drawing/2014/main" id="{40A079DB-5912-A54A-A529-3C055082058C}"/>
              </a:ext>
            </a:extLst>
          </p:cNvPr>
          <p:cNvPicPr>
            <a:picLocks noChangeAspect="1"/>
          </p:cNvPicPr>
          <p:nvPr/>
        </p:nvPicPr>
        <p:blipFill rotWithShape="1">
          <a:blip r:embed="rId2">
            <a:lum bright="70000" contrast="-70000"/>
          </a:blip>
          <a:srcRect t="7938" r="12995" b="8562"/>
          <a:stretch/>
        </p:blipFill>
        <p:spPr>
          <a:xfrm>
            <a:off x="4188679" y="1"/>
            <a:ext cx="8003321" cy="6858000"/>
          </a:xfrm>
          <a:prstGeom prst="rect">
            <a:avLst/>
          </a:prstGeom>
        </p:spPr>
      </p:pic>
      <p:sp>
        <p:nvSpPr>
          <p:cNvPr id="2" name="Rubrik 1">
            <a:extLst>
              <a:ext uri="{FF2B5EF4-FFF2-40B4-BE49-F238E27FC236}">
                <a16:creationId xmlns:a16="http://schemas.microsoft.com/office/drawing/2014/main" id="{087BA382-8FFF-704D-A6DE-D7A8B937B57D}"/>
              </a:ext>
            </a:extLst>
          </p:cNvPr>
          <p:cNvSpPr>
            <a:spLocks noGrp="1"/>
          </p:cNvSpPr>
          <p:nvPr>
            <p:ph type="title"/>
          </p:nvPr>
        </p:nvSpPr>
        <p:spPr/>
        <p:txBody>
          <a:bodyPr/>
          <a:lstStyle/>
          <a:p>
            <a:r>
              <a:rPr lang="sv-SE" dirty="0"/>
              <a:t>Totalt medverkade 122 medlemsföretag i Insikt 2022</a:t>
            </a:r>
          </a:p>
        </p:txBody>
      </p:sp>
      <p:sp>
        <p:nvSpPr>
          <p:cNvPr id="3" name="Platshållare för innehåll 2">
            <a:extLst>
              <a:ext uri="{FF2B5EF4-FFF2-40B4-BE49-F238E27FC236}">
                <a16:creationId xmlns:a16="http://schemas.microsoft.com/office/drawing/2014/main" id="{6F2D9035-1B1A-1B47-96DF-C6E3D1967E3B}"/>
              </a:ext>
            </a:extLst>
          </p:cNvPr>
          <p:cNvSpPr>
            <a:spLocks noGrp="1"/>
          </p:cNvSpPr>
          <p:nvPr>
            <p:ph idx="1"/>
          </p:nvPr>
        </p:nvSpPr>
        <p:spPr>
          <a:xfrm>
            <a:off x="415788" y="1020727"/>
            <a:ext cx="3578144" cy="1719031"/>
          </a:xfrm>
        </p:spPr>
        <p:txBody>
          <a:bodyPr/>
          <a:lstStyle/>
          <a:p>
            <a:r>
              <a:rPr lang="sv-SE" b="1" dirty="0"/>
              <a:t>Svarande per verksamhetsområde</a:t>
            </a:r>
            <a:br>
              <a:rPr lang="sv-SE" dirty="0"/>
            </a:br>
            <a:r>
              <a:rPr lang="sv-SE" dirty="0"/>
              <a:t> Procent av totalen </a:t>
            </a:r>
          </a:p>
        </p:txBody>
      </p:sp>
      <p:sp>
        <p:nvSpPr>
          <p:cNvPr id="25" name="Platshållare för sidfot 24">
            <a:extLst>
              <a:ext uri="{FF2B5EF4-FFF2-40B4-BE49-F238E27FC236}">
                <a16:creationId xmlns:a16="http://schemas.microsoft.com/office/drawing/2014/main" id="{DF43A484-7221-914F-A3F3-490AEB74BF21}"/>
              </a:ext>
            </a:extLst>
          </p:cNvPr>
          <p:cNvSpPr>
            <a:spLocks noGrp="1"/>
          </p:cNvSpPr>
          <p:nvPr>
            <p:ph type="ftr" sz="quarter" idx="11"/>
          </p:nvPr>
        </p:nvSpPr>
        <p:spPr/>
        <p:txBody>
          <a:bodyPr/>
          <a:lstStyle/>
          <a:p>
            <a:r>
              <a:rPr lang="sv-SE" dirty="0"/>
              <a:t>Insikt 2022 |</a:t>
            </a:r>
          </a:p>
        </p:txBody>
      </p:sp>
      <p:sp>
        <p:nvSpPr>
          <p:cNvPr id="24" name="Platshållare för bildnummer 23">
            <a:extLst>
              <a:ext uri="{FF2B5EF4-FFF2-40B4-BE49-F238E27FC236}">
                <a16:creationId xmlns:a16="http://schemas.microsoft.com/office/drawing/2014/main" id="{A96B92A4-27D2-6B4E-91B7-6CEA4259EA9B}"/>
              </a:ext>
            </a:extLst>
          </p:cNvPr>
          <p:cNvSpPr>
            <a:spLocks noGrp="1"/>
          </p:cNvSpPr>
          <p:nvPr>
            <p:ph type="sldNum" sz="quarter" idx="12"/>
          </p:nvPr>
        </p:nvSpPr>
        <p:spPr/>
        <p:txBody>
          <a:bodyPr/>
          <a:lstStyle/>
          <a:p>
            <a:fld id="{AE086683-F536-42AB-ABBC-F4803DFE8DBC}" type="slidenum">
              <a:rPr lang="sv-SE" smtClean="0"/>
              <a:t>3</a:t>
            </a:fld>
            <a:endParaRPr lang="sv-SE" dirty="0"/>
          </a:p>
        </p:txBody>
      </p:sp>
      <p:sp>
        <p:nvSpPr>
          <p:cNvPr id="4" name="textruta 3">
            <a:extLst>
              <a:ext uri="{FF2B5EF4-FFF2-40B4-BE49-F238E27FC236}">
                <a16:creationId xmlns:a16="http://schemas.microsoft.com/office/drawing/2014/main" id="{294331B3-169E-284D-BF58-4F154BDA2E72}"/>
              </a:ext>
            </a:extLst>
          </p:cNvPr>
          <p:cNvSpPr txBox="1"/>
          <p:nvPr/>
        </p:nvSpPr>
        <p:spPr>
          <a:xfrm>
            <a:off x="6293997" y="1460111"/>
            <a:ext cx="836961" cy="538609"/>
          </a:xfrm>
          <a:prstGeom prst="rect">
            <a:avLst/>
          </a:prstGeom>
          <a:noFill/>
        </p:spPr>
        <p:txBody>
          <a:bodyPr wrap="square">
            <a:spAutoFit/>
          </a:bodyPr>
          <a:lstStyle/>
          <a:p>
            <a:r>
              <a:rPr lang="sv-SE" b="1" dirty="0"/>
              <a:t>11%</a:t>
            </a:r>
          </a:p>
          <a:p>
            <a:r>
              <a:rPr lang="sv-SE" sz="1100" dirty="0"/>
              <a:t>*Annan</a:t>
            </a:r>
          </a:p>
        </p:txBody>
      </p:sp>
      <p:cxnSp>
        <p:nvCxnSpPr>
          <p:cNvPr id="5" name="Rak 4">
            <a:extLst>
              <a:ext uri="{FF2B5EF4-FFF2-40B4-BE49-F238E27FC236}">
                <a16:creationId xmlns:a16="http://schemas.microsoft.com/office/drawing/2014/main" id="{FB782D5A-EB04-2E44-89AE-281BDA221ADD}"/>
              </a:ext>
            </a:extLst>
          </p:cNvPr>
          <p:cNvCxnSpPr>
            <a:cxnSpLocks/>
          </p:cNvCxnSpPr>
          <p:nvPr/>
        </p:nvCxnSpPr>
        <p:spPr>
          <a:xfrm flipV="1">
            <a:off x="9212809" y="3417065"/>
            <a:ext cx="514233" cy="1933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Rak 5">
            <a:extLst>
              <a:ext uri="{FF2B5EF4-FFF2-40B4-BE49-F238E27FC236}">
                <a16:creationId xmlns:a16="http://schemas.microsoft.com/office/drawing/2014/main" id="{21003BB5-88BC-E945-AE95-AA2E48983B6A}"/>
              </a:ext>
            </a:extLst>
          </p:cNvPr>
          <p:cNvCxnSpPr>
            <a:cxnSpLocks/>
          </p:cNvCxnSpPr>
          <p:nvPr/>
        </p:nvCxnSpPr>
        <p:spPr>
          <a:xfrm>
            <a:off x="9727042" y="3417747"/>
            <a:ext cx="13938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ruta 6">
            <a:extLst>
              <a:ext uri="{FF2B5EF4-FFF2-40B4-BE49-F238E27FC236}">
                <a16:creationId xmlns:a16="http://schemas.microsoft.com/office/drawing/2014/main" id="{30020B15-FCB4-194F-928E-A07998FB61BB}"/>
              </a:ext>
            </a:extLst>
          </p:cNvPr>
          <p:cNvSpPr txBox="1"/>
          <p:nvPr/>
        </p:nvSpPr>
        <p:spPr>
          <a:xfrm>
            <a:off x="9651951" y="2909035"/>
            <a:ext cx="1592104" cy="538609"/>
          </a:xfrm>
          <a:prstGeom prst="rect">
            <a:avLst/>
          </a:prstGeom>
          <a:noFill/>
        </p:spPr>
        <p:txBody>
          <a:bodyPr wrap="square">
            <a:spAutoFit/>
          </a:bodyPr>
          <a:lstStyle/>
          <a:p>
            <a:r>
              <a:rPr lang="sv-SE" b="1" dirty="0"/>
              <a:t>47%</a:t>
            </a:r>
          </a:p>
          <a:p>
            <a:r>
              <a:rPr lang="sv-SE" sz="1100" dirty="0"/>
              <a:t>Teknikkonsultföretag</a:t>
            </a:r>
          </a:p>
        </p:txBody>
      </p:sp>
      <p:cxnSp>
        <p:nvCxnSpPr>
          <p:cNvPr id="8" name="Rak 7">
            <a:extLst>
              <a:ext uri="{FF2B5EF4-FFF2-40B4-BE49-F238E27FC236}">
                <a16:creationId xmlns:a16="http://schemas.microsoft.com/office/drawing/2014/main" id="{3F477D63-1189-FC42-BE02-69E93A291CF4}"/>
              </a:ext>
            </a:extLst>
          </p:cNvPr>
          <p:cNvCxnSpPr>
            <a:cxnSpLocks/>
          </p:cNvCxnSpPr>
          <p:nvPr/>
        </p:nvCxnSpPr>
        <p:spPr>
          <a:xfrm flipV="1">
            <a:off x="6989888" y="5185228"/>
            <a:ext cx="400918" cy="6612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8">
            <a:extLst>
              <a:ext uri="{FF2B5EF4-FFF2-40B4-BE49-F238E27FC236}">
                <a16:creationId xmlns:a16="http://schemas.microsoft.com/office/drawing/2014/main" id="{1AA79E70-839A-A940-9B66-33AF9AAE088F}"/>
              </a:ext>
            </a:extLst>
          </p:cNvPr>
          <p:cNvCxnSpPr>
            <a:cxnSpLocks/>
          </p:cNvCxnSpPr>
          <p:nvPr/>
        </p:nvCxnSpPr>
        <p:spPr>
          <a:xfrm>
            <a:off x="5973575" y="5846446"/>
            <a:ext cx="10106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ruta 9">
            <a:extLst>
              <a:ext uri="{FF2B5EF4-FFF2-40B4-BE49-F238E27FC236}">
                <a16:creationId xmlns:a16="http://schemas.microsoft.com/office/drawing/2014/main" id="{F3504E0C-A5D2-E845-ADB4-5D30356668B3}"/>
              </a:ext>
            </a:extLst>
          </p:cNvPr>
          <p:cNvSpPr txBox="1"/>
          <p:nvPr/>
        </p:nvSpPr>
        <p:spPr>
          <a:xfrm>
            <a:off x="5916425" y="5337734"/>
            <a:ext cx="1592104" cy="538609"/>
          </a:xfrm>
          <a:prstGeom prst="rect">
            <a:avLst/>
          </a:prstGeom>
          <a:noFill/>
        </p:spPr>
        <p:txBody>
          <a:bodyPr wrap="square">
            <a:spAutoFit/>
          </a:bodyPr>
          <a:lstStyle/>
          <a:p>
            <a:r>
              <a:rPr lang="sv-SE" b="1" dirty="0"/>
              <a:t>21%</a:t>
            </a:r>
          </a:p>
          <a:p>
            <a:r>
              <a:rPr lang="sv-SE" sz="1100" dirty="0"/>
              <a:t>Arkitektföretag</a:t>
            </a:r>
          </a:p>
        </p:txBody>
      </p:sp>
      <p:cxnSp>
        <p:nvCxnSpPr>
          <p:cNvPr id="11" name="Rak 10">
            <a:extLst>
              <a:ext uri="{FF2B5EF4-FFF2-40B4-BE49-F238E27FC236}">
                <a16:creationId xmlns:a16="http://schemas.microsoft.com/office/drawing/2014/main" id="{EF5E8118-E2D5-4940-B607-8ADBA16E3238}"/>
              </a:ext>
            </a:extLst>
          </p:cNvPr>
          <p:cNvCxnSpPr>
            <a:cxnSpLocks/>
          </p:cNvCxnSpPr>
          <p:nvPr/>
        </p:nvCxnSpPr>
        <p:spPr>
          <a:xfrm>
            <a:off x="4522916" y="3417065"/>
            <a:ext cx="11703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1BEDDB38-73EE-3D44-97F1-EC359D584C75}"/>
              </a:ext>
            </a:extLst>
          </p:cNvPr>
          <p:cNvSpPr txBox="1"/>
          <p:nvPr/>
        </p:nvSpPr>
        <p:spPr>
          <a:xfrm>
            <a:off x="4432417" y="2739758"/>
            <a:ext cx="1754747" cy="707886"/>
          </a:xfrm>
          <a:prstGeom prst="rect">
            <a:avLst/>
          </a:prstGeom>
          <a:noFill/>
        </p:spPr>
        <p:txBody>
          <a:bodyPr wrap="square">
            <a:spAutoFit/>
          </a:bodyPr>
          <a:lstStyle/>
          <a:p>
            <a:r>
              <a:rPr lang="sv-SE" b="1" dirty="0"/>
              <a:t>21%</a:t>
            </a:r>
          </a:p>
          <a:p>
            <a:r>
              <a:rPr lang="sv-SE" sz="1100" dirty="0"/>
              <a:t>Industri- och </a:t>
            </a:r>
            <a:r>
              <a:rPr lang="sv-SE" sz="1100" dirty="0" err="1"/>
              <a:t>techkonsultföretag</a:t>
            </a:r>
            <a:endParaRPr lang="sv-SE" sz="1100" dirty="0"/>
          </a:p>
        </p:txBody>
      </p:sp>
      <p:cxnSp>
        <p:nvCxnSpPr>
          <p:cNvPr id="13" name="Rak 12">
            <a:extLst>
              <a:ext uri="{FF2B5EF4-FFF2-40B4-BE49-F238E27FC236}">
                <a16:creationId xmlns:a16="http://schemas.microsoft.com/office/drawing/2014/main" id="{A9D873C0-28BF-DC48-9FD4-F3F6595ACB23}"/>
              </a:ext>
            </a:extLst>
          </p:cNvPr>
          <p:cNvCxnSpPr>
            <a:cxnSpLocks/>
          </p:cNvCxnSpPr>
          <p:nvPr/>
        </p:nvCxnSpPr>
        <p:spPr>
          <a:xfrm>
            <a:off x="6979615" y="1968823"/>
            <a:ext cx="220868" cy="3495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3">
            <a:extLst>
              <a:ext uri="{FF2B5EF4-FFF2-40B4-BE49-F238E27FC236}">
                <a16:creationId xmlns:a16="http://schemas.microsoft.com/office/drawing/2014/main" id="{D94C221D-A988-BE46-B17C-1968506A30E5}"/>
              </a:ext>
            </a:extLst>
          </p:cNvPr>
          <p:cNvCxnSpPr>
            <a:cxnSpLocks/>
          </p:cNvCxnSpPr>
          <p:nvPr/>
        </p:nvCxnSpPr>
        <p:spPr>
          <a:xfrm>
            <a:off x="6312017" y="1968823"/>
            <a:ext cx="66189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0E63D269-2E90-2145-A79F-93A1325BE121}"/>
              </a:ext>
            </a:extLst>
          </p:cNvPr>
          <p:cNvCxnSpPr>
            <a:cxnSpLocks/>
          </p:cNvCxnSpPr>
          <p:nvPr/>
        </p:nvCxnSpPr>
        <p:spPr>
          <a:xfrm flipH="1" flipV="1">
            <a:off x="5694827" y="3417065"/>
            <a:ext cx="514233" cy="1933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upp 15">
            <a:extLst>
              <a:ext uri="{FF2B5EF4-FFF2-40B4-BE49-F238E27FC236}">
                <a16:creationId xmlns:a16="http://schemas.microsoft.com/office/drawing/2014/main" id="{9AFB2EDF-D649-EC41-9584-F0FC9E164A73}"/>
              </a:ext>
            </a:extLst>
          </p:cNvPr>
          <p:cNvGrpSpPr/>
          <p:nvPr/>
        </p:nvGrpSpPr>
        <p:grpSpPr>
          <a:xfrm>
            <a:off x="5105293" y="1951510"/>
            <a:ext cx="5342711" cy="3561807"/>
            <a:chOff x="2679700" y="1748041"/>
            <a:chExt cx="6578600" cy="4385733"/>
          </a:xfrm>
        </p:grpSpPr>
        <p:graphicFrame>
          <p:nvGraphicFramePr>
            <p:cNvPr id="17" name="Diagram 16">
              <a:extLst>
                <a:ext uri="{FF2B5EF4-FFF2-40B4-BE49-F238E27FC236}">
                  <a16:creationId xmlns:a16="http://schemas.microsoft.com/office/drawing/2014/main" id="{F8D1E376-E400-8443-A912-D9D8290705F5}"/>
                </a:ext>
              </a:extLst>
            </p:cNvPr>
            <p:cNvGraphicFramePr/>
            <p:nvPr>
              <p:extLst>
                <p:ext uri="{D42A27DB-BD31-4B8C-83A1-F6EECF244321}">
                  <p14:modId xmlns:p14="http://schemas.microsoft.com/office/powerpoint/2010/main" val="47008130"/>
                </p:ext>
              </p:extLst>
            </p:nvPr>
          </p:nvGraphicFramePr>
          <p:xfrm>
            <a:off x="2679700" y="1748041"/>
            <a:ext cx="6578600" cy="4385733"/>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ruta 17">
              <a:extLst>
                <a:ext uri="{FF2B5EF4-FFF2-40B4-BE49-F238E27FC236}">
                  <a16:creationId xmlns:a16="http://schemas.microsoft.com/office/drawing/2014/main" id="{1E4638C5-138C-4649-9678-DEDDE08A7E19}"/>
                </a:ext>
              </a:extLst>
            </p:cNvPr>
            <p:cNvSpPr txBox="1"/>
            <p:nvPr/>
          </p:nvSpPr>
          <p:spPr>
            <a:xfrm>
              <a:off x="5215792" y="3604755"/>
              <a:ext cx="1506415" cy="720047"/>
            </a:xfrm>
            <a:prstGeom prst="rect">
              <a:avLst/>
            </a:prstGeom>
            <a:noFill/>
          </p:spPr>
          <p:txBody>
            <a:bodyPr wrap="none" rtlCol="0">
              <a:spAutoFit/>
            </a:bodyPr>
            <a:lstStyle/>
            <a:p>
              <a:pPr algn="ctr"/>
              <a:r>
                <a:rPr lang="sv-SE" sz="1600" dirty="0"/>
                <a:t>122 företag</a:t>
              </a:r>
            </a:p>
            <a:p>
              <a:pPr algn="ctr"/>
              <a:r>
                <a:rPr lang="sv-SE" sz="1600" dirty="0"/>
                <a:t>totalt</a:t>
              </a:r>
            </a:p>
          </p:txBody>
        </p:sp>
      </p:grpSp>
      <p:cxnSp>
        <p:nvCxnSpPr>
          <p:cNvPr id="27" name="Rak 26">
            <a:extLst>
              <a:ext uri="{FF2B5EF4-FFF2-40B4-BE49-F238E27FC236}">
                <a16:creationId xmlns:a16="http://schemas.microsoft.com/office/drawing/2014/main" id="{30AF9433-A0F1-B344-8489-F182A0B88272}"/>
              </a:ext>
            </a:extLst>
          </p:cNvPr>
          <p:cNvCxnSpPr/>
          <p:nvPr/>
        </p:nvCxnSpPr>
        <p:spPr>
          <a:xfrm>
            <a:off x="303493" y="1020726"/>
            <a:ext cx="0" cy="482572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ruta 25">
            <a:extLst>
              <a:ext uri="{FF2B5EF4-FFF2-40B4-BE49-F238E27FC236}">
                <a16:creationId xmlns:a16="http://schemas.microsoft.com/office/drawing/2014/main" id="{6074845A-4A55-A94F-8F9B-A7FF75A7C3B9}"/>
              </a:ext>
            </a:extLst>
          </p:cNvPr>
          <p:cNvSpPr txBox="1"/>
          <p:nvPr/>
        </p:nvSpPr>
        <p:spPr>
          <a:xfrm>
            <a:off x="3809299" y="6208976"/>
            <a:ext cx="4580015" cy="307777"/>
          </a:xfrm>
          <a:prstGeom prst="rect">
            <a:avLst/>
          </a:prstGeom>
          <a:noFill/>
        </p:spPr>
        <p:txBody>
          <a:bodyPr wrap="square">
            <a:spAutoFit/>
          </a:bodyPr>
          <a:lstStyle/>
          <a:p>
            <a:pPr algn="ctr"/>
            <a:r>
              <a:rPr lang="sv-SE" sz="700" dirty="0"/>
              <a:t>*</a:t>
            </a:r>
            <a:r>
              <a:rPr lang="sv-SE" sz="700" dirty="0" err="1"/>
              <a:t>Företagen</a:t>
            </a:r>
            <a:r>
              <a:rPr lang="sv-SE" sz="700" dirty="0"/>
              <a:t> i kategorin ”annan” </a:t>
            </a:r>
            <a:r>
              <a:rPr lang="sv-SE" sz="700" dirty="0" err="1"/>
              <a:t>består</a:t>
            </a:r>
            <a:r>
              <a:rPr lang="sv-SE" sz="700" dirty="0"/>
              <a:t> av </a:t>
            </a:r>
            <a:r>
              <a:rPr lang="sv-SE" sz="700" dirty="0" err="1"/>
              <a:t>TIC-företag</a:t>
            </a:r>
            <a:r>
              <a:rPr lang="sv-SE" sz="700" dirty="0"/>
              <a:t> (Test, Inspektion och Certifiering), forsknings- och </a:t>
            </a:r>
            <a:r>
              <a:rPr lang="sv-SE" sz="700" dirty="0" err="1"/>
              <a:t>utveck</a:t>
            </a:r>
            <a:r>
              <a:rPr lang="sv-SE" sz="700" dirty="0"/>
              <a:t>- </a:t>
            </a:r>
            <a:r>
              <a:rPr lang="sv-SE" sz="700" dirty="0" err="1"/>
              <a:t>lingsföretag</a:t>
            </a:r>
            <a:r>
              <a:rPr lang="sv-SE" sz="700" dirty="0"/>
              <a:t> eller </a:t>
            </a:r>
            <a:r>
              <a:rPr lang="sv-SE" sz="700" dirty="0" err="1"/>
              <a:t>företag</a:t>
            </a:r>
            <a:r>
              <a:rPr lang="sv-SE" sz="700" dirty="0"/>
              <a:t> som verkar som </a:t>
            </a:r>
            <a:r>
              <a:rPr lang="sv-SE" sz="700" dirty="0" err="1"/>
              <a:t>underleverantörer</a:t>
            </a:r>
            <a:r>
              <a:rPr lang="sv-SE" sz="700" dirty="0"/>
              <a:t> till arkitekt- och </a:t>
            </a:r>
            <a:r>
              <a:rPr lang="sv-SE" sz="700" dirty="0" err="1"/>
              <a:t>ingenjörsföretagen</a:t>
            </a:r>
            <a:r>
              <a:rPr lang="sv-SE" sz="700" dirty="0"/>
              <a:t>. </a:t>
            </a:r>
          </a:p>
        </p:txBody>
      </p:sp>
    </p:spTree>
    <p:extLst>
      <p:ext uri="{BB962C8B-B14F-4D97-AF65-F5344CB8AC3E}">
        <p14:creationId xmlns:p14="http://schemas.microsoft.com/office/powerpoint/2010/main" val="3767794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dobjekt 22">
            <a:extLst>
              <a:ext uri="{FF2B5EF4-FFF2-40B4-BE49-F238E27FC236}">
                <a16:creationId xmlns:a16="http://schemas.microsoft.com/office/drawing/2014/main" id="{21B00CB4-2E46-0542-AE28-304E78A1CB14}"/>
              </a:ext>
            </a:extLst>
          </p:cNvPr>
          <p:cNvPicPr>
            <a:picLocks noChangeAspect="1"/>
          </p:cNvPicPr>
          <p:nvPr/>
        </p:nvPicPr>
        <p:blipFill rotWithShape="1">
          <a:blip r:embed="rId2">
            <a:lum bright="70000" contrast="-70000"/>
          </a:blip>
          <a:srcRect t="46771" r="5441"/>
          <a:stretch/>
        </p:blipFill>
        <p:spPr>
          <a:xfrm>
            <a:off x="10161114" y="3967"/>
            <a:ext cx="2030886" cy="1020726"/>
          </a:xfrm>
          <a:prstGeom prst="rect">
            <a:avLst/>
          </a:prstGeom>
          <a:solidFill>
            <a:srgbClr val="E7E8E4"/>
          </a:solidFill>
        </p:spPr>
      </p:pic>
      <p:sp>
        <p:nvSpPr>
          <p:cNvPr id="27" name="Ellips 26">
            <a:extLst>
              <a:ext uri="{FF2B5EF4-FFF2-40B4-BE49-F238E27FC236}">
                <a16:creationId xmlns:a16="http://schemas.microsoft.com/office/drawing/2014/main" id="{6E5AD950-D618-B645-827F-BBF1962FB125}"/>
              </a:ext>
            </a:extLst>
          </p:cNvPr>
          <p:cNvSpPr/>
          <p:nvPr/>
        </p:nvSpPr>
        <p:spPr>
          <a:xfrm>
            <a:off x="6565540" y="2852620"/>
            <a:ext cx="1032370" cy="380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aphicFrame>
        <p:nvGraphicFramePr>
          <p:cNvPr id="9" name="Chart 20">
            <a:extLst>
              <a:ext uri="{FF2B5EF4-FFF2-40B4-BE49-F238E27FC236}">
                <a16:creationId xmlns:a16="http://schemas.microsoft.com/office/drawing/2014/main" id="{6F582684-89BE-6C40-927F-5271AD0AF859}"/>
              </a:ext>
            </a:extLst>
          </p:cNvPr>
          <p:cNvGraphicFramePr>
            <a:graphicFrameLocks/>
          </p:cNvGraphicFramePr>
          <p:nvPr>
            <p:extLst>
              <p:ext uri="{D42A27DB-BD31-4B8C-83A1-F6EECF244321}">
                <p14:modId xmlns:p14="http://schemas.microsoft.com/office/powerpoint/2010/main" val="2492066908"/>
              </p:ext>
            </p:extLst>
          </p:nvPr>
        </p:nvGraphicFramePr>
        <p:xfrm>
          <a:off x="598281" y="1896129"/>
          <a:ext cx="10824648" cy="4414543"/>
        </p:xfrm>
        <a:graphic>
          <a:graphicData uri="http://schemas.openxmlformats.org/drawingml/2006/chart">
            <c:chart xmlns:c="http://schemas.openxmlformats.org/drawingml/2006/chart" xmlns:r="http://schemas.openxmlformats.org/officeDocument/2006/relationships" r:id="rId3"/>
          </a:graphicData>
        </a:graphic>
      </p:graphicFrame>
      <p:sp>
        <p:nvSpPr>
          <p:cNvPr id="2" name="Rubrik 1">
            <a:extLst>
              <a:ext uri="{FF2B5EF4-FFF2-40B4-BE49-F238E27FC236}">
                <a16:creationId xmlns:a16="http://schemas.microsoft.com/office/drawing/2014/main" id="{80AE534E-DEB8-5549-9D69-33A8AB223F1B}"/>
              </a:ext>
            </a:extLst>
          </p:cNvPr>
          <p:cNvSpPr>
            <a:spLocks noGrp="1"/>
          </p:cNvSpPr>
          <p:nvPr>
            <p:ph type="title"/>
          </p:nvPr>
        </p:nvSpPr>
        <p:spPr>
          <a:xfrm>
            <a:off x="415787" y="293413"/>
            <a:ext cx="9284527" cy="514662"/>
          </a:xfrm>
        </p:spPr>
        <p:txBody>
          <a:bodyPr/>
          <a:lstStyle/>
          <a:p>
            <a:r>
              <a:rPr lang="sv-SE" dirty="0"/>
              <a:t>Andelen företag som investerar i FOI har stigit bland Industri- och </a:t>
            </a:r>
            <a:r>
              <a:rPr lang="sv-SE" dirty="0" err="1"/>
              <a:t>techkonsultföretagen</a:t>
            </a:r>
            <a:r>
              <a:rPr lang="sv-SE" dirty="0"/>
              <a:t> </a:t>
            </a:r>
          </a:p>
        </p:txBody>
      </p:sp>
      <p:sp>
        <p:nvSpPr>
          <p:cNvPr id="3" name="Platshållare för innehåll 2">
            <a:extLst>
              <a:ext uri="{FF2B5EF4-FFF2-40B4-BE49-F238E27FC236}">
                <a16:creationId xmlns:a16="http://schemas.microsoft.com/office/drawing/2014/main" id="{8CC2C8A7-27A8-704F-A013-53674A58AB4C}"/>
              </a:ext>
            </a:extLst>
          </p:cNvPr>
          <p:cNvSpPr>
            <a:spLocks noGrp="1"/>
          </p:cNvSpPr>
          <p:nvPr>
            <p:ph idx="1"/>
          </p:nvPr>
        </p:nvSpPr>
        <p:spPr>
          <a:xfrm>
            <a:off x="415787" y="1020727"/>
            <a:ext cx="6782133" cy="541340"/>
          </a:xfrm>
        </p:spPr>
        <p:txBody>
          <a:bodyPr/>
          <a:lstStyle/>
          <a:p>
            <a:r>
              <a:rPr lang="sv-SE" b="1" dirty="0"/>
              <a:t>Investeringar i </a:t>
            </a:r>
            <a:r>
              <a:rPr lang="sv-SE" b="1" dirty="0" err="1"/>
              <a:t>FoI</a:t>
            </a:r>
            <a:r>
              <a:rPr lang="sv-SE" b="1" dirty="0"/>
              <a:t> (forskning och innovation)</a:t>
            </a:r>
            <a:br>
              <a:rPr lang="sv-SE" dirty="0"/>
            </a:br>
            <a:r>
              <a:rPr lang="sv-SE" dirty="0"/>
              <a:t> Procent av totala omsättningen, fördelat per verksamhetsområde</a:t>
            </a:r>
          </a:p>
          <a:p>
            <a:pPr marL="0" indent="0">
              <a:buNone/>
            </a:pPr>
            <a:endParaRPr lang="sv-SE" dirty="0"/>
          </a:p>
        </p:txBody>
      </p:sp>
      <p:sp>
        <p:nvSpPr>
          <p:cNvPr id="7" name="Platshållare för sidfot 6">
            <a:extLst>
              <a:ext uri="{FF2B5EF4-FFF2-40B4-BE49-F238E27FC236}">
                <a16:creationId xmlns:a16="http://schemas.microsoft.com/office/drawing/2014/main" id="{9B91E8B4-6BFD-9D42-8D4C-4804F3763EDF}"/>
              </a:ext>
            </a:extLst>
          </p:cNvPr>
          <p:cNvSpPr>
            <a:spLocks noGrp="1"/>
          </p:cNvSpPr>
          <p:nvPr>
            <p:ph type="ftr" sz="quarter" idx="11"/>
          </p:nvPr>
        </p:nvSpPr>
        <p:spPr/>
        <p:txBody>
          <a:bodyPr/>
          <a:lstStyle/>
          <a:p>
            <a:r>
              <a:rPr lang="sv-SE" dirty="0"/>
              <a:t>Insikt 2022 |</a:t>
            </a:r>
          </a:p>
        </p:txBody>
      </p:sp>
      <p:sp>
        <p:nvSpPr>
          <p:cNvPr id="8" name="Platshållare för bildnummer 7">
            <a:extLst>
              <a:ext uri="{FF2B5EF4-FFF2-40B4-BE49-F238E27FC236}">
                <a16:creationId xmlns:a16="http://schemas.microsoft.com/office/drawing/2014/main" id="{AF61F634-EB24-964A-BF42-6EE5B80CCC9A}"/>
              </a:ext>
            </a:extLst>
          </p:cNvPr>
          <p:cNvSpPr>
            <a:spLocks noGrp="1"/>
          </p:cNvSpPr>
          <p:nvPr>
            <p:ph type="sldNum" sz="quarter" idx="12"/>
          </p:nvPr>
        </p:nvSpPr>
        <p:spPr/>
        <p:txBody>
          <a:bodyPr/>
          <a:lstStyle/>
          <a:p>
            <a:fld id="{AE086683-F536-42AB-ABBC-F4803DFE8DBC}" type="slidenum">
              <a:rPr lang="sv-SE" smtClean="0"/>
              <a:t>30</a:t>
            </a:fld>
            <a:endParaRPr lang="sv-SE" dirty="0"/>
          </a:p>
        </p:txBody>
      </p:sp>
      <p:sp>
        <p:nvSpPr>
          <p:cNvPr id="5" name="textruta 4">
            <a:extLst>
              <a:ext uri="{FF2B5EF4-FFF2-40B4-BE49-F238E27FC236}">
                <a16:creationId xmlns:a16="http://schemas.microsoft.com/office/drawing/2014/main" id="{0BC27D43-DCBD-BA45-9AE2-48F938FA3251}"/>
              </a:ext>
            </a:extLst>
          </p:cNvPr>
          <p:cNvSpPr txBox="1"/>
          <p:nvPr/>
        </p:nvSpPr>
        <p:spPr>
          <a:xfrm>
            <a:off x="10579468" y="293413"/>
            <a:ext cx="1311045" cy="276999"/>
          </a:xfrm>
          <a:prstGeom prst="rect">
            <a:avLst/>
          </a:prstGeom>
          <a:noFill/>
        </p:spPr>
        <p:txBody>
          <a:bodyPr wrap="square" rtlCol="0">
            <a:spAutoFit/>
          </a:bodyPr>
          <a:lstStyle/>
          <a:p>
            <a:pPr algn="ctr"/>
            <a:r>
              <a:rPr lang="sv-SE" sz="1200" b="1" dirty="0">
                <a:solidFill>
                  <a:schemeClr val="bg2">
                    <a:lumMod val="10000"/>
                  </a:schemeClr>
                </a:solidFill>
              </a:rPr>
              <a:t>Affärsmodeller</a:t>
            </a:r>
          </a:p>
        </p:txBody>
      </p:sp>
      <p:sp>
        <p:nvSpPr>
          <p:cNvPr id="11" name="textruta 10">
            <a:extLst>
              <a:ext uri="{FF2B5EF4-FFF2-40B4-BE49-F238E27FC236}">
                <a16:creationId xmlns:a16="http://schemas.microsoft.com/office/drawing/2014/main" id="{2AF3130B-805E-8A43-A889-C57FC02D0B6A}"/>
              </a:ext>
            </a:extLst>
          </p:cNvPr>
          <p:cNvSpPr txBox="1"/>
          <p:nvPr/>
        </p:nvSpPr>
        <p:spPr>
          <a:xfrm>
            <a:off x="2963381" y="6226033"/>
            <a:ext cx="6736933" cy="338554"/>
          </a:xfrm>
          <a:prstGeom prst="rect">
            <a:avLst/>
          </a:prstGeom>
          <a:noFill/>
        </p:spPr>
        <p:txBody>
          <a:bodyPr wrap="square" rtlCol="0">
            <a:spAutoFit/>
          </a:bodyPr>
          <a:lstStyle/>
          <a:p>
            <a:r>
              <a:rPr lang="sv-SE" sz="800" dirty="0" err="1"/>
              <a:t>FoI</a:t>
            </a:r>
            <a:r>
              <a:rPr lang="sv-SE" sz="800" dirty="0"/>
              <a:t>-kostnader inkluderar både </a:t>
            </a:r>
            <a:r>
              <a:rPr lang="sv-SE" sz="800" dirty="0" err="1"/>
              <a:t>FoI</a:t>
            </a:r>
            <a:r>
              <a:rPr lang="sv-SE" sz="800" dirty="0"/>
              <a:t> som utförts av egen personal, konsulter och leds internt samt utlagd </a:t>
            </a:r>
            <a:r>
              <a:rPr lang="sv-SE" sz="800" dirty="0" err="1"/>
              <a:t>FoI</a:t>
            </a:r>
            <a:r>
              <a:rPr lang="sv-SE" sz="800" dirty="0"/>
              <a:t> som myndigheter/institutioner ger i uppdrag till att utföra. </a:t>
            </a:r>
            <a:r>
              <a:rPr lang="sv-SE" sz="800" dirty="0" err="1"/>
              <a:t>FoI</a:t>
            </a:r>
            <a:r>
              <a:rPr lang="sv-SE" sz="800" dirty="0"/>
              <a:t> skall karaktäriseras av: Nyskapande, Kreativitet, Ovisshet, Systematik och Överförbarhet och/eller Reproducerbarhet.</a:t>
            </a:r>
          </a:p>
        </p:txBody>
      </p:sp>
      <p:sp>
        <p:nvSpPr>
          <p:cNvPr id="12" name="Höger klammerparentes 11">
            <a:extLst>
              <a:ext uri="{FF2B5EF4-FFF2-40B4-BE49-F238E27FC236}">
                <a16:creationId xmlns:a16="http://schemas.microsoft.com/office/drawing/2014/main" id="{5F2F0E68-5183-704C-A4C1-9E2AB2ABC2D4}"/>
              </a:ext>
            </a:extLst>
          </p:cNvPr>
          <p:cNvSpPr/>
          <p:nvPr/>
        </p:nvSpPr>
        <p:spPr>
          <a:xfrm rot="16200000">
            <a:off x="7025747" y="-587852"/>
            <a:ext cx="152062" cy="7620857"/>
          </a:xfrm>
          <a:prstGeom prst="rightBrace">
            <a:avLst>
              <a:gd name="adj1" fmla="val 476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3" name="Höger klammerparentes 12">
            <a:extLst>
              <a:ext uri="{FF2B5EF4-FFF2-40B4-BE49-F238E27FC236}">
                <a16:creationId xmlns:a16="http://schemas.microsoft.com/office/drawing/2014/main" id="{46E9BEB9-5363-A84A-93E9-57BA5F908D9E}"/>
              </a:ext>
            </a:extLst>
          </p:cNvPr>
          <p:cNvSpPr/>
          <p:nvPr/>
        </p:nvSpPr>
        <p:spPr>
          <a:xfrm rot="16200000">
            <a:off x="7400414" y="-899708"/>
            <a:ext cx="152062" cy="6303268"/>
          </a:xfrm>
          <a:prstGeom prst="rightBrace">
            <a:avLst>
              <a:gd name="adj1" fmla="val 476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4" name="Höger klammerparentes 13">
            <a:extLst>
              <a:ext uri="{FF2B5EF4-FFF2-40B4-BE49-F238E27FC236}">
                <a16:creationId xmlns:a16="http://schemas.microsoft.com/office/drawing/2014/main" id="{8DA8EFAA-E8CB-8D4D-AAA0-18B64159A9A4}"/>
              </a:ext>
            </a:extLst>
          </p:cNvPr>
          <p:cNvSpPr/>
          <p:nvPr/>
        </p:nvSpPr>
        <p:spPr>
          <a:xfrm rot="16200000">
            <a:off x="7566921" y="918356"/>
            <a:ext cx="152062" cy="6538511"/>
          </a:xfrm>
          <a:prstGeom prst="rightBrace">
            <a:avLst>
              <a:gd name="adj1" fmla="val 476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5" name="Höger klammerparentes 14">
            <a:extLst>
              <a:ext uri="{FF2B5EF4-FFF2-40B4-BE49-F238E27FC236}">
                <a16:creationId xmlns:a16="http://schemas.microsoft.com/office/drawing/2014/main" id="{6518F869-6442-8D48-951D-5F43557C8F11}"/>
              </a:ext>
            </a:extLst>
          </p:cNvPr>
          <p:cNvSpPr/>
          <p:nvPr/>
        </p:nvSpPr>
        <p:spPr>
          <a:xfrm rot="16200000">
            <a:off x="6856178" y="1504112"/>
            <a:ext cx="152062" cy="7266085"/>
          </a:xfrm>
          <a:prstGeom prst="rightBrace">
            <a:avLst>
              <a:gd name="adj1" fmla="val 476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6" name="textruta 15">
            <a:extLst>
              <a:ext uri="{FF2B5EF4-FFF2-40B4-BE49-F238E27FC236}">
                <a16:creationId xmlns:a16="http://schemas.microsoft.com/office/drawing/2014/main" id="{6E11A022-306C-404F-9A84-FCB48D3A8A4B}"/>
              </a:ext>
            </a:extLst>
          </p:cNvPr>
          <p:cNvSpPr txBox="1"/>
          <p:nvPr/>
        </p:nvSpPr>
        <p:spPr>
          <a:xfrm>
            <a:off x="6920844" y="1762191"/>
            <a:ext cx="1111202" cy="415498"/>
          </a:xfrm>
          <a:prstGeom prst="rect">
            <a:avLst/>
          </a:prstGeom>
          <a:noFill/>
        </p:spPr>
        <p:txBody>
          <a:bodyPr wrap="none" rtlCol="0">
            <a:spAutoFit/>
          </a:bodyPr>
          <a:lstStyle/>
          <a:p>
            <a:pPr algn="ctr"/>
            <a:r>
              <a:rPr lang="sv-SE" sz="1050" i="1" dirty="0"/>
              <a:t>Investerar i FOI</a:t>
            </a:r>
            <a:br>
              <a:rPr lang="sv-SE" sz="1050" b="1" dirty="0"/>
            </a:br>
            <a:r>
              <a:rPr lang="sv-SE" sz="1050" b="1" dirty="0"/>
              <a:t> 67% </a:t>
            </a:r>
            <a:r>
              <a:rPr lang="sv-SE" sz="1050" dirty="0"/>
              <a:t>(74%)</a:t>
            </a:r>
          </a:p>
        </p:txBody>
      </p:sp>
      <p:sp>
        <p:nvSpPr>
          <p:cNvPr id="17" name="textruta 16">
            <a:extLst>
              <a:ext uri="{FF2B5EF4-FFF2-40B4-BE49-F238E27FC236}">
                <a16:creationId xmlns:a16="http://schemas.microsoft.com/office/drawing/2014/main" id="{105750FC-B839-AC4E-996A-1A5B6A9226F4}"/>
              </a:ext>
            </a:extLst>
          </p:cNvPr>
          <p:cNvSpPr txBox="1"/>
          <p:nvPr/>
        </p:nvSpPr>
        <p:spPr>
          <a:xfrm>
            <a:off x="6656784" y="2910525"/>
            <a:ext cx="889988" cy="253916"/>
          </a:xfrm>
          <a:prstGeom prst="rect">
            <a:avLst/>
          </a:prstGeom>
          <a:noFill/>
        </p:spPr>
        <p:txBody>
          <a:bodyPr wrap="none" rtlCol="0">
            <a:spAutoFit/>
          </a:bodyPr>
          <a:lstStyle/>
          <a:p>
            <a:pPr algn="ctr"/>
            <a:r>
              <a:rPr lang="sv-SE" sz="1050" b="1" dirty="0"/>
              <a:t> 81% </a:t>
            </a:r>
            <a:r>
              <a:rPr lang="sv-SE" sz="1050" dirty="0"/>
              <a:t>(64%)</a:t>
            </a:r>
          </a:p>
        </p:txBody>
      </p:sp>
      <p:sp>
        <p:nvSpPr>
          <p:cNvPr id="18" name="textruta 17">
            <a:extLst>
              <a:ext uri="{FF2B5EF4-FFF2-40B4-BE49-F238E27FC236}">
                <a16:creationId xmlns:a16="http://schemas.microsoft.com/office/drawing/2014/main" id="{2A206D70-656D-004E-BB1E-AA7DA6F699B7}"/>
              </a:ext>
            </a:extLst>
          </p:cNvPr>
          <p:cNvSpPr txBox="1"/>
          <p:nvPr/>
        </p:nvSpPr>
        <p:spPr>
          <a:xfrm>
            <a:off x="7197920" y="3878297"/>
            <a:ext cx="889988" cy="253916"/>
          </a:xfrm>
          <a:prstGeom prst="rect">
            <a:avLst/>
          </a:prstGeom>
          <a:noFill/>
        </p:spPr>
        <p:txBody>
          <a:bodyPr wrap="none" rtlCol="0">
            <a:spAutoFit/>
          </a:bodyPr>
          <a:lstStyle/>
          <a:p>
            <a:pPr algn="ctr"/>
            <a:r>
              <a:rPr lang="sv-SE" sz="1050" b="1" dirty="0"/>
              <a:t> 69% </a:t>
            </a:r>
            <a:r>
              <a:rPr lang="sv-SE" sz="1050" dirty="0"/>
              <a:t>(75%)</a:t>
            </a:r>
          </a:p>
        </p:txBody>
      </p:sp>
      <p:sp>
        <p:nvSpPr>
          <p:cNvPr id="19" name="textruta 18">
            <a:extLst>
              <a:ext uri="{FF2B5EF4-FFF2-40B4-BE49-F238E27FC236}">
                <a16:creationId xmlns:a16="http://schemas.microsoft.com/office/drawing/2014/main" id="{5100FB8E-DFA3-8C40-9C02-59398E4DF40E}"/>
              </a:ext>
            </a:extLst>
          </p:cNvPr>
          <p:cNvSpPr txBox="1"/>
          <p:nvPr/>
        </p:nvSpPr>
        <p:spPr>
          <a:xfrm>
            <a:off x="6475850" y="4816980"/>
            <a:ext cx="889988" cy="253916"/>
          </a:xfrm>
          <a:prstGeom prst="rect">
            <a:avLst/>
          </a:prstGeom>
          <a:noFill/>
        </p:spPr>
        <p:txBody>
          <a:bodyPr wrap="none" rtlCol="0">
            <a:spAutoFit/>
          </a:bodyPr>
          <a:lstStyle/>
          <a:p>
            <a:pPr algn="ctr"/>
            <a:r>
              <a:rPr lang="sv-SE" sz="1050" b="1" dirty="0"/>
              <a:t> 77% </a:t>
            </a:r>
            <a:r>
              <a:rPr lang="sv-SE" sz="1050" dirty="0"/>
              <a:t>(84%)</a:t>
            </a:r>
          </a:p>
        </p:txBody>
      </p:sp>
      <p:sp>
        <p:nvSpPr>
          <p:cNvPr id="21" name="Ned 20">
            <a:extLst>
              <a:ext uri="{FF2B5EF4-FFF2-40B4-BE49-F238E27FC236}">
                <a16:creationId xmlns:a16="http://schemas.microsoft.com/office/drawing/2014/main" id="{4C2A60B4-661C-EF40-B7E5-3E4F40AE677D}"/>
              </a:ext>
            </a:extLst>
          </p:cNvPr>
          <p:cNvSpPr/>
          <p:nvPr/>
        </p:nvSpPr>
        <p:spPr>
          <a:xfrm>
            <a:off x="7000743" y="1973393"/>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2" name="Ned 21">
            <a:extLst>
              <a:ext uri="{FF2B5EF4-FFF2-40B4-BE49-F238E27FC236}">
                <a16:creationId xmlns:a16="http://schemas.microsoft.com/office/drawing/2014/main" id="{03DCDB64-8B28-A94D-95D0-54A969DDB9D6}"/>
              </a:ext>
            </a:extLst>
          </p:cNvPr>
          <p:cNvSpPr/>
          <p:nvPr/>
        </p:nvSpPr>
        <p:spPr>
          <a:xfrm rot="10800000">
            <a:off x="6645408" y="2959559"/>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4" name="Ned 23">
            <a:extLst>
              <a:ext uri="{FF2B5EF4-FFF2-40B4-BE49-F238E27FC236}">
                <a16:creationId xmlns:a16="http://schemas.microsoft.com/office/drawing/2014/main" id="{C61AE369-E80B-5245-9A0C-CE848EB1CCD4}"/>
              </a:ext>
            </a:extLst>
          </p:cNvPr>
          <p:cNvSpPr/>
          <p:nvPr/>
        </p:nvSpPr>
        <p:spPr>
          <a:xfrm>
            <a:off x="7175871" y="3948055"/>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5" name="Ned 24">
            <a:extLst>
              <a:ext uri="{FF2B5EF4-FFF2-40B4-BE49-F238E27FC236}">
                <a16:creationId xmlns:a16="http://schemas.microsoft.com/office/drawing/2014/main" id="{2754E151-2CCB-7842-B935-CE7B5162CAC6}"/>
              </a:ext>
            </a:extLst>
          </p:cNvPr>
          <p:cNvSpPr/>
          <p:nvPr/>
        </p:nvSpPr>
        <p:spPr>
          <a:xfrm>
            <a:off x="6475850" y="4877916"/>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1459631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B5F6278D-9205-3944-BDC2-1D704BC71D7F}"/>
              </a:ext>
            </a:extLst>
          </p:cNvPr>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1A0DC40C-63E8-1D48-ADF1-659D98B8BE6F}"/>
              </a:ext>
            </a:extLst>
          </p:cNvPr>
          <p:cNvSpPr>
            <a:spLocks noGrp="1"/>
          </p:cNvSpPr>
          <p:nvPr>
            <p:ph type="title"/>
          </p:nvPr>
        </p:nvSpPr>
        <p:spPr>
          <a:xfrm>
            <a:off x="415788" y="293413"/>
            <a:ext cx="9443840" cy="514662"/>
          </a:xfrm>
        </p:spPr>
        <p:txBody>
          <a:bodyPr/>
          <a:lstStyle/>
          <a:p>
            <a:r>
              <a:rPr lang="sv-SE" sz="2000" dirty="0"/>
              <a:t>42 procent av medlemsföretagen har en lokalkostnad på 5-9 procent av de totala kostnaderna</a:t>
            </a:r>
          </a:p>
        </p:txBody>
      </p:sp>
      <p:sp>
        <p:nvSpPr>
          <p:cNvPr id="3" name="Platshållare för innehåll 2">
            <a:extLst>
              <a:ext uri="{FF2B5EF4-FFF2-40B4-BE49-F238E27FC236}">
                <a16:creationId xmlns:a16="http://schemas.microsoft.com/office/drawing/2014/main" id="{99F16A86-F66F-8847-9C83-DAF90D36D6F2}"/>
              </a:ext>
            </a:extLst>
          </p:cNvPr>
          <p:cNvSpPr>
            <a:spLocks noGrp="1"/>
          </p:cNvSpPr>
          <p:nvPr>
            <p:ph idx="1"/>
          </p:nvPr>
        </p:nvSpPr>
        <p:spPr/>
        <p:txBody>
          <a:bodyPr/>
          <a:lstStyle/>
          <a:p>
            <a:r>
              <a:rPr lang="sv-SE" b="1" dirty="0"/>
              <a:t>Lokalkostnaderna</a:t>
            </a:r>
            <a:br>
              <a:rPr lang="sv-SE" dirty="0"/>
            </a:br>
            <a:r>
              <a:rPr lang="sv-SE" dirty="0"/>
              <a:t> Procent av totala kostnaderna</a:t>
            </a:r>
          </a:p>
        </p:txBody>
      </p:sp>
      <p:sp>
        <p:nvSpPr>
          <p:cNvPr id="9" name="Platshållare för sidfot 8">
            <a:extLst>
              <a:ext uri="{FF2B5EF4-FFF2-40B4-BE49-F238E27FC236}">
                <a16:creationId xmlns:a16="http://schemas.microsoft.com/office/drawing/2014/main" id="{720A136F-9157-6D4B-BB43-11E297817608}"/>
              </a:ext>
            </a:extLst>
          </p:cNvPr>
          <p:cNvSpPr>
            <a:spLocks noGrp="1"/>
          </p:cNvSpPr>
          <p:nvPr>
            <p:ph type="ftr" sz="quarter" idx="11"/>
          </p:nvPr>
        </p:nvSpPr>
        <p:spPr/>
        <p:txBody>
          <a:bodyPr/>
          <a:lstStyle/>
          <a:p>
            <a:r>
              <a:rPr lang="sv-SE" dirty="0"/>
              <a:t>Insikt 2022 |</a:t>
            </a:r>
          </a:p>
        </p:txBody>
      </p:sp>
      <p:sp>
        <p:nvSpPr>
          <p:cNvPr id="10" name="Platshållare för bildnummer 9">
            <a:extLst>
              <a:ext uri="{FF2B5EF4-FFF2-40B4-BE49-F238E27FC236}">
                <a16:creationId xmlns:a16="http://schemas.microsoft.com/office/drawing/2014/main" id="{573C47B8-555F-3A4E-B1DC-BDC0768E3783}"/>
              </a:ext>
            </a:extLst>
          </p:cNvPr>
          <p:cNvSpPr>
            <a:spLocks noGrp="1"/>
          </p:cNvSpPr>
          <p:nvPr>
            <p:ph type="sldNum" sz="quarter" idx="12"/>
          </p:nvPr>
        </p:nvSpPr>
        <p:spPr/>
        <p:txBody>
          <a:bodyPr/>
          <a:lstStyle/>
          <a:p>
            <a:fld id="{AE086683-F536-42AB-ABBC-F4803DFE8DBC}" type="slidenum">
              <a:rPr lang="sv-SE" smtClean="0"/>
              <a:t>31</a:t>
            </a:fld>
            <a:endParaRPr lang="sv-SE" dirty="0"/>
          </a:p>
        </p:txBody>
      </p:sp>
      <p:pic>
        <p:nvPicPr>
          <p:cNvPr id="4" name="Bildobjekt 3">
            <a:extLst>
              <a:ext uri="{FF2B5EF4-FFF2-40B4-BE49-F238E27FC236}">
                <a16:creationId xmlns:a16="http://schemas.microsoft.com/office/drawing/2014/main" id="{B6BE5A17-EA52-D14B-ABC7-09B0170F4F53}"/>
              </a:ext>
            </a:extLst>
          </p:cNvPr>
          <p:cNvPicPr>
            <a:picLocks noChangeAspect="1"/>
          </p:cNvPicPr>
          <p:nvPr/>
        </p:nvPicPr>
        <p:blipFill rotWithShape="1">
          <a:blip r:embed="rId2">
            <a:lum bright="70000" contrast="-70000"/>
          </a:blip>
          <a:srcRect t="46771" r="5441"/>
          <a:stretch/>
        </p:blipFill>
        <p:spPr>
          <a:xfrm>
            <a:off x="10161115" y="0"/>
            <a:ext cx="2030886" cy="1020726"/>
          </a:xfrm>
          <a:prstGeom prst="rect">
            <a:avLst/>
          </a:prstGeom>
        </p:spPr>
      </p:pic>
      <p:sp>
        <p:nvSpPr>
          <p:cNvPr id="5" name="textruta 4">
            <a:extLst>
              <a:ext uri="{FF2B5EF4-FFF2-40B4-BE49-F238E27FC236}">
                <a16:creationId xmlns:a16="http://schemas.microsoft.com/office/drawing/2014/main" id="{7D67036A-C27C-E542-B3DC-32FFF2A19960}"/>
              </a:ext>
            </a:extLst>
          </p:cNvPr>
          <p:cNvSpPr txBox="1"/>
          <p:nvPr/>
        </p:nvSpPr>
        <p:spPr>
          <a:xfrm>
            <a:off x="10579468" y="293413"/>
            <a:ext cx="1311045" cy="276999"/>
          </a:xfrm>
          <a:prstGeom prst="rect">
            <a:avLst/>
          </a:prstGeom>
          <a:noFill/>
        </p:spPr>
        <p:txBody>
          <a:bodyPr wrap="square" rtlCol="0">
            <a:spAutoFit/>
          </a:bodyPr>
          <a:lstStyle/>
          <a:p>
            <a:pPr algn="ctr"/>
            <a:r>
              <a:rPr lang="sv-SE" sz="1200" b="1" dirty="0">
                <a:solidFill>
                  <a:schemeClr val="bg2">
                    <a:lumMod val="10000"/>
                  </a:schemeClr>
                </a:solidFill>
              </a:rPr>
              <a:t>Affärsmodeller</a:t>
            </a:r>
          </a:p>
        </p:txBody>
      </p:sp>
      <p:sp>
        <p:nvSpPr>
          <p:cNvPr id="8" name="textruta 7">
            <a:extLst>
              <a:ext uri="{FF2B5EF4-FFF2-40B4-BE49-F238E27FC236}">
                <a16:creationId xmlns:a16="http://schemas.microsoft.com/office/drawing/2014/main" id="{17CEFE8F-EFF7-D841-B473-B60497EEFBA5}"/>
              </a:ext>
            </a:extLst>
          </p:cNvPr>
          <p:cNvSpPr txBox="1"/>
          <p:nvPr/>
        </p:nvSpPr>
        <p:spPr>
          <a:xfrm>
            <a:off x="2612202" y="1794121"/>
            <a:ext cx="952779" cy="262254"/>
          </a:xfrm>
          <a:prstGeom prst="rect">
            <a:avLst/>
          </a:prstGeom>
          <a:noFill/>
        </p:spPr>
        <p:txBody>
          <a:bodyPr wrap="square" rtlCol="0">
            <a:spAutoFit/>
          </a:bodyPr>
          <a:lstStyle/>
          <a:p>
            <a:pPr algn="ctr"/>
            <a:r>
              <a:rPr lang="sv-SE" sz="1100" b="1" dirty="0"/>
              <a:t>TOTALT</a:t>
            </a:r>
          </a:p>
        </p:txBody>
      </p:sp>
      <p:graphicFrame>
        <p:nvGraphicFramePr>
          <p:cNvPr id="13" name="Chart 22">
            <a:extLst>
              <a:ext uri="{FF2B5EF4-FFF2-40B4-BE49-F238E27FC236}">
                <a16:creationId xmlns:a16="http://schemas.microsoft.com/office/drawing/2014/main" id="{EC0DC309-7CE4-963E-9155-700BCFF895E1}"/>
              </a:ext>
            </a:extLst>
          </p:cNvPr>
          <p:cNvGraphicFramePr>
            <a:graphicFrameLocks/>
          </p:cNvGraphicFramePr>
          <p:nvPr>
            <p:extLst>
              <p:ext uri="{D42A27DB-BD31-4B8C-83A1-F6EECF244321}">
                <p14:modId xmlns:p14="http://schemas.microsoft.com/office/powerpoint/2010/main" val="17438833"/>
              </p:ext>
            </p:extLst>
          </p:nvPr>
        </p:nvGraphicFramePr>
        <p:xfrm>
          <a:off x="415787" y="2147299"/>
          <a:ext cx="5101523" cy="3409439"/>
        </p:xfrm>
        <a:graphic>
          <a:graphicData uri="http://schemas.openxmlformats.org/drawingml/2006/chart">
            <c:chart xmlns:c="http://schemas.openxmlformats.org/drawingml/2006/chart" xmlns:r="http://schemas.openxmlformats.org/officeDocument/2006/relationships" r:id="rId3"/>
          </a:graphicData>
        </a:graphic>
      </p:graphicFrame>
      <p:sp>
        <p:nvSpPr>
          <p:cNvPr id="15" name="Ellips 14">
            <a:extLst>
              <a:ext uri="{FF2B5EF4-FFF2-40B4-BE49-F238E27FC236}">
                <a16:creationId xmlns:a16="http://schemas.microsoft.com/office/drawing/2014/main" id="{6A2AE6AA-327D-D44F-A29F-488713765B48}"/>
              </a:ext>
            </a:extLst>
          </p:cNvPr>
          <p:cNvSpPr/>
          <p:nvPr/>
        </p:nvSpPr>
        <p:spPr>
          <a:xfrm>
            <a:off x="3767184" y="2264458"/>
            <a:ext cx="1286279" cy="12862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1000" dirty="0">
                <a:solidFill>
                  <a:schemeClr val="tx1"/>
                </a:solidFill>
              </a:rPr>
              <a:t>Minskade lokalkostnader jämfört med förra året </a:t>
            </a:r>
          </a:p>
        </p:txBody>
      </p:sp>
      <p:graphicFrame>
        <p:nvGraphicFramePr>
          <p:cNvPr id="16" name="Chart 23">
            <a:extLst>
              <a:ext uri="{FF2B5EF4-FFF2-40B4-BE49-F238E27FC236}">
                <a16:creationId xmlns:a16="http://schemas.microsoft.com/office/drawing/2014/main" id="{C7C070B0-22C6-AF50-CAC0-E52B3C34EF7A}"/>
              </a:ext>
            </a:extLst>
          </p:cNvPr>
          <p:cNvGraphicFramePr>
            <a:graphicFrameLocks/>
          </p:cNvGraphicFramePr>
          <p:nvPr>
            <p:extLst>
              <p:ext uri="{D42A27DB-BD31-4B8C-83A1-F6EECF244321}">
                <p14:modId xmlns:p14="http://schemas.microsoft.com/office/powerpoint/2010/main" val="3891100627"/>
              </p:ext>
            </p:extLst>
          </p:nvPr>
        </p:nvGraphicFramePr>
        <p:xfrm>
          <a:off x="6360470" y="2394528"/>
          <a:ext cx="5415743" cy="3310682"/>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ruta 16">
            <a:extLst>
              <a:ext uri="{FF2B5EF4-FFF2-40B4-BE49-F238E27FC236}">
                <a16:creationId xmlns:a16="http://schemas.microsoft.com/office/drawing/2014/main" id="{F5F72DFF-62C3-AA43-A158-0CBE05847785}"/>
              </a:ext>
            </a:extLst>
          </p:cNvPr>
          <p:cNvSpPr txBox="1"/>
          <p:nvPr/>
        </p:nvSpPr>
        <p:spPr>
          <a:xfrm>
            <a:off x="8043423" y="1790873"/>
            <a:ext cx="2627965" cy="261610"/>
          </a:xfrm>
          <a:prstGeom prst="rect">
            <a:avLst/>
          </a:prstGeom>
          <a:noFill/>
        </p:spPr>
        <p:txBody>
          <a:bodyPr wrap="square" rtlCol="0">
            <a:spAutoFit/>
          </a:bodyPr>
          <a:lstStyle/>
          <a:p>
            <a:pPr algn="ctr"/>
            <a:r>
              <a:rPr lang="sv-SE" sz="1100" b="1" dirty="0"/>
              <a:t>PER VERKSAMHETSOMRÅDE 2021</a:t>
            </a:r>
          </a:p>
        </p:txBody>
      </p:sp>
      <p:sp>
        <p:nvSpPr>
          <p:cNvPr id="18" name="Höger klammerparentes 17">
            <a:extLst>
              <a:ext uri="{FF2B5EF4-FFF2-40B4-BE49-F238E27FC236}">
                <a16:creationId xmlns:a16="http://schemas.microsoft.com/office/drawing/2014/main" id="{BCB2D675-C2C9-5D4C-992D-E4EDAE2D21EE}"/>
              </a:ext>
            </a:extLst>
          </p:cNvPr>
          <p:cNvSpPr/>
          <p:nvPr/>
        </p:nvSpPr>
        <p:spPr>
          <a:xfrm rot="16200000">
            <a:off x="9233480" y="1009364"/>
            <a:ext cx="102618" cy="3342161"/>
          </a:xfrm>
          <a:prstGeom prst="rightBrace">
            <a:avLst>
              <a:gd name="adj1" fmla="val 4716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9" name="Höger klammerparentes 18">
            <a:extLst>
              <a:ext uri="{FF2B5EF4-FFF2-40B4-BE49-F238E27FC236}">
                <a16:creationId xmlns:a16="http://schemas.microsoft.com/office/drawing/2014/main" id="{07F4A9B3-E16C-3A47-A385-9C78D219A1DB}"/>
              </a:ext>
            </a:extLst>
          </p:cNvPr>
          <p:cNvSpPr/>
          <p:nvPr/>
        </p:nvSpPr>
        <p:spPr>
          <a:xfrm rot="16200000">
            <a:off x="9246178" y="1660021"/>
            <a:ext cx="102618" cy="3376024"/>
          </a:xfrm>
          <a:prstGeom prst="rightBrace">
            <a:avLst>
              <a:gd name="adj1" fmla="val 4716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0" name="Höger klammerparentes 19">
            <a:extLst>
              <a:ext uri="{FF2B5EF4-FFF2-40B4-BE49-F238E27FC236}">
                <a16:creationId xmlns:a16="http://schemas.microsoft.com/office/drawing/2014/main" id="{5D7BF68C-78CA-F64A-8BCC-E1C88A30D96F}"/>
              </a:ext>
            </a:extLst>
          </p:cNvPr>
          <p:cNvSpPr/>
          <p:nvPr/>
        </p:nvSpPr>
        <p:spPr>
          <a:xfrm rot="16200000">
            <a:off x="9089545" y="2491859"/>
            <a:ext cx="102618" cy="3062758"/>
          </a:xfrm>
          <a:prstGeom prst="rightBrace">
            <a:avLst>
              <a:gd name="adj1" fmla="val 4716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1" name="Höger klammerparentes 20">
            <a:extLst>
              <a:ext uri="{FF2B5EF4-FFF2-40B4-BE49-F238E27FC236}">
                <a16:creationId xmlns:a16="http://schemas.microsoft.com/office/drawing/2014/main" id="{A2EB266E-BDD8-1A48-A4A6-2184D4EB60AD}"/>
              </a:ext>
            </a:extLst>
          </p:cNvPr>
          <p:cNvSpPr/>
          <p:nvPr/>
        </p:nvSpPr>
        <p:spPr>
          <a:xfrm rot="16200000">
            <a:off x="8935029" y="3314395"/>
            <a:ext cx="102618" cy="2753725"/>
          </a:xfrm>
          <a:prstGeom prst="rightBrace">
            <a:avLst>
              <a:gd name="adj1" fmla="val 4716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2" name="textruta 21">
            <a:extLst>
              <a:ext uri="{FF2B5EF4-FFF2-40B4-BE49-F238E27FC236}">
                <a16:creationId xmlns:a16="http://schemas.microsoft.com/office/drawing/2014/main" id="{1DF837E9-16ED-FE41-B7E0-F807DD484ABF}"/>
              </a:ext>
            </a:extLst>
          </p:cNvPr>
          <p:cNvSpPr txBox="1"/>
          <p:nvPr/>
        </p:nvSpPr>
        <p:spPr>
          <a:xfrm>
            <a:off x="7730524" y="2280602"/>
            <a:ext cx="3108543" cy="369332"/>
          </a:xfrm>
          <a:prstGeom prst="rect">
            <a:avLst/>
          </a:prstGeom>
          <a:noFill/>
        </p:spPr>
        <p:txBody>
          <a:bodyPr wrap="none" rtlCol="0">
            <a:spAutoFit/>
          </a:bodyPr>
          <a:lstStyle/>
          <a:p>
            <a:pPr algn="ctr"/>
            <a:r>
              <a:rPr lang="sv-SE" sz="900" i="1" dirty="0"/>
              <a:t>Andel med lokalkostnader under 10% av totala kostnader</a:t>
            </a:r>
            <a:br>
              <a:rPr lang="sv-SE" sz="900" b="1" dirty="0"/>
            </a:br>
            <a:r>
              <a:rPr lang="sv-SE" sz="900" b="1" dirty="0"/>
              <a:t> 84% </a:t>
            </a:r>
            <a:r>
              <a:rPr lang="sv-SE" sz="900" dirty="0"/>
              <a:t>(70%)</a:t>
            </a:r>
          </a:p>
        </p:txBody>
      </p:sp>
      <p:sp>
        <p:nvSpPr>
          <p:cNvPr id="23" name="textruta 22">
            <a:extLst>
              <a:ext uri="{FF2B5EF4-FFF2-40B4-BE49-F238E27FC236}">
                <a16:creationId xmlns:a16="http://schemas.microsoft.com/office/drawing/2014/main" id="{CE3F74A4-39F4-D34C-A09A-E09DDF94C1D4}"/>
              </a:ext>
            </a:extLst>
          </p:cNvPr>
          <p:cNvSpPr txBox="1"/>
          <p:nvPr/>
        </p:nvSpPr>
        <p:spPr>
          <a:xfrm>
            <a:off x="8891098" y="3106190"/>
            <a:ext cx="787395" cy="230832"/>
          </a:xfrm>
          <a:prstGeom prst="rect">
            <a:avLst/>
          </a:prstGeom>
          <a:noFill/>
        </p:spPr>
        <p:txBody>
          <a:bodyPr wrap="none" rtlCol="0">
            <a:spAutoFit/>
          </a:bodyPr>
          <a:lstStyle/>
          <a:p>
            <a:pPr algn="ctr"/>
            <a:r>
              <a:rPr lang="sv-SE" sz="900" b="1" dirty="0"/>
              <a:t> 85% </a:t>
            </a:r>
            <a:r>
              <a:rPr lang="sv-SE" sz="900" dirty="0"/>
              <a:t>(64%)</a:t>
            </a:r>
          </a:p>
        </p:txBody>
      </p:sp>
      <p:sp>
        <p:nvSpPr>
          <p:cNvPr id="24" name="textruta 23">
            <a:extLst>
              <a:ext uri="{FF2B5EF4-FFF2-40B4-BE49-F238E27FC236}">
                <a16:creationId xmlns:a16="http://schemas.microsoft.com/office/drawing/2014/main" id="{3C45F422-104C-1A4C-9C40-90F16FFD18C7}"/>
              </a:ext>
            </a:extLst>
          </p:cNvPr>
          <p:cNvSpPr txBox="1"/>
          <p:nvPr/>
        </p:nvSpPr>
        <p:spPr>
          <a:xfrm>
            <a:off x="8747156" y="3766904"/>
            <a:ext cx="787395" cy="230832"/>
          </a:xfrm>
          <a:prstGeom prst="rect">
            <a:avLst/>
          </a:prstGeom>
          <a:noFill/>
        </p:spPr>
        <p:txBody>
          <a:bodyPr wrap="none" rtlCol="0">
            <a:spAutoFit/>
          </a:bodyPr>
          <a:lstStyle/>
          <a:p>
            <a:pPr algn="ctr"/>
            <a:r>
              <a:rPr lang="sv-SE" sz="900" b="1" dirty="0"/>
              <a:t> 77% </a:t>
            </a:r>
            <a:r>
              <a:rPr lang="sv-SE" sz="900" dirty="0"/>
              <a:t>(72%)</a:t>
            </a:r>
          </a:p>
        </p:txBody>
      </p:sp>
      <p:sp>
        <p:nvSpPr>
          <p:cNvPr id="25" name="textruta 24">
            <a:extLst>
              <a:ext uri="{FF2B5EF4-FFF2-40B4-BE49-F238E27FC236}">
                <a16:creationId xmlns:a16="http://schemas.microsoft.com/office/drawing/2014/main" id="{59E7700D-14BD-8E44-A33C-64F5E0A5B773}"/>
              </a:ext>
            </a:extLst>
          </p:cNvPr>
          <p:cNvSpPr txBox="1"/>
          <p:nvPr/>
        </p:nvSpPr>
        <p:spPr>
          <a:xfrm>
            <a:off x="8592640" y="4432264"/>
            <a:ext cx="787395" cy="230832"/>
          </a:xfrm>
          <a:prstGeom prst="rect">
            <a:avLst/>
          </a:prstGeom>
          <a:noFill/>
        </p:spPr>
        <p:txBody>
          <a:bodyPr wrap="none" rtlCol="0">
            <a:spAutoFit/>
          </a:bodyPr>
          <a:lstStyle/>
          <a:p>
            <a:pPr algn="ctr"/>
            <a:r>
              <a:rPr lang="sv-SE" sz="900" b="1" dirty="0"/>
              <a:t> 69% </a:t>
            </a:r>
            <a:r>
              <a:rPr lang="sv-SE" sz="900" dirty="0"/>
              <a:t>(74%)</a:t>
            </a:r>
          </a:p>
        </p:txBody>
      </p:sp>
      <p:sp>
        <p:nvSpPr>
          <p:cNvPr id="27" name="Ned 26">
            <a:extLst>
              <a:ext uri="{FF2B5EF4-FFF2-40B4-BE49-F238E27FC236}">
                <a16:creationId xmlns:a16="http://schemas.microsoft.com/office/drawing/2014/main" id="{AD014C9B-FEDF-A94F-8148-0D0F6C7F3DBB}"/>
              </a:ext>
            </a:extLst>
          </p:cNvPr>
          <p:cNvSpPr/>
          <p:nvPr/>
        </p:nvSpPr>
        <p:spPr>
          <a:xfrm rot="10800000">
            <a:off x="8899368" y="2475217"/>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8" name="Ned 27">
            <a:extLst>
              <a:ext uri="{FF2B5EF4-FFF2-40B4-BE49-F238E27FC236}">
                <a16:creationId xmlns:a16="http://schemas.microsoft.com/office/drawing/2014/main" id="{BA96B9CC-6003-FF4A-BF00-0D05AB4230C6}"/>
              </a:ext>
            </a:extLst>
          </p:cNvPr>
          <p:cNvSpPr/>
          <p:nvPr/>
        </p:nvSpPr>
        <p:spPr>
          <a:xfrm rot="10800000">
            <a:off x="8899368" y="3168878"/>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9" name="Ned 28">
            <a:extLst>
              <a:ext uri="{FF2B5EF4-FFF2-40B4-BE49-F238E27FC236}">
                <a16:creationId xmlns:a16="http://schemas.microsoft.com/office/drawing/2014/main" id="{730CFC5F-921A-8047-8813-9F8601ED5A97}"/>
              </a:ext>
            </a:extLst>
          </p:cNvPr>
          <p:cNvSpPr/>
          <p:nvPr/>
        </p:nvSpPr>
        <p:spPr>
          <a:xfrm rot="10800000">
            <a:off x="8747155" y="3821909"/>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0" name="Ned 29">
            <a:extLst>
              <a:ext uri="{FF2B5EF4-FFF2-40B4-BE49-F238E27FC236}">
                <a16:creationId xmlns:a16="http://schemas.microsoft.com/office/drawing/2014/main" id="{61ACEA7D-1946-D64D-846E-FFC086B72F33}"/>
              </a:ext>
            </a:extLst>
          </p:cNvPr>
          <p:cNvSpPr/>
          <p:nvPr/>
        </p:nvSpPr>
        <p:spPr>
          <a:xfrm>
            <a:off x="8592639" y="4491923"/>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nvGrpSpPr>
          <p:cNvPr id="31" name="Grupp 30">
            <a:extLst>
              <a:ext uri="{FF2B5EF4-FFF2-40B4-BE49-F238E27FC236}">
                <a16:creationId xmlns:a16="http://schemas.microsoft.com/office/drawing/2014/main" id="{E108E9CC-5B87-9A4A-A3BF-9422933B259A}"/>
              </a:ext>
            </a:extLst>
          </p:cNvPr>
          <p:cNvGrpSpPr/>
          <p:nvPr/>
        </p:nvGrpSpPr>
        <p:grpSpPr>
          <a:xfrm>
            <a:off x="2460678" y="5637410"/>
            <a:ext cx="1104303" cy="218800"/>
            <a:chOff x="3228442" y="6092476"/>
            <a:chExt cx="1616809" cy="320346"/>
          </a:xfrm>
        </p:grpSpPr>
        <p:sp>
          <p:nvSpPr>
            <p:cNvPr id="32" name="Rektangel 31">
              <a:extLst>
                <a:ext uri="{FF2B5EF4-FFF2-40B4-BE49-F238E27FC236}">
                  <a16:creationId xmlns:a16="http://schemas.microsoft.com/office/drawing/2014/main" id="{64B2F912-2BF2-164B-A625-6CC36A3214A6}"/>
                </a:ext>
              </a:extLst>
            </p:cNvPr>
            <p:cNvSpPr/>
            <p:nvPr/>
          </p:nvSpPr>
          <p:spPr>
            <a:xfrm>
              <a:off x="3228442" y="6176936"/>
              <a:ext cx="164555" cy="161095"/>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100" dirty="0"/>
            </a:p>
          </p:txBody>
        </p:sp>
        <p:sp>
          <p:nvSpPr>
            <p:cNvPr id="33" name="textruta 32">
              <a:extLst>
                <a:ext uri="{FF2B5EF4-FFF2-40B4-BE49-F238E27FC236}">
                  <a16:creationId xmlns:a16="http://schemas.microsoft.com/office/drawing/2014/main" id="{AFEFA03F-B3FB-664F-90E6-05EE31A65A87}"/>
                </a:ext>
              </a:extLst>
            </p:cNvPr>
            <p:cNvSpPr txBox="1"/>
            <p:nvPr/>
          </p:nvSpPr>
          <p:spPr>
            <a:xfrm>
              <a:off x="3373675" y="6097390"/>
              <a:ext cx="608330" cy="315432"/>
            </a:xfrm>
            <a:prstGeom prst="rect">
              <a:avLst/>
            </a:prstGeom>
            <a:noFill/>
          </p:spPr>
          <p:txBody>
            <a:bodyPr wrap="none" rtlCol="0">
              <a:spAutoFit/>
            </a:bodyPr>
            <a:lstStyle/>
            <a:p>
              <a:r>
                <a:rPr lang="sv-SE" sz="800" dirty="0"/>
                <a:t>2020</a:t>
              </a:r>
            </a:p>
          </p:txBody>
        </p:sp>
        <p:sp>
          <p:nvSpPr>
            <p:cNvPr id="34" name="Rektangel 33">
              <a:extLst>
                <a:ext uri="{FF2B5EF4-FFF2-40B4-BE49-F238E27FC236}">
                  <a16:creationId xmlns:a16="http://schemas.microsoft.com/office/drawing/2014/main" id="{563ECA9C-F4F2-BC48-B110-74F81DBC37A1}"/>
                </a:ext>
              </a:extLst>
            </p:cNvPr>
            <p:cNvSpPr/>
            <p:nvPr/>
          </p:nvSpPr>
          <p:spPr>
            <a:xfrm>
              <a:off x="4098170" y="6176936"/>
              <a:ext cx="164555" cy="161095"/>
            </a:xfrm>
            <a:prstGeom prst="rect">
              <a:avLst/>
            </a:prstGeom>
            <a:gradFill>
              <a:gsLst>
                <a:gs pos="0">
                  <a:schemeClr val="accent1"/>
                </a:gs>
                <a:gs pos="99000">
                  <a:schemeClr val="accent2"/>
                </a:gs>
              </a:gsLst>
              <a:lin ang="54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100" dirty="0"/>
            </a:p>
          </p:txBody>
        </p:sp>
        <p:sp>
          <p:nvSpPr>
            <p:cNvPr id="35" name="textruta 34">
              <a:extLst>
                <a:ext uri="{FF2B5EF4-FFF2-40B4-BE49-F238E27FC236}">
                  <a16:creationId xmlns:a16="http://schemas.microsoft.com/office/drawing/2014/main" id="{9FF81843-604E-BA48-86DF-5D93F0DD9524}"/>
                </a:ext>
              </a:extLst>
            </p:cNvPr>
            <p:cNvSpPr txBox="1"/>
            <p:nvPr/>
          </p:nvSpPr>
          <p:spPr>
            <a:xfrm>
              <a:off x="4236920" y="6092476"/>
              <a:ext cx="608331" cy="315432"/>
            </a:xfrm>
            <a:prstGeom prst="rect">
              <a:avLst/>
            </a:prstGeom>
            <a:noFill/>
          </p:spPr>
          <p:txBody>
            <a:bodyPr wrap="none" rtlCol="0">
              <a:spAutoFit/>
            </a:bodyPr>
            <a:lstStyle/>
            <a:p>
              <a:r>
                <a:rPr lang="sv-SE" sz="800" dirty="0"/>
                <a:t>2021</a:t>
              </a:r>
            </a:p>
          </p:txBody>
        </p:sp>
      </p:grpSp>
    </p:spTree>
    <p:extLst>
      <p:ext uri="{BB962C8B-B14F-4D97-AF65-F5344CB8AC3E}">
        <p14:creationId xmlns:p14="http://schemas.microsoft.com/office/powerpoint/2010/main" val="2261565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4DDEB270-D02C-0E44-8727-28026D3E1515}"/>
              </a:ext>
            </a:extLst>
          </p:cNvPr>
          <p:cNvSpPr/>
          <p:nvPr/>
        </p:nvSpPr>
        <p:spPr>
          <a:xfrm>
            <a:off x="6099306" y="3637"/>
            <a:ext cx="6096000" cy="6858000"/>
          </a:xfrm>
          <a:prstGeom prst="rect">
            <a:avLst/>
          </a:prstGeom>
          <a:solidFill>
            <a:srgbClr val="E7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20" name="Bildobjekt 19">
            <a:extLst>
              <a:ext uri="{FF2B5EF4-FFF2-40B4-BE49-F238E27FC236}">
                <a16:creationId xmlns:a16="http://schemas.microsoft.com/office/drawing/2014/main" id="{1D11E6CC-EEE0-3541-AAF5-1D407E00F990}"/>
              </a:ext>
            </a:extLst>
          </p:cNvPr>
          <p:cNvPicPr>
            <a:picLocks noChangeAspect="1"/>
          </p:cNvPicPr>
          <p:nvPr/>
        </p:nvPicPr>
        <p:blipFill rotWithShape="1">
          <a:blip r:embed="rId2">
            <a:lum bright="70000" contrast="-70000"/>
          </a:blip>
          <a:srcRect t="46771" r="5441"/>
          <a:stretch/>
        </p:blipFill>
        <p:spPr>
          <a:xfrm>
            <a:off x="10161114" y="3967"/>
            <a:ext cx="2030886" cy="1020726"/>
          </a:xfrm>
          <a:prstGeom prst="rect">
            <a:avLst/>
          </a:prstGeom>
          <a:solidFill>
            <a:srgbClr val="E7E8E4"/>
          </a:solidFill>
        </p:spPr>
      </p:pic>
      <p:graphicFrame>
        <p:nvGraphicFramePr>
          <p:cNvPr id="18" name="Chart 25">
            <a:extLst>
              <a:ext uri="{FF2B5EF4-FFF2-40B4-BE49-F238E27FC236}">
                <a16:creationId xmlns:a16="http://schemas.microsoft.com/office/drawing/2014/main" id="{9118CE20-1FEE-1A47-850B-EFAC69782F1F}"/>
              </a:ext>
            </a:extLst>
          </p:cNvPr>
          <p:cNvGraphicFramePr>
            <a:graphicFrameLocks/>
          </p:cNvGraphicFramePr>
          <p:nvPr>
            <p:extLst>
              <p:ext uri="{D42A27DB-BD31-4B8C-83A1-F6EECF244321}">
                <p14:modId xmlns:p14="http://schemas.microsoft.com/office/powerpoint/2010/main" val="422941714"/>
              </p:ext>
            </p:extLst>
          </p:nvPr>
        </p:nvGraphicFramePr>
        <p:xfrm>
          <a:off x="6380449" y="2408201"/>
          <a:ext cx="5387576" cy="3310682"/>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ruta 14">
            <a:extLst>
              <a:ext uri="{FF2B5EF4-FFF2-40B4-BE49-F238E27FC236}">
                <a16:creationId xmlns:a16="http://schemas.microsoft.com/office/drawing/2014/main" id="{64A94590-F1F3-EC47-8325-5C26D090C323}"/>
              </a:ext>
            </a:extLst>
          </p:cNvPr>
          <p:cNvSpPr txBox="1"/>
          <p:nvPr/>
        </p:nvSpPr>
        <p:spPr>
          <a:xfrm>
            <a:off x="2612202" y="1712060"/>
            <a:ext cx="952779" cy="262254"/>
          </a:xfrm>
          <a:prstGeom prst="rect">
            <a:avLst/>
          </a:prstGeom>
          <a:noFill/>
        </p:spPr>
        <p:txBody>
          <a:bodyPr wrap="square" rtlCol="0">
            <a:spAutoFit/>
          </a:bodyPr>
          <a:lstStyle/>
          <a:p>
            <a:pPr algn="ctr"/>
            <a:r>
              <a:rPr lang="sv-SE" sz="1100" b="1" dirty="0"/>
              <a:t>TOTALT</a:t>
            </a:r>
          </a:p>
        </p:txBody>
      </p:sp>
      <p:sp>
        <p:nvSpPr>
          <p:cNvPr id="16" name="textruta 15">
            <a:extLst>
              <a:ext uri="{FF2B5EF4-FFF2-40B4-BE49-F238E27FC236}">
                <a16:creationId xmlns:a16="http://schemas.microsoft.com/office/drawing/2014/main" id="{374A20F3-9B0E-1B4A-8025-80FEF44E68D1}"/>
              </a:ext>
            </a:extLst>
          </p:cNvPr>
          <p:cNvSpPr txBox="1"/>
          <p:nvPr/>
        </p:nvSpPr>
        <p:spPr>
          <a:xfrm>
            <a:off x="8043423" y="1708812"/>
            <a:ext cx="2627965" cy="261610"/>
          </a:xfrm>
          <a:prstGeom prst="rect">
            <a:avLst/>
          </a:prstGeom>
          <a:noFill/>
        </p:spPr>
        <p:txBody>
          <a:bodyPr wrap="square" rtlCol="0">
            <a:spAutoFit/>
          </a:bodyPr>
          <a:lstStyle/>
          <a:p>
            <a:pPr algn="ctr"/>
            <a:r>
              <a:rPr lang="sv-SE" sz="1100" b="1" dirty="0"/>
              <a:t>PER VERKSAMHETSOMRÅDE 2021</a:t>
            </a:r>
          </a:p>
        </p:txBody>
      </p:sp>
      <p:graphicFrame>
        <p:nvGraphicFramePr>
          <p:cNvPr id="13" name="Chart 21">
            <a:extLst>
              <a:ext uri="{FF2B5EF4-FFF2-40B4-BE49-F238E27FC236}">
                <a16:creationId xmlns:a16="http://schemas.microsoft.com/office/drawing/2014/main" id="{AD3F68B7-116E-AFC8-4E52-D24AB3B3B811}"/>
              </a:ext>
            </a:extLst>
          </p:cNvPr>
          <p:cNvGraphicFramePr>
            <a:graphicFrameLocks/>
          </p:cNvGraphicFramePr>
          <p:nvPr>
            <p:extLst>
              <p:ext uri="{D42A27DB-BD31-4B8C-83A1-F6EECF244321}">
                <p14:modId xmlns:p14="http://schemas.microsoft.com/office/powerpoint/2010/main" val="2503365908"/>
              </p:ext>
            </p:extLst>
          </p:nvPr>
        </p:nvGraphicFramePr>
        <p:xfrm>
          <a:off x="443953" y="2408201"/>
          <a:ext cx="5101523" cy="2967667"/>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ruta 4">
            <a:extLst>
              <a:ext uri="{FF2B5EF4-FFF2-40B4-BE49-F238E27FC236}">
                <a16:creationId xmlns:a16="http://schemas.microsoft.com/office/drawing/2014/main" id="{474CB9D1-A899-0F4E-B602-2819E4AA1727}"/>
              </a:ext>
            </a:extLst>
          </p:cNvPr>
          <p:cNvSpPr txBox="1"/>
          <p:nvPr/>
        </p:nvSpPr>
        <p:spPr>
          <a:xfrm>
            <a:off x="10579468" y="293413"/>
            <a:ext cx="1311045" cy="276999"/>
          </a:xfrm>
          <a:prstGeom prst="rect">
            <a:avLst/>
          </a:prstGeom>
          <a:noFill/>
        </p:spPr>
        <p:txBody>
          <a:bodyPr wrap="square" rtlCol="0">
            <a:spAutoFit/>
          </a:bodyPr>
          <a:lstStyle/>
          <a:p>
            <a:pPr algn="ctr"/>
            <a:r>
              <a:rPr lang="sv-SE" sz="1200" b="1" dirty="0">
                <a:solidFill>
                  <a:schemeClr val="bg2">
                    <a:lumMod val="10000"/>
                  </a:schemeClr>
                </a:solidFill>
              </a:rPr>
              <a:t>Affärsmodeller</a:t>
            </a:r>
          </a:p>
        </p:txBody>
      </p:sp>
      <p:sp>
        <p:nvSpPr>
          <p:cNvPr id="2" name="Rubrik 1">
            <a:extLst>
              <a:ext uri="{FF2B5EF4-FFF2-40B4-BE49-F238E27FC236}">
                <a16:creationId xmlns:a16="http://schemas.microsoft.com/office/drawing/2014/main" id="{80AE534E-DEB8-5549-9D69-33A8AB223F1B}"/>
              </a:ext>
            </a:extLst>
          </p:cNvPr>
          <p:cNvSpPr>
            <a:spLocks noGrp="1"/>
          </p:cNvSpPr>
          <p:nvPr>
            <p:ph type="title"/>
          </p:nvPr>
        </p:nvSpPr>
        <p:spPr>
          <a:xfrm>
            <a:off x="415789" y="293413"/>
            <a:ext cx="9731676" cy="514662"/>
          </a:xfrm>
        </p:spPr>
        <p:txBody>
          <a:bodyPr/>
          <a:lstStyle/>
          <a:p>
            <a:r>
              <a:rPr lang="sv-SE" dirty="0"/>
              <a:t>58 procent av m</a:t>
            </a:r>
            <a:r>
              <a:rPr lang="sv-SE" sz="2000" dirty="0"/>
              <a:t>edlemsföretagen har en IT-kostnad </a:t>
            </a:r>
            <a:r>
              <a:rPr lang="sv-SE" dirty="0"/>
              <a:t>över 4</a:t>
            </a:r>
            <a:r>
              <a:rPr lang="sv-SE" sz="2000" dirty="0"/>
              <a:t> procent av totala kostnaderna</a:t>
            </a:r>
            <a:r>
              <a:rPr lang="sv-SE" dirty="0"/>
              <a:t> </a:t>
            </a:r>
            <a:endParaRPr lang="sv-SE" sz="2000" dirty="0"/>
          </a:p>
        </p:txBody>
      </p:sp>
      <p:sp>
        <p:nvSpPr>
          <p:cNvPr id="3" name="Platshållare för innehåll 2">
            <a:extLst>
              <a:ext uri="{FF2B5EF4-FFF2-40B4-BE49-F238E27FC236}">
                <a16:creationId xmlns:a16="http://schemas.microsoft.com/office/drawing/2014/main" id="{8CC2C8A7-27A8-704F-A013-53674A58AB4C}"/>
              </a:ext>
            </a:extLst>
          </p:cNvPr>
          <p:cNvSpPr>
            <a:spLocks noGrp="1"/>
          </p:cNvSpPr>
          <p:nvPr>
            <p:ph idx="1"/>
          </p:nvPr>
        </p:nvSpPr>
        <p:spPr>
          <a:xfrm>
            <a:off x="415787" y="1020727"/>
            <a:ext cx="8731519" cy="590422"/>
          </a:xfrm>
        </p:spPr>
        <p:txBody>
          <a:bodyPr/>
          <a:lstStyle/>
          <a:p>
            <a:r>
              <a:rPr lang="sv-SE" b="1" dirty="0"/>
              <a:t>IT kostnader</a:t>
            </a:r>
            <a:br>
              <a:rPr lang="sv-SE" dirty="0"/>
            </a:br>
            <a:r>
              <a:rPr lang="sv-SE" dirty="0"/>
              <a:t> Procent av totala kostnaderna, totalt och fördelat per verksamhetsområde </a:t>
            </a:r>
          </a:p>
        </p:txBody>
      </p:sp>
      <p:sp>
        <p:nvSpPr>
          <p:cNvPr id="10" name="Platshållare för sidfot 9">
            <a:extLst>
              <a:ext uri="{FF2B5EF4-FFF2-40B4-BE49-F238E27FC236}">
                <a16:creationId xmlns:a16="http://schemas.microsoft.com/office/drawing/2014/main" id="{032063A7-3A72-884D-AE9D-9EDF432D934F}"/>
              </a:ext>
            </a:extLst>
          </p:cNvPr>
          <p:cNvSpPr>
            <a:spLocks noGrp="1"/>
          </p:cNvSpPr>
          <p:nvPr>
            <p:ph type="ftr" sz="quarter" idx="11"/>
          </p:nvPr>
        </p:nvSpPr>
        <p:spPr/>
        <p:txBody>
          <a:bodyPr/>
          <a:lstStyle/>
          <a:p>
            <a:r>
              <a:rPr lang="sv-SE" dirty="0"/>
              <a:t>Insikt 2022 |</a:t>
            </a:r>
          </a:p>
        </p:txBody>
      </p:sp>
      <p:sp>
        <p:nvSpPr>
          <p:cNvPr id="11" name="Platshållare för bildnummer 10">
            <a:extLst>
              <a:ext uri="{FF2B5EF4-FFF2-40B4-BE49-F238E27FC236}">
                <a16:creationId xmlns:a16="http://schemas.microsoft.com/office/drawing/2014/main" id="{A9FF817B-A545-4447-B071-EDAC8282D821}"/>
              </a:ext>
            </a:extLst>
          </p:cNvPr>
          <p:cNvSpPr>
            <a:spLocks noGrp="1"/>
          </p:cNvSpPr>
          <p:nvPr>
            <p:ph type="sldNum" sz="quarter" idx="12"/>
          </p:nvPr>
        </p:nvSpPr>
        <p:spPr/>
        <p:txBody>
          <a:bodyPr/>
          <a:lstStyle/>
          <a:p>
            <a:fld id="{AE086683-F536-42AB-ABBC-F4803DFE8DBC}" type="slidenum">
              <a:rPr lang="sv-SE" smtClean="0"/>
              <a:t>32</a:t>
            </a:fld>
            <a:endParaRPr lang="sv-SE" dirty="0"/>
          </a:p>
        </p:txBody>
      </p:sp>
      <p:sp>
        <p:nvSpPr>
          <p:cNvPr id="9" name="textruta 8">
            <a:extLst>
              <a:ext uri="{FF2B5EF4-FFF2-40B4-BE49-F238E27FC236}">
                <a16:creationId xmlns:a16="http://schemas.microsoft.com/office/drawing/2014/main" id="{F7413462-BB88-DB44-8CE8-A86412D3B2B8}"/>
              </a:ext>
            </a:extLst>
          </p:cNvPr>
          <p:cNvSpPr txBox="1"/>
          <p:nvPr/>
        </p:nvSpPr>
        <p:spPr>
          <a:xfrm>
            <a:off x="4112511" y="6272598"/>
            <a:ext cx="3960366" cy="338554"/>
          </a:xfrm>
          <a:prstGeom prst="rect">
            <a:avLst/>
          </a:prstGeom>
        </p:spPr>
        <p:txBody>
          <a:bodyPr wrap="square">
            <a:spAutoFit/>
          </a:bodyPr>
          <a:lstStyle>
            <a:defPPr>
              <a:defRPr lang="sv-SE"/>
            </a:defPPr>
            <a:lvl1pPr algn="ctr">
              <a:defRPr sz="700"/>
            </a:lvl1pPr>
          </a:lstStyle>
          <a:p>
            <a:r>
              <a:rPr lang="sv-SE" dirty="0"/>
              <a:t>IT-kostnader inkluderar totala kostnaderna för driften av företagets IT-anläggningar,</a:t>
            </a:r>
            <a:br>
              <a:rPr lang="sv-SE" dirty="0"/>
            </a:br>
            <a:r>
              <a:rPr lang="sv-SE" dirty="0"/>
              <a:t> investeringar i hårdvara, mjukvara, underhåll samt licenser</a:t>
            </a:r>
          </a:p>
        </p:txBody>
      </p:sp>
      <p:sp>
        <p:nvSpPr>
          <p:cNvPr id="21" name="Höger klammerparentes 20">
            <a:extLst>
              <a:ext uri="{FF2B5EF4-FFF2-40B4-BE49-F238E27FC236}">
                <a16:creationId xmlns:a16="http://schemas.microsoft.com/office/drawing/2014/main" id="{9377BF45-C02E-3A47-B83D-59574C6D32CF}"/>
              </a:ext>
            </a:extLst>
          </p:cNvPr>
          <p:cNvSpPr/>
          <p:nvPr/>
        </p:nvSpPr>
        <p:spPr>
          <a:xfrm rot="16200000">
            <a:off x="10799437" y="2190145"/>
            <a:ext cx="102618" cy="980600"/>
          </a:xfrm>
          <a:prstGeom prst="rightBrace">
            <a:avLst>
              <a:gd name="adj1" fmla="val 4716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2" name="textruta 21">
            <a:extLst>
              <a:ext uri="{FF2B5EF4-FFF2-40B4-BE49-F238E27FC236}">
                <a16:creationId xmlns:a16="http://schemas.microsoft.com/office/drawing/2014/main" id="{FC1EBE4F-4675-A84C-90C0-156715CAAEFF}"/>
              </a:ext>
            </a:extLst>
          </p:cNvPr>
          <p:cNvSpPr txBox="1"/>
          <p:nvPr/>
        </p:nvSpPr>
        <p:spPr>
          <a:xfrm>
            <a:off x="9985702" y="2171058"/>
            <a:ext cx="1703311" cy="461665"/>
          </a:xfrm>
          <a:prstGeom prst="rect">
            <a:avLst/>
          </a:prstGeom>
          <a:noFill/>
        </p:spPr>
        <p:txBody>
          <a:bodyPr wrap="square" rtlCol="0">
            <a:spAutoFit/>
          </a:bodyPr>
          <a:lstStyle/>
          <a:p>
            <a:pPr algn="ctr"/>
            <a:r>
              <a:rPr lang="sv-SE" sz="800" i="1" dirty="0"/>
              <a:t>Teknikkonsultföretagen har högst IT kostnader (andel över 10% av totala kostnaderna – </a:t>
            </a:r>
            <a:r>
              <a:rPr lang="sv-SE" sz="800" dirty="0"/>
              <a:t>25%)</a:t>
            </a:r>
          </a:p>
        </p:txBody>
      </p:sp>
      <p:sp>
        <p:nvSpPr>
          <p:cNvPr id="50" name="Höger klammerparentes 49">
            <a:extLst>
              <a:ext uri="{FF2B5EF4-FFF2-40B4-BE49-F238E27FC236}">
                <a16:creationId xmlns:a16="http://schemas.microsoft.com/office/drawing/2014/main" id="{C71FE120-36E5-F448-BBBA-96E528ADA765}"/>
              </a:ext>
            </a:extLst>
          </p:cNvPr>
          <p:cNvSpPr/>
          <p:nvPr/>
        </p:nvSpPr>
        <p:spPr>
          <a:xfrm rot="16200000">
            <a:off x="3322509" y="1520921"/>
            <a:ext cx="146698" cy="2032123"/>
          </a:xfrm>
          <a:prstGeom prst="rightBrace">
            <a:avLst>
              <a:gd name="adj1" fmla="val 4716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1" name="textruta 50">
            <a:extLst>
              <a:ext uri="{FF2B5EF4-FFF2-40B4-BE49-F238E27FC236}">
                <a16:creationId xmlns:a16="http://schemas.microsoft.com/office/drawing/2014/main" id="{70D4C98E-C78F-664C-A9B5-B3E9B6792F8D}"/>
              </a:ext>
            </a:extLst>
          </p:cNvPr>
          <p:cNvSpPr txBox="1"/>
          <p:nvPr/>
        </p:nvSpPr>
        <p:spPr>
          <a:xfrm>
            <a:off x="2511219" y="1985158"/>
            <a:ext cx="1761135" cy="461665"/>
          </a:xfrm>
          <a:prstGeom prst="rect">
            <a:avLst/>
          </a:prstGeom>
          <a:noFill/>
        </p:spPr>
        <p:txBody>
          <a:bodyPr wrap="square" rtlCol="0">
            <a:spAutoFit/>
          </a:bodyPr>
          <a:lstStyle/>
          <a:p>
            <a:pPr algn="ctr"/>
            <a:r>
              <a:rPr lang="sv-SE" sz="900" i="1" dirty="0"/>
              <a:t>Andel företag med it kostnader över 4% av totala kostnaderna </a:t>
            </a:r>
          </a:p>
          <a:p>
            <a:pPr algn="ctr"/>
            <a:r>
              <a:rPr lang="sv-SE" sz="900" b="1" i="1" dirty="0"/>
              <a:t>58% </a:t>
            </a:r>
            <a:r>
              <a:rPr lang="sv-SE" sz="900" i="1" dirty="0"/>
              <a:t>(55%)</a:t>
            </a:r>
            <a:endParaRPr lang="sv-SE" sz="900" dirty="0"/>
          </a:p>
        </p:txBody>
      </p:sp>
      <p:sp>
        <p:nvSpPr>
          <p:cNvPr id="52" name="Ellips 51">
            <a:extLst>
              <a:ext uri="{FF2B5EF4-FFF2-40B4-BE49-F238E27FC236}">
                <a16:creationId xmlns:a16="http://schemas.microsoft.com/office/drawing/2014/main" id="{ED4D745C-72F4-B242-9442-CAE30D84BBA2}"/>
              </a:ext>
            </a:extLst>
          </p:cNvPr>
          <p:cNvSpPr/>
          <p:nvPr/>
        </p:nvSpPr>
        <p:spPr>
          <a:xfrm>
            <a:off x="4705624" y="2629136"/>
            <a:ext cx="966401" cy="966401"/>
          </a:xfrm>
          <a:prstGeom prst="ellipse">
            <a:avLst/>
          </a:prstGeom>
          <a:solidFill>
            <a:srgbClr val="E7E9E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800" dirty="0">
                <a:solidFill>
                  <a:schemeClr val="tx1"/>
                </a:solidFill>
              </a:rPr>
              <a:t>Svagt stigande IT kostnader bland medlems-företagen </a:t>
            </a:r>
          </a:p>
        </p:txBody>
      </p:sp>
      <p:sp>
        <p:nvSpPr>
          <p:cNvPr id="19" name="Ned 18">
            <a:extLst>
              <a:ext uri="{FF2B5EF4-FFF2-40B4-BE49-F238E27FC236}">
                <a16:creationId xmlns:a16="http://schemas.microsoft.com/office/drawing/2014/main" id="{CD84F6F0-3202-5748-A12B-A6FBB6A552D9}"/>
              </a:ext>
            </a:extLst>
          </p:cNvPr>
          <p:cNvSpPr/>
          <p:nvPr/>
        </p:nvSpPr>
        <p:spPr>
          <a:xfrm rot="10800000">
            <a:off x="2973698" y="2317227"/>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nvGrpSpPr>
          <p:cNvPr id="23" name="Grupp 22">
            <a:extLst>
              <a:ext uri="{FF2B5EF4-FFF2-40B4-BE49-F238E27FC236}">
                <a16:creationId xmlns:a16="http://schemas.microsoft.com/office/drawing/2014/main" id="{BED52197-22AA-F04C-A147-73C7BBA263A3}"/>
              </a:ext>
            </a:extLst>
          </p:cNvPr>
          <p:cNvGrpSpPr/>
          <p:nvPr/>
        </p:nvGrpSpPr>
        <p:grpSpPr>
          <a:xfrm>
            <a:off x="2460678" y="5496033"/>
            <a:ext cx="1104303" cy="218800"/>
            <a:chOff x="3228442" y="6092476"/>
            <a:chExt cx="1616809" cy="320346"/>
          </a:xfrm>
        </p:grpSpPr>
        <p:sp>
          <p:nvSpPr>
            <p:cNvPr id="24" name="Rektangel 23">
              <a:extLst>
                <a:ext uri="{FF2B5EF4-FFF2-40B4-BE49-F238E27FC236}">
                  <a16:creationId xmlns:a16="http://schemas.microsoft.com/office/drawing/2014/main" id="{F7B04800-7A3E-D24D-A5F0-B8C87FC10275}"/>
                </a:ext>
              </a:extLst>
            </p:cNvPr>
            <p:cNvSpPr/>
            <p:nvPr/>
          </p:nvSpPr>
          <p:spPr>
            <a:xfrm>
              <a:off x="3228442" y="6176936"/>
              <a:ext cx="164555" cy="161095"/>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100" dirty="0"/>
            </a:p>
          </p:txBody>
        </p:sp>
        <p:sp>
          <p:nvSpPr>
            <p:cNvPr id="25" name="textruta 24">
              <a:extLst>
                <a:ext uri="{FF2B5EF4-FFF2-40B4-BE49-F238E27FC236}">
                  <a16:creationId xmlns:a16="http://schemas.microsoft.com/office/drawing/2014/main" id="{9A05BEAB-00CA-A541-8136-8E955CD8B0FB}"/>
                </a:ext>
              </a:extLst>
            </p:cNvPr>
            <p:cNvSpPr txBox="1"/>
            <p:nvPr/>
          </p:nvSpPr>
          <p:spPr>
            <a:xfrm>
              <a:off x="3373675" y="6097390"/>
              <a:ext cx="608330" cy="315432"/>
            </a:xfrm>
            <a:prstGeom prst="rect">
              <a:avLst/>
            </a:prstGeom>
            <a:noFill/>
          </p:spPr>
          <p:txBody>
            <a:bodyPr wrap="none" rtlCol="0">
              <a:spAutoFit/>
            </a:bodyPr>
            <a:lstStyle/>
            <a:p>
              <a:r>
                <a:rPr lang="sv-SE" sz="800" dirty="0"/>
                <a:t>2020</a:t>
              </a:r>
            </a:p>
          </p:txBody>
        </p:sp>
        <p:sp>
          <p:nvSpPr>
            <p:cNvPr id="26" name="Rektangel 25">
              <a:extLst>
                <a:ext uri="{FF2B5EF4-FFF2-40B4-BE49-F238E27FC236}">
                  <a16:creationId xmlns:a16="http://schemas.microsoft.com/office/drawing/2014/main" id="{58723054-88F5-B148-A8B5-47CD99A74991}"/>
                </a:ext>
              </a:extLst>
            </p:cNvPr>
            <p:cNvSpPr/>
            <p:nvPr/>
          </p:nvSpPr>
          <p:spPr>
            <a:xfrm>
              <a:off x="4098170" y="6176936"/>
              <a:ext cx="164555" cy="161095"/>
            </a:xfrm>
            <a:prstGeom prst="rect">
              <a:avLst/>
            </a:prstGeom>
            <a:gradFill>
              <a:gsLst>
                <a:gs pos="0">
                  <a:schemeClr val="accent1"/>
                </a:gs>
                <a:gs pos="99000">
                  <a:schemeClr val="accent2"/>
                </a:gs>
              </a:gsLst>
              <a:lin ang="54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100" dirty="0"/>
            </a:p>
          </p:txBody>
        </p:sp>
        <p:sp>
          <p:nvSpPr>
            <p:cNvPr id="27" name="textruta 26">
              <a:extLst>
                <a:ext uri="{FF2B5EF4-FFF2-40B4-BE49-F238E27FC236}">
                  <a16:creationId xmlns:a16="http://schemas.microsoft.com/office/drawing/2014/main" id="{774E5E53-29BB-C545-B120-CA7238DED89E}"/>
                </a:ext>
              </a:extLst>
            </p:cNvPr>
            <p:cNvSpPr txBox="1"/>
            <p:nvPr/>
          </p:nvSpPr>
          <p:spPr>
            <a:xfrm>
              <a:off x="4236920" y="6092476"/>
              <a:ext cx="608331" cy="315432"/>
            </a:xfrm>
            <a:prstGeom prst="rect">
              <a:avLst/>
            </a:prstGeom>
            <a:noFill/>
          </p:spPr>
          <p:txBody>
            <a:bodyPr wrap="none" rtlCol="0">
              <a:spAutoFit/>
            </a:bodyPr>
            <a:lstStyle/>
            <a:p>
              <a:r>
                <a:rPr lang="sv-SE" sz="800" dirty="0"/>
                <a:t>2021</a:t>
              </a:r>
            </a:p>
          </p:txBody>
        </p:sp>
      </p:grpSp>
    </p:spTree>
    <p:extLst>
      <p:ext uri="{BB962C8B-B14F-4D97-AF65-F5344CB8AC3E}">
        <p14:creationId xmlns:p14="http://schemas.microsoft.com/office/powerpoint/2010/main" val="1186966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FFC6B6-98E9-334E-B9C1-5DF3AFE1A24C}"/>
              </a:ext>
            </a:extLst>
          </p:cNvPr>
          <p:cNvSpPr/>
          <p:nvPr/>
        </p:nvSpPr>
        <p:spPr>
          <a:xfrm>
            <a:off x="790113" y="3537829"/>
            <a:ext cx="7439448" cy="53744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Ellips 9">
            <a:extLst>
              <a:ext uri="{FF2B5EF4-FFF2-40B4-BE49-F238E27FC236}">
                <a16:creationId xmlns:a16="http://schemas.microsoft.com/office/drawing/2014/main" id="{E9712676-0199-B243-89A2-BDC2F6B89237}"/>
              </a:ext>
            </a:extLst>
          </p:cNvPr>
          <p:cNvSpPr/>
          <p:nvPr/>
        </p:nvSpPr>
        <p:spPr>
          <a:xfrm>
            <a:off x="7988903" y="1837995"/>
            <a:ext cx="3901603" cy="390160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aphicFrame>
        <p:nvGraphicFramePr>
          <p:cNvPr id="12" name="Chart 1">
            <a:extLst>
              <a:ext uri="{FF2B5EF4-FFF2-40B4-BE49-F238E27FC236}">
                <a16:creationId xmlns:a16="http://schemas.microsoft.com/office/drawing/2014/main" id="{06C512CB-0F65-FD44-AA33-38ADEB481CDC}"/>
              </a:ext>
            </a:extLst>
          </p:cNvPr>
          <p:cNvGraphicFramePr>
            <a:graphicFrameLocks/>
          </p:cNvGraphicFramePr>
          <p:nvPr>
            <p:extLst>
              <p:ext uri="{D42A27DB-BD31-4B8C-83A1-F6EECF244321}">
                <p14:modId xmlns:p14="http://schemas.microsoft.com/office/powerpoint/2010/main" val="1487860570"/>
              </p:ext>
            </p:extLst>
          </p:nvPr>
        </p:nvGraphicFramePr>
        <p:xfrm>
          <a:off x="727900" y="1952847"/>
          <a:ext cx="6793777" cy="40179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7">
            <a:extLst>
              <a:ext uri="{FF2B5EF4-FFF2-40B4-BE49-F238E27FC236}">
                <a16:creationId xmlns:a16="http://schemas.microsoft.com/office/drawing/2014/main" id="{FB53E821-1903-D76E-F56E-D02A62C304D2}"/>
              </a:ext>
            </a:extLst>
          </p:cNvPr>
          <p:cNvGraphicFramePr>
            <a:graphicFrameLocks/>
          </p:cNvGraphicFramePr>
          <p:nvPr>
            <p:extLst>
              <p:ext uri="{D42A27DB-BD31-4B8C-83A1-F6EECF244321}">
                <p14:modId xmlns:p14="http://schemas.microsoft.com/office/powerpoint/2010/main" val="4189351245"/>
              </p:ext>
            </p:extLst>
          </p:nvPr>
        </p:nvGraphicFramePr>
        <p:xfrm>
          <a:off x="8595442" y="2540207"/>
          <a:ext cx="2567007"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6" name="Bildobjekt 5">
            <a:extLst>
              <a:ext uri="{FF2B5EF4-FFF2-40B4-BE49-F238E27FC236}">
                <a16:creationId xmlns:a16="http://schemas.microsoft.com/office/drawing/2014/main" id="{544D8708-8B62-4F49-9E37-D720684160DC}"/>
              </a:ext>
            </a:extLst>
          </p:cNvPr>
          <p:cNvPicPr>
            <a:picLocks noChangeAspect="1"/>
          </p:cNvPicPr>
          <p:nvPr/>
        </p:nvPicPr>
        <p:blipFill rotWithShape="1">
          <a:blip r:embed="rId4"/>
          <a:srcRect t="-6970" b="40053"/>
          <a:stretch/>
        </p:blipFill>
        <p:spPr>
          <a:xfrm rot="10800000">
            <a:off x="10579466" y="-2"/>
            <a:ext cx="1544217" cy="1020727"/>
          </a:xfrm>
          <a:prstGeom prst="rect">
            <a:avLst/>
          </a:prstGeom>
        </p:spPr>
      </p:pic>
      <p:sp>
        <p:nvSpPr>
          <p:cNvPr id="2" name="Rubrik 1">
            <a:extLst>
              <a:ext uri="{FF2B5EF4-FFF2-40B4-BE49-F238E27FC236}">
                <a16:creationId xmlns:a16="http://schemas.microsoft.com/office/drawing/2014/main" id="{1A0DC40C-63E8-1D48-ADF1-659D98B8BE6F}"/>
              </a:ext>
            </a:extLst>
          </p:cNvPr>
          <p:cNvSpPr>
            <a:spLocks noGrp="1"/>
          </p:cNvSpPr>
          <p:nvPr>
            <p:ph type="title"/>
          </p:nvPr>
        </p:nvSpPr>
        <p:spPr>
          <a:xfrm>
            <a:off x="415787" y="293413"/>
            <a:ext cx="9930509" cy="514662"/>
          </a:xfrm>
        </p:spPr>
        <p:txBody>
          <a:bodyPr/>
          <a:lstStyle/>
          <a:p>
            <a:r>
              <a:rPr lang="sv-SE" sz="2000" dirty="0"/>
              <a:t>Industri- och </a:t>
            </a:r>
            <a:r>
              <a:rPr lang="sv-SE" sz="2000" dirty="0" err="1"/>
              <a:t>techkonsultföretagens</a:t>
            </a:r>
            <a:r>
              <a:rPr lang="sv-SE" sz="2000" dirty="0"/>
              <a:t> andel egen omsättning har minskat kraftigt från föregående år</a:t>
            </a:r>
          </a:p>
        </p:txBody>
      </p:sp>
      <p:sp>
        <p:nvSpPr>
          <p:cNvPr id="3" name="Platshållare för innehåll 2">
            <a:extLst>
              <a:ext uri="{FF2B5EF4-FFF2-40B4-BE49-F238E27FC236}">
                <a16:creationId xmlns:a16="http://schemas.microsoft.com/office/drawing/2014/main" id="{99F16A86-F66F-8847-9C83-DAF90D36D6F2}"/>
              </a:ext>
            </a:extLst>
          </p:cNvPr>
          <p:cNvSpPr>
            <a:spLocks noGrp="1"/>
          </p:cNvSpPr>
          <p:nvPr>
            <p:ph idx="1"/>
          </p:nvPr>
        </p:nvSpPr>
        <p:spPr>
          <a:xfrm>
            <a:off x="415787" y="1020726"/>
            <a:ext cx="7792298" cy="511901"/>
          </a:xfrm>
        </p:spPr>
        <p:txBody>
          <a:bodyPr/>
          <a:lstStyle/>
          <a:p>
            <a:r>
              <a:rPr lang="sv-SE" b="1" dirty="0"/>
              <a:t>Egen omsättning </a:t>
            </a:r>
            <a:br>
              <a:rPr lang="sv-SE" dirty="0"/>
            </a:br>
            <a:r>
              <a:rPr lang="sv-SE" dirty="0"/>
              <a:t> I procent av totala omsättningen</a:t>
            </a:r>
          </a:p>
        </p:txBody>
      </p:sp>
      <p:sp>
        <p:nvSpPr>
          <p:cNvPr id="4" name="Platshållare för sidfot 3">
            <a:extLst>
              <a:ext uri="{FF2B5EF4-FFF2-40B4-BE49-F238E27FC236}">
                <a16:creationId xmlns:a16="http://schemas.microsoft.com/office/drawing/2014/main" id="{C677BF41-6A5C-CA4A-90F1-1583304D103C}"/>
              </a:ext>
            </a:extLst>
          </p:cNvPr>
          <p:cNvSpPr>
            <a:spLocks noGrp="1"/>
          </p:cNvSpPr>
          <p:nvPr>
            <p:ph type="ftr" sz="quarter" idx="11"/>
          </p:nvPr>
        </p:nvSpPr>
        <p:spPr/>
        <p:txBody>
          <a:bodyPr/>
          <a:lstStyle/>
          <a:p>
            <a:r>
              <a:rPr lang="sv-SE" dirty="0"/>
              <a:t>Insikt 2022 |</a:t>
            </a:r>
          </a:p>
        </p:txBody>
      </p:sp>
      <p:sp>
        <p:nvSpPr>
          <p:cNvPr id="9" name="Platshållare för bildnummer 8">
            <a:extLst>
              <a:ext uri="{FF2B5EF4-FFF2-40B4-BE49-F238E27FC236}">
                <a16:creationId xmlns:a16="http://schemas.microsoft.com/office/drawing/2014/main" id="{DCED2E45-6698-7D4F-91A1-F9DB12304330}"/>
              </a:ext>
            </a:extLst>
          </p:cNvPr>
          <p:cNvSpPr>
            <a:spLocks noGrp="1"/>
          </p:cNvSpPr>
          <p:nvPr>
            <p:ph type="sldNum" sz="quarter" idx="12"/>
          </p:nvPr>
        </p:nvSpPr>
        <p:spPr/>
        <p:txBody>
          <a:bodyPr/>
          <a:lstStyle/>
          <a:p>
            <a:fld id="{AE086683-F536-42AB-ABBC-F4803DFE8DBC}" type="slidenum">
              <a:rPr lang="sv-SE" smtClean="0"/>
              <a:t>33</a:t>
            </a:fld>
            <a:endParaRPr lang="sv-SE" dirty="0"/>
          </a:p>
        </p:txBody>
      </p:sp>
      <p:sp>
        <p:nvSpPr>
          <p:cNvPr id="5" name="textruta 4">
            <a:extLst>
              <a:ext uri="{FF2B5EF4-FFF2-40B4-BE49-F238E27FC236}">
                <a16:creationId xmlns:a16="http://schemas.microsoft.com/office/drawing/2014/main" id="{F15D68D9-DAEF-2946-BB41-A7B37B93576C}"/>
              </a:ext>
            </a:extLst>
          </p:cNvPr>
          <p:cNvSpPr txBox="1"/>
          <p:nvPr/>
        </p:nvSpPr>
        <p:spPr>
          <a:xfrm>
            <a:off x="10579468" y="293413"/>
            <a:ext cx="1311045" cy="276999"/>
          </a:xfrm>
          <a:prstGeom prst="rect">
            <a:avLst/>
          </a:prstGeom>
          <a:noFill/>
        </p:spPr>
        <p:txBody>
          <a:bodyPr wrap="square" rtlCol="0">
            <a:spAutoFit/>
          </a:bodyPr>
          <a:lstStyle/>
          <a:p>
            <a:pPr algn="ctr"/>
            <a:r>
              <a:rPr lang="sv-SE" sz="1200" b="1" dirty="0">
                <a:solidFill>
                  <a:srgbClr val="1D666E"/>
                </a:solidFill>
              </a:rPr>
              <a:t>Kunder</a:t>
            </a:r>
          </a:p>
        </p:txBody>
      </p:sp>
      <p:sp>
        <p:nvSpPr>
          <p:cNvPr id="11" name="textruta 10">
            <a:extLst>
              <a:ext uri="{FF2B5EF4-FFF2-40B4-BE49-F238E27FC236}">
                <a16:creationId xmlns:a16="http://schemas.microsoft.com/office/drawing/2014/main" id="{73991791-8080-CF4C-B89E-C7096BE683F9}"/>
              </a:ext>
            </a:extLst>
          </p:cNvPr>
          <p:cNvSpPr txBox="1"/>
          <p:nvPr/>
        </p:nvSpPr>
        <p:spPr>
          <a:xfrm>
            <a:off x="3460376" y="6262821"/>
            <a:ext cx="5271247" cy="307777"/>
          </a:xfrm>
          <a:prstGeom prst="rect">
            <a:avLst/>
          </a:prstGeom>
        </p:spPr>
        <p:txBody>
          <a:bodyPr wrap="square">
            <a:spAutoFit/>
          </a:bodyPr>
          <a:lstStyle>
            <a:defPPr>
              <a:defRPr lang="sv-SE"/>
            </a:defPPr>
            <a:lvl1pPr algn="ctr">
              <a:defRPr sz="700"/>
            </a:lvl1pPr>
          </a:lstStyle>
          <a:p>
            <a:r>
              <a:rPr lang="sv-SE" dirty="0"/>
              <a:t>Egen omsättning är den delen av omsättningen som företaget producerar själva/"in house". Med andra ord är det omsättningen exklusive olika slags konsultinköp eller inköp av andra varor, material och tjänster.</a:t>
            </a:r>
          </a:p>
        </p:txBody>
      </p:sp>
      <p:sp>
        <p:nvSpPr>
          <p:cNvPr id="15" name="Right Brace 11">
            <a:extLst>
              <a:ext uri="{FF2B5EF4-FFF2-40B4-BE49-F238E27FC236}">
                <a16:creationId xmlns:a16="http://schemas.microsoft.com/office/drawing/2014/main" id="{80FE1940-CDE3-EF49-A44F-1F7342905CF3}"/>
              </a:ext>
            </a:extLst>
          </p:cNvPr>
          <p:cNvSpPr/>
          <p:nvPr/>
        </p:nvSpPr>
        <p:spPr>
          <a:xfrm>
            <a:off x="9637453" y="4338080"/>
            <a:ext cx="87934" cy="650737"/>
          </a:xfrm>
          <a:prstGeom prst="rightBrace">
            <a:avLst>
              <a:gd name="adj1" fmla="val 59092"/>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sp>
        <p:nvSpPr>
          <p:cNvPr id="19" name="TextBox 12">
            <a:extLst>
              <a:ext uri="{FF2B5EF4-FFF2-40B4-BE49-F238E27FC236}">
                <a16:creationId xmlns:a16="http://schemas.microsoft.com/office/drawing/2014/main" id="{A9C590B4-914B-EE47-BD87-872129BDB69C}"/>
              </a:ext>
            </a:extLst>
          </p:cNvPr>
          <p:cNvSpPr txBox="1"/>
          <p:nvPr/>
        </p:nvSpPr>
        <p:spPr>
          <a:xfrm>
            <a:off x="9647217" y="4543116"/>
            <a:ext cx="463401" cy="246221"/>
          </a:xfrm>
          <a:prstGeom prst="rect">
            <a:avLst/>
          </a:prstGeom>
          <a:noFill/>
        </p:spPr>
        <p:txBody>
          <a:bodyPr wrap="square" rtlCol="0">
            <a:spAutoFit/>
          </a:bodyPr>
          <a:lstStyle/>
          <a:p>
            <a:pPr algn="ctr"/>
            <a:r>
              <a:rPr lang="sv-SE" sz="1000" b="1" dirty="0">
                <a:latin typeface="+mj-lt"/>
              </a:rPr>
              <a:t>29%</a:t>
            </a:r>
            <a:endParaRPr lang="en-SE" sz="1000" b="1" dirty="0">
              <a:latin typeface="+mj-lt"/>
            </a:endParaRPr>
          </a:p>
        </p:txBody>
      </p:sp>
      <p:sp>
        <p:nvSpPr>
          <p:cNvPr id="20" name="Right Brace 11">
            <a:extLst>
              <a:ext uri="{FF2B5EF4-FFF2-40B4-BE49-F238E27FC236}">
                <a16:creationId xmlns:a16="http://schemas.microsoft.com/office/drawing/2014/main" id="{0B7B2B15-D897-A846-9D0F-699DB5527FF3}"/>
              </a:ext>
            </a:extLst>
          </p:cNvPr>
          <p:cNvSpPr/>
          <p:nvPr/>
        </p:nvSpPr>
        <p:spPr>
          <a:xfrm>
            <a:off x="10811972" y="3682867"/>
            <a:ext cx="87934" cy="1309125"/>
          </a:xfrm>
          <a:prstGeom prst="rightBrace">
            <a:avLst>
              <a:gd name="adj1" fmla="val 59092"/>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sp>
        <p:nvSpPr>
          <p:cNvPr id="21" name="TextBox 12">
            <a:extLst>
              <a:ext uri="{FF2B5EF4-FFF2-40B4-BE49-F238E27FC236}">
                <a16:creationId xmlns:a16="http://schemas.microsoft.com/office/drawing/2014/main" id="{DBEAFA05-579F-3244-834A-FE9D2FA88345}"/>
              </a:ext>
            </a:extLst>
          </p:cNvPr>
          <p:cNvSpPr txBox="1"/>
          <p:nvPr/>
        </p:nvSpPr>
        <p:spPr>
          <a:xfrm>
            <a:off x="10840862" y="4213504"/>
            <a:ext cx="463401" cy="246221"/>
          </a:xfrm>
          <a:prstGeom prst="rect">
            <a:avLst/>
          </a:prstGeom>
          <a:noFill/>
        </p:spPr>
        <p:txBody>
          <a:bodyPr wrap="square" rtlCol="0">
            <a:spAutoFit/>
          </a:bodyPr>
          <a:lstStyle/>
          <a:p>
            <a:pPr algn="ctr"/>
            <a:r>
              <a:rPr lang="sv-SE" sz="1000" b="1" dirty="0">
                <a:latin typeface="+mj-lt"/>
              </a:rPr>
              <a:t>57%</a:t>
            </a:r>
            <a:endParaRPr lang="en-SE" sz="1000" b="1" dirty="0">
              <a:latin typeface="+mj-lt"/>
            </a:endParaRPr>
          </a:p>
        </p:txBody>
      </p:sp>
      <p:cxnSp>
        <p:nvCxnSpPr>
          <p:cNvPr id="23" name="Rak pil 22">
            <a:extLst>
              <a:ext uri="{FF2B5EF4-FFF2-40B4-BE49-F238E27FC236}">
                <a16:creationId xmlns:a16="http://schemas.microsoft.com/office/drawing/2014/main" id="{95984F53-39D8-394B-81CD-561F2499D9CD}"/>
              </a:ext>
            </a:extLst>
          </p:cNvPr>
          <p:cNvCxnSpPr>
            <a:cxnSpLocks/>
          </p:cNvCxnSpPr>
          <p:nvPr/>
        </p:nvCxnSpPr>
        <p:spPr>
          <a:xfrm>
            <a:off x="7642914" y="3788795"/>
            <a:ext cx="56517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ruta 23">
            <a:extLst>
              <a:ext uri="{FF2B5EF4-FFF2-40B4-BE49-F238E27FC236}">
                <a16:creationId xmlns:a16="http://schemas.microsoft.com/office/drawing/2014/main" id="{FEE55DBD-320C-BA41-A5C1-4C543F550E54}"/>
              </a:ext>
            </a:extLst>
          </p:cNvPr>
          <p:cNvSpPr txBox="1"/>
          <p:nvPr/>
        </p:nvSpPr>
        <p:spPr>
          <a:xfrm>
            <a:off x="10849845" y="3596386"/>
            <a:ext cx="966616" cy="584775"/>
          </a:xfrm>
          <a:prstGeom prst="rect">
            <a:avLst/>
          </a:prstGeom>
          <a:noFill/>
        </p:spPr>
        <p:txBody>
          <a:bodyPr wrap="square" rtlCol="0">
            <a:spAutoFit/>
          </a:bodyPr>
          <a:lstStyle/>
          <a:p>
            <a:pPr algn="ctr"/>
            <a:r>
              <a:rPr lang="sv-SE" sz="800" i="1" dirty="0"/>
              <a:t>Andel företag med egen omsättning under 50%</a:t>
            </a:r>
          </a:p>
        </p:txBody>
      </p:sp>
      <p:sp>
        <p:nvSpPr>
          <p:cNvPr id="26" name="textruta 25">
            <a:extLst>
              <a:ext uri="{FF2B5EF4-FFF2-40B4-BE49-F238E27FC236}">
                <a16:creationId xmlns:a16="http://schemas.microsoft.com/office/drawing/2014/main" id="{BA068F59-D567-1547-B0DA-D526D8DC0E38}"/>
              </a:ext>
            </a:extLst>
          </p:cNvPr>
          <p:cNvSpPr txBox="1"/>
          <p:nvPr/>
        </p:nvSpPr>
        <p:spPr>
          <a:xfrm>
            <a:off x="9120212" y="2084016"/>
            <a:ext cx="1517410" cy="415498"/>
          </a:xfrm>
          <a:prstGeom prst="rect">
            <a:avLst/>
          </a:prstGeom>
          <a:noFill/>
        </p:spPr>
        <p:txBody>
          <a:bodyPr wrap="square" rtlCol="0">
            <a:spAutoFit/>
          </a:bodyPr>
          <a:lstStyle/>
          <a:p>
            <a:pPr algn="ctr"/>
            <a:r>
              <a:rPr lang="sv-SE" sz="1050" b="1" dirty="0"/>
              <a:t>EGEN OMSÄTTNING 2020 OCH 2021</a:t>
            </a:r>
          </a:p>
        </p:txBody>
      </p:sp>
      <p:sp>
        <p:nvSpPr>
          <p:cNvPr id="8" name="textruta 7">
            <a:extLst>
              <a:ext uri="{FF2B5EF4-FFF2-40B4-BE49-F238E27FC236}">
                <a16:creationId xmlns:a16="http://schemas.microsoft.com/office/drawing/2014/main" id="{FBDC0336-BA80-4349-8E02-F6CC84529749}"/>
              </a:ext>
            </a:extLst>
          </p:cNvPr>
          <p:cNvSpPr txBox="1"/>
          <p:nvPr/>
        </p:nvSpPr>
        <p:spPr>
          <a:xfrm>
            <a:off x="9068290" y="5052575"/>
            <a:ext cx="441146" cy="230832"/>
          </a:xfrm>
          <a:prstGeom prst="rect">
            <a:avLst/>
          </a:prstGeom>
          <a:solidFill>
            <a:schemeClr val="bg1"/>
          </a:solidFill>
        </p:spPr>
        <p:txBody>
          <a:bodyPr wrap="none" rtlCol="0">
            <a:spAutoFit/>
          </a:bodyPr>
          <a:lstStyle/>
          <a:p>
            <a:r>
              <a:rPr lang="sv-SE" sz="900" dirty="0"/>
              <a:t>2020</a:t>
            </a:r>
          </a:p>
        </p:txBody>
      </p:sp>
      <p:sp>
        <p:nvSpPr>
          <p:cNvPr id="22" name="textruta 21">
            <a:extLst>
              <a:ext uri="{FF2B5EF4-FFF2-40B4-BE49-F238E27FC236}">
                <a16:creationId xmlns:a16="http://schemas.microsoft.com/office/drawing/2014/main" id="{40A9057E-A238-1644-9A78-69F45688B673}"/>
              </a:ext>
            </a:extLst>
          </p:cNvPr>
          <p:cNvSpPr txBox="1"/>
          <p:nvPr/>
        </p:nvSpPr>
        <p:spPr>
          <a:xfrm>
            <a:off x="10238865" y="5052575"/>
            <a:ext cx="441146" cy="230832"/>
          </a:xfrm>
          <a:prstGeom prst="rect">
            <a:avLst/>
          </a:prstGeom>
          <a:solidFill>
            <a:schemeClr val="bg1"/>
          </a:solidFill>
        </p:spPr>
        <p:txBody>
          <a:bodyPr wrap="none" rtlCol="0">
            <a:spAutoFit/>
          </a:bodyPr>
          <a:lstStyle/>
          <a:p>
            <a:r>
              <a:rPr lang="sv-SE" sz="900" dirty="0"/>
              <a:t>2021</a:t>
            </a:r>
          </a:p>
        </p:txBody>
      </p:sp>
    </p:spTree>
    <p:extLst>
      <p:ext uri="{BB962C8B-B14F-4D97-AF65-F5344CB8AC3E}">
        <p14:creationId xmlns:p14="http://schemas.microsoft.com/office/powerpoint/2010/main" val="15099591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ruta 40">
            <a:extLst>
              <a:ext uri="{FF2B5EF4-FFF2-40B4-BE49-F238E27FC236}">
                <a16:creationId xmlns:a16="http://schemas.microsoft.com/office/drawing/2014/main" id="{F94C03A4-41BF-7C41-809E-485A4DC7FE32}"/>
              </a:ext>
            </a:extLst>
          </p:cNvPr>
          <p:cNvSpPr txBox="1"/>
          <p:nvPr/>
        </p:nvSpPr>
        <p:spPr>
          <a:xfrm>
            <a:off x="4172966" y="6261550"/>
            <a:ext cx="3960366" cy="307777"/>
          </a:xfrm>
          <a:prstGeom prst="rect">
            <a:avLst/>
          </a:prstGeom>
        </p:spPr>
        <p:txBody>
          <a:bodyPr wrap="square">
            <a:spAutoFit/>
          </a:bodyPr>
          <a:lstStyle>
            <a:defPPr>
              <a:defRPr lang="sv-SE"/>
            </a:defPPr>
            <a:lvl1pPr algn="ctr">
              <a:defRPr sz="700"/>
            </a:lvl1pPr>
          </a:lstStyle>
          <a:p>
            <a:r>
              <a:rPr lang="sv-SE" dirty="0"/>
              <a:t>Tabellen visar hur många av verksamhetsområdena som har kunder från de olika branscherna, dvs inte till vilken grad utan endast som ja och nej fråga och summerar därav inte till 100</a:t>
            </a:r>
          </a:p>
        </p:txBody>
      </p:sp>
      <p:sp>
        <p:nvSpPr>
          <p:cNvPr id="2" name="Rubrik 1">
            <a:extLst>
              <a:ext uri="{FF2B5EF4-FFF2-40B4-BE49-F238E27FC236}">
                <a16:creationId xmlns:a16="http://schemas.microsoft.com/office/drawing/2014/main" id="{80AE534E-DEB8-5549-9D69-33A8AB223F1B}"/>
              </a:ext>
            </a:extLst>
          </p:cNvPr>
          <p:cNvSpPr>
            <a:spLocks noGrp="1"/>
          </p:cNvSpPr>
          <p:nvPr>
            <p:ph type="title"/>
          </p:nvPr>
        </p:nvSpPr>
        <p:spPr>
          <a:xfrm>
            <a:off x="415788" y="293413"/>
            <a:ext cx="10090481" cy="514662"/>
          </a:xfrm>
        </p:spPr>
        <p:txBody>
          <a:bodyPr/>
          <a:lstStyle/>
          <a:p>
            <a:r>
              <a:rPr lang="sv-SE" sz="2000" dirty="0"/>
              <a:t>Bygg, infrastruktur, industri och fastigheter är medlemsföretagens största kundgrupper</a:t>
            </a:r>
          </a:p>
        </p:txBody>
      </p:sp>
      <p:sp>
        <p:nvSpPr>
          <p:cNvPr id="3" name="Platshållare för innehåll 2">
            <a:extLst>
              <a:ext uri="{FF2B5EF4-FFF2-40B4-BE49-F238E27FC236}">
                <a16:creationId xmlns:a16="http://schemas.microsoft.com/office/drawing/2014/main" id="{8CC2C8A7-27A8-704F-A013-53674A58AB4C}"/>
              </a:ext>
            </a:extLst>
          </p:cNvPr>
          <p:cNvSpPr>
            <a:spLocks noGrp="1"/>
          </p:cNvSpPr>
          <p:nvPr>
            <p:ph idx="1"/>
          </p:nvPr>
        </p:nvSpPr>
        <p:spPr/>
        <p:txBody>
          <a:bodyPr/>
          <a:lstStyle/>
          <a:p>
            <a:r>
              <a:rPr lang="sv-SE" b="1" dirty="0"/>
              <a:t>Kundbasen fördelat per bransch</a:t>
            </a:r>
            <a:br>
              <a:rPr lang="sv-SE" dirty="0"/>
            </a:br>
            <a:r>
              <a:rPr lang="sv-SE" dirty="0"/>
              <a:t> Procent av vardera verksamhetsområde som har kunder från branschområdet</a:t>
            </a:r>
          </a:p>
        </p:txBody>
      </p:sp>
      <p:sp>
        <p:nvSpPr>
          <p:cNvPr id="22" name="Platshållare för sidfot 21">
            <a:extLst>
              <a:ext uri="{FF2B5EF4-FFF2-40B4-BE49-F238E27FC236}">
                <a16:creationId xmlns:a16="http://schemas.microsoft.com/office/drawing/2014/main" id="{D1D7238E-B88B-0849-9007-443844ED278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Insikt 2022 |</a:t>
            </a:r>
          </a:p>
        </p:txBody>
      </p:sp>
      <p:sp>
        <p:nvSpPr>
          <p:cNvPr id="23" name="Platshållare för bildnummer 22">
            <a:extLst>
              <a:ext uri="{FF2B5EF4-FFF2-40B4-BE49-F238E27FC236}">
                <a16:creationId xmlns:a16="http://schemas.microsoft.com/office/drawing/2014/main" id="{A815A15E-68E1-2C40-8046-90D9040378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7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sv-SE" sz="7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pic>
        <p:nvPicPr>
          <p:cNvPr id="4" name="Bildobjekt 3">
            <a:extLst>
              <a:ext uri="{FF2B5EF4-FFF2-40B4-BE49-F238E27FC236}">
                <a16:creationId xmlns:a16="http://schemas.microsoft.com/office/drawing/2014/main" id="{CC465C27-1FDF-5049-B727-13B79CB84BCF}"/>
              </a:ext>
            </a:extLst>
          </p:cNvPr>
          <p:cNvPicPr>
            <a:picLocks noChangeAspect="1"/>
          </p:cNvPicPr>
          <p:nvPr/>
        </p:nvPicPr>
        <p:blipFill rotWithShape="1">
          <a:blip r:embed="rId2"/>
          <a:srcRect t="-6970" b="40053"/>
          <a:stretch/>
        </p:blipFill>
        <p:spPr>
          <a:xfrm rot="10800000">
            <a:off x="10579466" y="-2"/>
            <a:ext cx="1544217" cy="1020727"/>
          </a:xfrm>
          <a:prstGeom prst="rect">
            <a:avLst/>
          </a:prstGeom>
        </p:spPr>
      </p:pic>
      <p:sp>
        <p:nvSpPr>
          <p:cNvPr id="5" name="textruta 4">
            <a:extLst>
              <a:ext uri="{FF2B5EF4-FFF2-40B4-BE49-F238E27FC236}">
                <a16:creationId xmlns:a16="http://schemas.microsoft.com/office/drawing/2014/main" id="{D6A7E8B7-0934-444E-846D-A8C6CFBA79AA}"/>
              </a:ext>
            </a:extLst>
          </p:cNvPr>
          <p:cNvSpPr txBox="1"/>
          <p:nvPr/>
        </p:nvSpPr>
        <p:spPr>
          <a:xfrm>
            <a:off x="10579468" y="293413"/>
            <a:ext cx="13110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1D666E"/>
                </a:solidFill>
                <a:effectLst/>
                <a:uLnTx/>
                <a:uFillTx/>
                <a:latin typeface="Arial" panose="020B0604020202020204"/>
                <a:ea typeface="+mn-ea"/>
                <a:cs typeface="+mn-cs"/>
              </a:rPr>
              <a:t>Kunder</a:t>
            </a:r>
          </a:p>
        </p:txBody>
      </p:sp>
      <p:sp>
        <p:nvSpPr>
          <p:cNvPr id="8" name="Rectangular Callout 6">
            <a:extLst>
              <a:ext uri="{FF2B5EF4-FFF2-40B4-BE49-F238E27FC236}">
                <a16:creationId xmlns:a16="http://schemas.microsoft.com/office/drawing/2014/main" id="{1A3C17D2-567C-F842-9543-6B8FEE425F95}"/>
              </a:ext>
            </a:extLst>
          </p:cNvPr>
          <p:cNvSpPr/>
          <p:nvPr/>
        </p:nvSpPr>
        <p:spPr>
          <a:xfrm flipV="1">
            <a:off x="415785" y="1901572"/>
            <a:ext cx="9929703" cy="490186"/>
          </a:xfrm>
          <a:prstGeom prst="wedgeRectCallout">
            <a:avLst>
              <a:gd name="adj1" fmla="val -20370"/>
              <a:gd name="adj2" fmla="val 41692"/>
            </a:avLst>
          </a:prstGeom>
          <a:solidFill>
            <a:schemeClr val="bg1">
              <a:lumMod val="85000"/>
              <a:alpha val="6597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SE"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Oval 7">
            <a:extLst>
              <a:ext uri="{FF2B5EF4-FFF2-40B4-BE49-F238E27FC236}">
                <a16:creationId xmlns:a16="http://schemas.microsoft.com/office/drawing/2014/main" id="{BE4BA89C-0BA8-C649-9065-795E9CDDE421}"/>
              </a:ext>
            </a:extLst>
          </p:cNvPr>
          <p:cNvSpPr/>
          <p:nvPr/>
        </p:nvSpPr>
        <p:spPr>
          <a:xfrm>
            <a:off x="4288484"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solidFill>
                  <a:prstClr val="white"/>
                </a:solidFill>
                <a:latin typeface="Arial" panose="020B0604020202020204"/>
              </a:rPr>
              <a:t>17%</a:t>
            </a:r>
          </a:p>
          <a:p>
            <a:pPr algn="ctr"/>
            <a:r>
              <a:rPr lang="sv-SE" sz="900" dirty="0">
                <a:solidFill>
                  <a:prstClr val="white"/>
                </a:solidFill>
                <a:latin typeface="Arial" panose="020B0604020202020204"/>
              </a:rPr>
              <a:t>(</a:t>
            </a:r>
            <a:r>
              <a:rPr lang="en-SE" sz="900">
                <a:solidFill>
                  <a:prstClr val="white"/>
                </a:solidFill>
                <a:latin typeface="Arial" panose="020B0604020202020204"/>
              </a:rPr>
              <a:t>24%</a:t>
            </a:r>
            <a:r>
              <a:rPr lang="sv-SE" sz="900" dirty="0">
                <a:solidFill>
                  <a:prstClr val="white"/>
                </a:solidFill>
                <a:latin typeface="Arial" panose="020B0604020202020204"/>
              </a:rPr>
              <a:t>)</a:t>
            </a:r>
            <a:endParaRPr lang="en-SE" sz="900" dirty="0">
              <a:solidFill>
                <a:prstClr val="white"/>
              </a:solidFill>
              <a:latin typeface="Arial" panose="020B0604020202020204"/>
            </a:endParaRPr>
          </a:p>
        </p:txBody>
      </p:sp>
      <p:sp>
        <p:nvSpPr>
          <p:cNvPr id="10" name="Oval 8">
            <a:extLst>
              <a:ext uri="{FF2B5EF4-FFF2-40B4-BE49-F238E27FC236}">
                <a16:creationId xmlns:a16="http://schemas.microsoft.com/office/drawing/2014/main" id="{D52F3BBE-E539-B34B-8ED8-D69AC100139F}"/>
              </a:ext>
            </a:extLst>
          </p:cNvPr>
          <p:cNvSpPr/>
          <p:nvPr/>
        </p:nvSpPr>
        <p:spPr>
          <a:xfrm>
            <a:off x="3496599"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solidFill>
                  <a:prstClr val="white"/>
                </a:solidFill>
                <a:latin typeface="Arial" panose="020B0604020202020204"/>
              </a:rPr>
              <a:t>50%</a:t>
            </a:r>
          </a:p>
          <a:p>
            <a:pPr algn="ctr"/>
            <a:r>
              <a:rPr lang="sv-SE" sz="900" dirty="0">
                <a:solidFill>
                  <a:prstClr val="white"/>
                </a:solidFill>
                <a:latin typeface="Arial" panose="020B0604020202020204"/>
              </a:rPr>
              <a:t>(</a:t>
            </a:r>
            <a:r>
              <a:rPr lang="en-SE" sz="900">
                <a:solidFill>
                  <a:prstClr val="white"/>
                </a:solidFill>
                <a:latin typeface="Arial" panose="020B0604020202020204"/>
              </a:rPr>
              <a:t>54%</a:t>
            </a:r>
            <a:r>
              <a:rPr lang="sv-SE" sz="900" dirty="0">
                <a:solidFill>
                  <a:prstClr val="white"/>
                </a:solidFill>
                <a:latin typeface="Arial" panose="020B0604020202020204"/>
              </a:rPr>
              <a:t>)</a:t>
            </a:r>
            <a:endParaRPr lang="en-SE" sz="900" dirty="0">
              <a:solidFill>
                <a:prstClr val="white"/>
              </a:solidFill>
              <a:latin typeface="Arial" panose="020B0604020202020204"/>
            </a:endParaRPr>
          </a:p>
        </p:txBody>
      </p:sp>
      <p:sp>
        <p:nvSpPr>
          <p:cNvPr id="11" name="Oval 9">
            <a:extLst>
              <a:ext uri="{FF2B5EF4-FFF2-40B4-BE49-F238E27FC236}">
                <a16:creationId xmlns:a16="http://schemas.microsoft.com/office/drawing/2014/main" id="{0D4EE2BC-FE06-5C40-87E3-526A41FA2B77}"/>
              </a:ext>
            </a:extLst>
          </p:cNvPr>
          <p:cNvSpPr/>
          <p:nvPr/>
        </p:nvSpPr>
        <p:spPr>
          <a:xfrm>
            <a:off x="1215683" y="192385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900" b="0" i="0" u="none" strike="noStrike" kern="1200" cap="none" spc="0" normalizeH="0" baseline="0" noProof="0">
                <a:ln>
                  <a:noFill/>
                </a:ln>
                <a:solidFill>
                  <a:prstClr val="white"/>
                </a:solidFill>
                <a:effectLst/>
                <a:uLnTx/>
                <a:uFillTx/>
                <a:latin typeface="Arial" panose="020B0604020202020204"/>
                <a:ea typeface="+mn-ea"/>
                <a:cs typeface="+mn-cs"/>
              </a:rPr>
              <a:t>6</a:t>
            </a:r>
            <a:r>
              <a:rPr kumimoji="0" lang="sv-SE" sz="900" b="0" i="0" u="none" strike="noStrike" kern="1200" cap="none" spc="0" normalizeH="0" baseline="0" noProof="0" dirty="0">
                <a:ln>
                  <a:noFill/>
                </a:ln>
                <a:solidFill>
                  <a:prstClr val="white"/>
                </a:solidFill>
                <a:effectLst/>
                <a:uLnTx/>
                <a:uFillTx/>
                <a:latin typeface="Arial" panose="020B0604020202020204"/>
                <a:ea typeface="+mn-ea"/>
                <a:cs typeface="+mn-cs"/>
              </a:rPr>
              <a:t>4</a:t>
            </a:r>
            <a:r>
              <a:rPr kumimoji="0" lang="en-SE" sz="900" b="0" i="0" u="none" strike="noStrike" kern="1200" cap="none" spc="0" normalizeH="0" baseline="0" noProof="0">
                <a:ln>
                  <a:noFill/>
                </a:ln>
                <a:solidFill>
                  <a:prstClr val="white"/>
                </a:solidFill>
                <a:effectLst/>
                <a:uLnTx/>
                <a:uFillTx/>
                <a:latin typeface="Arial" panose="020B0604020202020204"/>
                <a:ea typeface="+mn-ea"/>
                <a:cs typeface="+mn-cs"/>
              </a:rPr>
              <a:t>%</a:t>
            </a:r>
            <a:r>
              <a:rPr kumimoji="0" lang="sv-SE" sz="900" b="0" i="0" u="none" strike="noStrike" kern="1200" cap="none" spc="0" normalizeH="0" baseline="0" noProof="0" dirty="0">
                <a:ln>
                  <a:noFill/>
                </a:ln>
                <a:solidFill>
                  <a:prstClr val="white"/>
                </a:solidFill>
                <a:effectLst/>
                <a:uLnTx/>
                <a:uFillTx/>
                <a:latin typeface="Arial" panose="020B0604020202020204"/>
                <a:ea typeface="+mn-ea"/>
                <a:cs typeface="+mn-cs"/>
              </a:rPr>
              <a:t> (60%)</a:t>
            </a:r>
            <a:endParaRPr kumimoji="0" lang="en-SE" sz="9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Oval 10">
            <a:extLst>
              <a:ext uri="{FF2B5EF4-FFF2-40B4-BE49-F238E27FC236}">
                <a16:creationId xmlns:a16="http://schemas.microsoft.com/office/drawing/2014/main" id="{FB079AAD-8AE6-204C-8CB6-37F463166FEC}"/>
              </a:ext>
            </a:extLst>
          </p:cNvPr>
          <p:cNvSpPr/>
          <p:nvPr/>
        </p:nvSpPr>
        <p:spPr>
          <a:xfrm>
            <a:off x="5847189"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solidFill>
                  <a:prstClr val="white"/>
                </a:solidFill>
                <a:latin typeface="Arial" panose="020B0604020202020204"/>
              </a:rPr>
              <a:t>3%</a:t>
            </a:r>
          </a:p>
          <a:p>
            <a:pPr algn="ctr"/>
            <a:r>
              <a:rPr lang="sv-SE" sz="900" dirty="0">
                <a:solidFill>
                  <a:prstClr val="white"/>
                </a:solidFill>
                <a:latin typeface="Arial" panose="020B0604020202020204"/>
              </a:rPr>
              <a:t>(</a:t>
            </a:r>
            <a:r>
              <a:rPr lang="en-SE" sz="900">
                <a:solidFill>
                  <a:prstClr val="white"/>
                </a:solidFill>
                <a:latin typeface="Arial" panose="020B0604020202020204"/>
              </a:rPr>
              <a:t>5%</a:t>
            </a:r>
            <a:r>
              <a:rPr lang="sv-SE" sz="900" dirty="0">
                <a:solidFill>
                  <a:prstClr val="white"/>
                </a:solidFill>
                <a:latin typeface="Arial" panose="020B0604020202020204"/>
              </a:rPr>
              <a:t>)</a:t>
            </a:r>
            <a:endParaRPr lang="en-SE" sz="900" dirty="0">
              <a:solidFill>
                <a:prstClr val="white"/>
              </a:solidFill>
              <a:latin typeface="Arial" panose="020B0604020202020204"/>
            </a:endParaRPr>
          </a:p>
        </p:txBody>
      </p:sp>
      <p:sp>
        <p:nvSpPr>
          <p:cNvPr id="13" name="Oval 11">
            <a:extLst>
              <a:ext uri="{FF2B5EF4-FFF2-40B4-BE49-F238E27FC236}">
                <a16:creationId xmlns:a16="http://schemas.microsoft.com/office/drawing/2014/main" id="{6DB7023C-DE5D-1549-8D3B-7050BE9A37A3}"/>
              </a:ext>
            </a:extLst>
          </p:cNvPr>
          <p:cNvSpPr/>
          <p:nvPr/>
        </p:nvSpPr>
        <p:spPr>
          <a:xfrm>
            <a:off x="9699248"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solidFill>
                  <a:prstClr val="white"/>
                </a:solidFill>
                <a:latin typeface="Arial" panose="020B0604020202020204"/>
              </a:rPr>
              <a:t>18%</a:t>
            </a:r>
          </a:p>
          <a:p>
            <a:pPr algn="ctr"/>
            <a:r>
              <a:rPr lang="sv-SE" sz="900" dirty="0">
                <a:solidFill>
                  <a:prstClr val="white"/>
                </a:solidFill>
                <a:latin typeface="Arial" panose="020B0604020202020204"/>
              </a:rPr>
              <a:t>(</a:t>
            </a:r>
            <a:r>
              <a:rPr lang="en-SE" sz="900">
                <a:solidFill>
                  <a:prstClr val="white"/>
                </a:solidFill>
                <a:latin typeface="Arial" panose="020B0604020202020204"/>
              </a:rPr>
              <a:t>13%</a:t>
            </a:r>
            <a:r>
              <a:rPr lang="sv-SE" sz="900" dirty="0">
                <a:solidFill>
                  <a:prstClr val="white"/>
                </a:solidFill>
                <a:latin typeface="Arial" panose="020B0604020202020204"/>
              </a:rPr>
              <a:t>)</a:t>
            </a:r>
            <a:endParaRPr lang="en-SE" sz="900" dirty="0">
              <a:solidFill>
                <a:prstClr val="white"/>
              </a:solidFill>
              <a:latin typeface="Arial" panose="020B0604020202020204"/>
            </a:endParaRPr>
          </a:p>
        </p:txBody>
      </p:sp>
      <p:sp>
        <p:nvSpPr>
          <p:cNvPr id="14" name="Oval 12">
            <a:extLst>
              <a:ext uri="{FF2B5EF4-FFF2-40B4-BE49-F238E27FC236}">
                <a16:creationId xmlns:a16="http://schemas.microsoft.com/office/drawing/2014/main" id="{4AF6ADDC-3860-7A48-A2B4-91648BAE80C4}"/>
              </a:ext>
            </a:extLst>
          </p:cNvPr>
          <p:cNvSpPr/>
          <p:nvPr/>
        </p:nvSpPr>
        <p:spPr>
          <a:xfrm>
            <a:off x="8217042"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solidFill>
                  <a:prstClr val="white"/>
                </a:solidFill>
                <a:latin typeface="Arial" panose="020B0604020202020204"/>
              </a:rPr>
              <a:t>21%</a:t>
            </a:r>
          </a:p>
          <a:p>
            <a:pPr algn="ctr"/>
            <a:r>
              <a:rPr lang="sv-SE" sz="900" dirty="0">
                <a:solidFill>
                  <a:prstClr val="white"/>
                </a:solidFill>
                <a:latin typeface="Arial" panose="020B0604020202020204"/>
              </a:rPr>
              <a:t>(</a:t>
            </a:r>
            <a:r>
              <a:rPr lang="en-SE" sz="900">
                <a:solidFill>
                  <a:prstClr val="white"/>
                </a:solidFill>
                <a:latin typeface="Arial" panose="020B0604020202020204"/>
              </a:rPr>
              <a:t>23%</a:t>
            </a:r>
            <a:r>
              <a:rPr lang="sv-SE" sz="900" dirty="0">
                <a:solidFill>
                  <a:prstClr val="white"/>
                </a:solidFill>
                <a:latin typeface="Arial" panose="020B0604020202020204"/>
              </a:rPr>
              <a:t>)</a:t>
            </a:r>
            <a:endParaRPr lang="en-SE" sz="900" dirty="0">
              <a:solidFill>
                <a:prstClr val="white"/>
              </a:solidFill>
              <a:latin typeface="Arial" panose="020B0604020202020204"/>
            </a:endParaRPr>
          </a:p>
        </p:txBody>
      </p:sp>
      <p:sp>
        <p:nvSpPr>
          <p:cNvPr id="15" name="Oval 13">
            <a:extLst>
              <a:ext uri="{FF2B5EF4-FFF2-40B4-BE49-F238E27FC236}">
                <a16:creationId xmlns:a16="http://schemas.microsoft.com/office/drawing/2014/main" id="{C9F7736A-C068-5241-94DF-C4B4A03552BC}"/>
              </a:ext>
            </a:extLst>
          </p:cNvPr>
          <p:cNvSpPr/>
          <p:nvPr/>
        </p:nvSpPr>
        <p:spPr>
          <a:xfrm>
            <a:off x="7412842"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solidFill>
                  <a:prstClr val="white"/>
                </a:solidFill>
                <a:latin typeface="Arial" panose="020B0604020202020204"/>
              </a:rPr>
              <a:t>15%</a:t>
            </a:r>
          </a:p>
          <a:p>
            <a:pPr algn="ctr"/>
            <a:r>
              <a:rPr lang="sv-SE" sz="900" dirty="0">
                <a:solidFill>
                  <a:prstClr val="white"/>
                </a:solidFill>
                <a:latin typeface="Arial" panose="020B0604020202020204"/>
              </a:rPr>
              <a:t>(</a:t>
            </a:r>
            <a:r>
              <a:rPr lang="en-SE" sz="900">
                <a:solidFill>
                  <a:prstClr val="white"/>
                </a:solidFill>
                <a:latin typeface="Arial" panose="020B0604020202020204"/>
              </a:rPr>
              <a:t>27%</a:t>
            </a:r>
            <a:r>
              <a:rPr lang="sv-SE" sz="900" dirty="0">
                <a:solidFill>
                  <a:prstClr val="white"/>
                </a:solidFill>
                <a:latin typeface="Arial" panose="020B0604020202020204"/>
              </a:rPr>
              <a:t>)</a:t>
            </a:r>
            <a:endParaRPr lang="en-SE" sz="900" dirty="0">
              <a:solidFill>
                <a:prstClr val="white"/>
              </a:solidFill>
              <a:latin typeface="Arial" panose="020B0604020202020204"/>
            </a:endParaRPr>
          </a:p>
        </p:txBody>
      </p:sp>
      <p:sp>
        <p:nvSpPr>
          <p:cNvPr id="16" name="TextBox 15">
            <a:extLst>
              <a:ext uri="{FF2B5EF4-FFF2-40B4-BE49-F238E27FC236}">
                <a16:creationId xmlns:a16="http://schemas.microsoft.com/office/drawing/2014/main" id="{EDE07DF0-163A-5F4A-A9B6-1B437C2D50E0}"/>
              </a:ext>
            </a:extLst>
          </p:cNvPr>
          <p:cNvSpPr txBox="1"/>
          <p:nvPr/>
        </p:nvSpPr>
        <p:spPr>
          <a:xfrm>
            <a:off x="437820" y="1951282"/>
            <a:ext cx="64472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100" b="1" i="0" u="none" strike="noStrike" kern="1200" cap="none" spc="0" normalizeH="0" baseline="0" noProof="0">
                <a:ln>
                  <a:noFill/>
                </a:ln>
                <a:solidFill>
                  <a:prstClr val="black"/>
                </a:solidFill>
                <a:effectLst/>
                <a:uLnTx/>
                <a:uFillTx/>
                <a:latin typeface="Arial" panose="020B0604020202020204"/>
                <a:ea typeface="+mn-ea"/>
                <a:cs typeface="+mn-cs"/>
              </a:rPr>
              <a:t>Totala</a:t>
            </a:r>
            <a:br>
              <a:rPr kumimoji="0" lang="en-SE" sz="1100" b="1" i="0" u="none" strike="noStrike" kern="1200" cap="none" spc="0" normalizeH="0" baseline="0" noProof="0">
                <a:ln>
                  <a:noFill/>
                </a:ln>
                <a:solidFill>
                  <a:prstClr val="black"/>
                </a:solidFill>
                <a:effectLst/>
                <a:uLnTx/>
                <a:uFillTx/>
                <a:latin typeface="Arial" panose="020B0604020202020204"/>
                <a:ea typeface="+mn-ea"/>
                <a:cs typeface="+mn-cs"/>
              </a:rPr>
            </a:br>
            <a:r>
              <a:rPr kumimoji="0" lang="en-SE" sz="1100" b="1" i="0" u="none" strike="noStrike" kern="1200" cap="none" spc="0" normalizeH="0" baseline="0" noProof="0">
                <a:ln>
                  <a:noFill/>
                </a:ln>
                <a:solidFill>
                  <a:prstClr val="black"/>
                </a:solidFill>
                <a:effectLst/>
                <a:uLnTx/>
                <a:uFillTx/>
                <a:latin typeface="Arial" panose="020B0604020202020204"/>
                <a:ea typeface="+mn-ea"/>
                <a:cs typeface="+mn-cs"/>
              </a:rPr>
              <a:t> snittet</a:t>
            </a:r>
          </a:p>
        </p:txBody>
      </p:sp>
      <p:sp>
        <p:nvSpPr>
          <p:cNvPr id="17" name="Oval 16">
            <a:extLst>
              <a:ext uri="{FF2B5EF4-FFF2-40B4-BE49-F238E27FC236}">
                <a16:creationId xmlns:a16="http://schemas.microsoft.com/office/drawing/2014/main" id="{5DFB9019-C4A4-1042-9599-6F4BCCA40A0A}"/>
              </a:ext>
            </a:extLst>
          </p:cNvPr>
          <p:cNvSpPr/>
          <p:nvPr/>
        </p:nvSpPr>
        <p:spPr>
          <a:xfrm>
            <a:off x="2000982"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solidFill>
                  <a:prstClr val="white"/>
                </a:solidFill>
                <a:latin typeface="Arial" panose="020B0604020202020204"/>
              </a:rPr>
              <a:t>33%</a:t>
            </a:r>
            <a:br>
              <a:rPr lang="sv-SE" sz="900" dirty="0">
                <a:solidFill>
                  <a:prstClr val="white"/>
                </a:solidFill>
                <a:latin typeface="Arial" panose="020B0604020202020204"/>
              </a:rPr>
            </a:br>
            <a:r>
              <a:rPr lang="sv-SE" sz="900" dirty="0">
                <a:solidFill>
                  <a:prstClr val="white"/>
                </a:solidFill>
                <a:latin typeface="Arial" panose="020B0604020202020204"/>
              </a:rPr>
              <a:t>(</a:t>
            </a:r>
            <a:r>
              <a:rPr lang="en-SE" sz="900">
                <a:solidFill>
                  <a:prstClr val="white"/>
                </a:solidFill>
                <a:latin typeface="Arial" panose="020B0604020202020204"/>
              </a:rPr>
              <a:t>32%</a:t>
            </a:r>
            <a:r>
              <a:rPr lang="sv-SE" sz="900" dirty="0">
                <a:solidFill>
                  <a:prstClr val="white"/>
                </a:solidFill>
                <a:latin typeface="Arial" panose="020B0604020202020204"/>
              </a:rPr>
              <a:t>)</a:t>
            </a:r>
            <a:endParaRPr lang="en-SE" sz="900" dirty="0">
              <a:solidFill>
                <a:prstClr val="white"/>
              </a:solidFill>
              <a:latin typeface="Arial" panose="020B0604020202020204"/>
            </a:endParaRPr>
          </a:p>
        </p:txBody>
      </p:sp>
      <p:sp>
        <p:nvSpPr>
          <p:cNvPr id="18" name="Oval 17">
            <a:extLst>
              <a:ext uri="{FF2B5EF4-FFF2-40B4-BE49-F238E27FC236}">
                <a16:creationId xmlns:a16="http://schemas.microsoft.com/office/drawing/2014/main" id="{5E96BC8E-6FD5-0C4A-B51E-05D947BE75E2}"/>
              </a:ext>
            </a:extLst>
          </p:cNvPr>
          <p:cNvSpPr/>
          <p:nvPr/>
        </p:nvSpPr>
        <p:spPr>
          <a:xfrm>
            <a:off x="2745457"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solidFill>
                  <a:prstClr val="white"/>
                </a:solidFill>
                <a:latin typeface="Arial" panose="020B0604020202020204"/>
              </a:rPr>
              <a:t>56%</a:t>
            </a:r>
          </a:p>
          <a:p>
            <a:pPr algn="ctr"/>
            <a:r>
              <a:rPr lang="sv-SE" sz="900" dirty="0">
                <a:solidFill>
                  <a:prstClr val="white"/>
                </a:solidFill>
                <a:latin typeface="Arial" panose="020B0604020202020204"/>
              </a:rPr>
              <a:t>(</a:t>
            </a:r>
            <a:r>
              <a:rPr lang="en-SE" sz="900">
                <a:solidFill>
                  <a:prstClr val="white"/>
                </a:solidFill>
                <a:latin typeface="Arial" panose="020B0604020202020204"/>
              </a:rPr>
              <a:t>51%</a:t>
            </a:r>
            <a:r>
              <a:rPr lang="sv-SE" sz="900" dirty="0">
                <a:solidFill>
                  <a:prstClr val="white"/>
                </a:solidFill>
                <a:latin typeface="Arial" panose="020B0604020202020204"/>
              </a:rPr>
              <a:t>)</a:t>
            </a:r>
            <a:endParaRPr lang="en-SE" sz="900" dirty="0">
              <a:solidFill>
                <a:prstClr val="white"/>
              </a:solidFill>
              <a:latin typeface="Arial" panose="020B0604020202020204"/>
            </a:endParaRPr>
          </a:p>
        </p:txBody>
      </p:sp>
      <p:sp>
        <p:nvSpPr>
          <p:cNvPr id="19" name="Oval 18">
            <a:extLst>
              <a:ext uri="{FF2B5EF4-FFF2-40B4-BE49-F238E27FC236}">
                <a16:creationId xmlns:a16="http://schemas.microsoft.com/office/drawing/2014/main" id="{562F6A85-5F9A-E04F-948C-4EC6E7AA64E7}"/>
              </a:ext>
            </a:extLst>
          </p:cNvPr>
          <p:cNvSpPr/>
          <p:nvPr/>
        </p:nvSpPr>
        <p:spPr>
          <a:xfrm>
            <a:off x="5092992"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solidFill>
                  <a:prstClr val="white"/>
                </a:solidFill>
                <a:latin typeface="Arial" panose="020B0604020202020204"/>
              </a:rPr>
              <a:t>11%</a:t>
            </a:r>
          </a:p>
          <a:p>
            <a:pPr algn="ctr"/>
            <a:r>
              <a:rPr lang="sv-SE" sz="900" dirty="0">
                <a:solidFill>
                  <a:prstClr val="white"/>
                </a:solidFill>
                <a:latin typeface="Arial" panose="020B0604020202020204"/>
              </a:rPr>
              <a:t>(</a:t>
            </a:r>
            <a:r>
              <a:rPr lang="en-SE" sz="900">
                <a:solidFill>
                  <a:prstClr val="white"/>
                </a:solidFill>
                <a:latin typeface="Arial" panose="020B0604020202020204"/>
              </a:rPr>
              <a:t>8%</a:t>
            </a:r>
            <a:r>
              <a:rPr lang="sv-SE" sz="900" dirty="0">
                <a:solidFill>
                  <a:prstClr val="white"/>
                </a:solidFill>
                <a:latin typeface="Arial" panose="020B0604020202020204"/>
              </a:rPr>
              <a:t>)</a:t>
            </a:r>
            <a:endParaRPr lang="en-SE" sz="900" dirty="0">
              <a:solidFill>
                <a:prstClr val="white"/>
              </a:solidFill>
              <a:latin typeface="Arial" panose="020B0604020202020204"/>
            </a:endParaRPr>
          </a:p>
        </p:txBody>
      </p:sp>
      <p:sp>
        <p:nvSpPr>
          <p:cNvPr id="20" name="Oval 19">
            <a:extLst>
              <a:ext uri="{FF2B5EF4-FFF2-40B4-BE49-F238E27FC236}">
                <a16:creationId xmlns:a16="http://schemas.microsoft.com/office/drawing/2014/main" id="{FE9F1A57-BB4C-FB4A-8607-DA2D42EC3241}"/>
              </a:ext>
            </a:extLst>
          </p:cNvPr>
          <p:cNvSpPr/>
          <p:nvPr/>
        </p:nvSpPr>
        <p:spPr>
          <a:xfrm>
            <a:off x="6626664"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solidFill>
                  <a:prstClr val="white"/>
                </a:solidFill>
                <a:latin typeface="Arial" panose="020B0604020202020204"/>
              </a:rPr>
              <a:t>31%</a:t>
            </a:r>
          </a:p>
          <a:p>
            <a:pPr algn="ctr"/>
            <a:r>
              <a:rPr lang="sv-SE" sz="900" dirty="0">
                <a:solidFill>
                  <a:prstClr val="white"/>
                </a:solidFill>
                <a:latin typeface="Arial" panose="020B0604020202020204"/>
              </a:rPr>
              <a:t>(</a:t>
            </a:r>
            <a:r>
              <a:rPr lang="en-SE" sz="900">
                <a:solidFill>
                  <a:prstClr val="white"/>
                </a:solidFill>
                <a:latin typeface="Arial" panose="020B0604020202020204"/>
              </a:rPr>
              <a:t>34%</a:t>
            </a:r>
            <a:r>
              <a:rPr lang="sv-SE" sz="900" dirty="0">
                <a:solidFill>
                  <a:prstClr val="white"/>
                </a:solidFill>
                <a:latin typeface="Arial" panose="020B0604020202020204"/>
              </a:rPr>
              <a:t>)</a:t>
            </a:r>
            <a:endParaRPr lang="en-SE" sz="900" dirty="0">
              <a:solidFill>
                <a:prstClr val="white"/>
              </a:solidFill>
              <a:latin typeface="Arial" panose="020B0604020202020204"/>
            </a:endParaRPr>
          </a:p>
        </p:txBody>
      </p:sp>
      <p:sp>
        <p:nvSpPr>
          <p:cNvPr id="21" name="Oval 20">
            <a:extLst>
              <a:ext uri="{FF2B5EF4-FFF2-40B4-BE49-F238E27FC236}">
                <a16:creationId xmlns:a16="http://schemas.microsoft.com/office/drawing/2014/main" id="{9C0B2DA8-C513-F747-8166-D8358BEA241C}"/>
              </a:ext>
            </a:extLst>
          </p:cNvPr>
          <p:cNvSpPr/>
          <p:nvPr/>
        </p:nvSpPr>
        <p:spPr>
          <a:xfrm>
            <a:off x="8958145"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solidFill>
                  <a:prstClr val="white"/>
                </a:solidFill>
                <a:latin typeface="Arial" panose="020B0604020202020204"/>
              </a:rPr>
              <a:t>16%</a:t>
            </a:r>
          </a:p>
          <a:p>
            <a:pPr algn="ctr"/>
            <a:r>
              <a:rPr lang="sv-SE" sz="900" dirty="0">
                <a:solidFill>
                  <a:prstClr val="white"/>
                </a:solidFill>
                <a:latin typeface="Arial" panose="020B0604020202020204"/>
              </a:rPr>
              <a:t>(</a:t>
            </a:r>
            <a:r>
              <a:rPr lang="en-SE" sz="900">
                <a:solidFill>
                  <a:prstClr val="white"/>
                </a:solidFill>
                <a:latin typeface="Arial" panose="020B0604020202020204"/>
              </a:rPr>
              <a:t>8%</a:t>
            </a:r>
            <a:r>
              <a:rPr lang="sv-SE" sz="900" dirty="0">
                <a:solidFill>
                  <a:prstClr val="white"/>
                </a:solidFill>
                <a:latin typeface="Arial" panose="020B0604020202020204"/>
              </a:rPr>
              <a:t>)</a:t>
            </a:r>
            <a:endParaRPr lang="en-SE" sz="900" dirty="0">
              <a:solidFill>
                <a:prstClr val="white"/>
              </a:solidFill>
              <a:latin typeface="Arial" panose="020B0604020202020204"/>
            </a:endParaRPr>
          </a:p>
        </p:txBody>
      </p:sp>
      <p:graphicFrame>
        <p:nvGraphicFramePr>
          <p:cNvPr id="24" name="Chart 8">
            <a:extLst>
              <a:ext uri="{FF2B5EF4-FFF2-40B4-BE49-F238E27FC236}">
                <a16:creationId xmlns:a16="http://schemas.microsoft.com/office/drawing/2014/main" id="{9D872E68-305B-B0B0-1CEC-3E025603A1FD}"/>
              </a:ext>
            </a:extLst>
          </p:cNvPr>
          <p:cNvGraphicFramePr>
            <a:graphicFrameLocks/>
          </p:cNvGraphicFramePr>
          <p:nvPr>
            <p:extLst>
              <p:ext uri="{D42A27DB-BD31-4B8C-83A1-F6EECF244321}">
                <p14:modId xmlns:p14="http://schemas.microsoft.com/office/powerpoint/2010/main" val="3949646021"/>
              </p:ext>
            </p:extLst>
          </p:nvPr>
        </p:nvGraphicFramePr>
        <p:xfrm>
          <a:off x="415788" y="2441468"/>
          <a:ext cx="11341926" cy="3719290"/>
        </p:xfrm>
        <a:graphic>
          <a:graphicData uri="http://schemas.openxmlformats.org/drawingml/2006/chart">
            <c:chart xmlns:c="http://schemas.openxmlformats.org/drawingml/2006/chart" xmlns:r="http://schemas.openxmlformats.org/officeDocument/2006/relationships" r:id="rId3"/>
          </a:graphicData>
        </a:graphic>
      </p:graphicFrame>
      <p:sp>
        <p:nvSpPr>
          <p:cNvPr id="25" name="Ned 24">
            <a:extLst>
              <a:ext uri="{FF2B5EF4-FFF2-40B4-BE49-F238E27FC236}">
                <a16:creationId xmlns:a16="http://schemas.microsoft.com/office/drawing/2014/main" id="{25ED7CD2-949E-2244-9626-BC412C662CA9}"/>
              </a:ext>
            </a:extLst>
          </p:cNvPr>
          <p:cNvSpPr/>
          <p:nvPr/>
        </p:nvSpPr>
        <p:spPr>
          <a:xfrm rot="10800000">
            <a:off x="1094311" y="2068741"/>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6" name="Ned 25">
            <a:extLst>
              <a:ext uri="{FF2B5EF4-FFF2-40B4-BE49-F238E27FC236}">
                <a16:creationId xmlns:a16="http://schemas.microsoft.com/office/drawing/2014/main" id="{33FC88A6-C666-6246-96A1-092AF725E112}"/>
              </a:ext>
            </a:extLst>
          </p:cNvPr>
          <p:cNvSpPr/>
          <p:nvPr/>
        </p:nvSpPr>
        <p:spPr>
          <a:xfrm>
            <a:off x="3376970" y="2073621"/>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8" name="Ned 27">
            <a:extLst>
              <a:ext uri="{FF2B5EF4-FFF2-40B4-BE49-F238E27FC236}">
                <a16:creationId xmlns:a16="http://schemas.microsoft.com/office/drawing/2014/main" id="{30116EC0-A0DF-6344-8263-01FB9FA92FDC}"/>
              </a:ext>
            </a:extLst>
          </p:cNvPr>
          <p:cNvSpPr/>
          <p:nvPr/>
        </p:nvSpPr>
        <p:spPr>
          <a:xfrm>
            <a:off x="4147025" y="2073621"/>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9" name="Ned 28">
            <a:extLst>
              <a:ext uri="{FF2B5EF4-FFF2-40B4-BE49-F238E27FC236}">
                <a16:creationId xmlns:a16="http://schemas.microsoft.com/office/drawing/2014/main" id="{942A6589-8807-7A43-BC98-36CE7AFED2B6}"/>
              </a:ext>
            </a:extLst>
          </p:cNvPr>
          <p:cNvSpPr/>
          <p:nvPr/>
        </p:nvSpPr>
        <p:spPr>
          <a:xfrm>
            <a:off x="5738267" y="2073621"/>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0" name="Ned 29">
            <a:extLst>
              <a:ext uri="{FF2B5EF4-FFF2-40B4-BE49-F238E27FC236}">
                <a16:creationId xmlns:a16="http://schemas.microsoft.com/office/drawing/2014/main" id="{4C309BFA-F794-F045-B28F-BF4580860955}"/>
              </a:ext>
            </a:extLst>
          </p:cNvPr>
          <p:cNvSpPr/>
          <p:nvPr/>
        </p:nvSpPr>
        <p:spPr>
          <a:xfrm>
            <a:off x="6487650" y="2073621"/>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1" name="Ned 30">
            <a:extLst>
              <a:ext uri="{FF2B5EF4-FFF2-40B4-BE49-F238E27FC236}">
                <a16:creationId xmlns:a16="http://schemas.microsoft.com/office/drawing/2014/main" id="{E965BF76-01A1-374C-BA9A-0870FAB456E0}"/>
              </a:ext>
            </a:extLst>
          </p:cNvPr>
          <p:cNvSpPr/>
          <p:nvPr/>
        </p:nvSpPr>
        <p:spPr>
          <a:xfrm>
            <a:off x="7288261" y="2073621"/>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2" name="Ned 31">
            <a:extLst>
              <a:ext uri="{FF2B5EF4-FFF2-40B4-BE49-F238E27FC236}">
                <a16:creationId xmlns:a16="http://schemas.microsoft.com/office/drawing/2014/main" id="{9895E45A-0B86-0749-8E38-CF42F6692923}"/>
              </a:ext>
            </a:extLst>
          </p:cNvPr>
          <p:cNvSpPr/>
          <p:nvPr/>
        </p:nvSpPr>
        <p:spPr>
          <a:xfrm>
            <a:off x="8099150" y="2073621"/>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4" name="Ned 33">
            <a:extLst>
              <a:ext uri="{FF2B5EF4-FFF2-40B4-BE49-F238E27FC236}">
                <a16:creationId xmlns:a16="http://schemas.microsoft.com/office/drawing/2014/main" id="{3A92139C-3758-C840-9246-08A89641D37E}"/>
              </a:ext>
            </a:extLst>
          </p:cNvPr>
          <p:cNvSpPr/>
          <p:nvPr/>
        </p:nvSpPr>
        <p:spPr>
          <a:xfrm rot="10800000">
            <a:off x="9568595" y="2068741"/>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5" name="Ned 34">
            <a:extLst>
              <a:ext uri="{FF2B5EF4-FFF2-40B4-BE49-F238E27FC236}">
                <a16:creationId xmlns:a16="http://schemas.microsoft.com/office/drawing/2014/main" id="{F20ED1B2-33BE-4249-8F7E-8786F5A9D684}"/>
              </a:ext>
            </a:extLst>
          </p:cNvPr>
          <p:cNvSpPr/>
          <p:nvPr/>
        </p:nvSpPr>
        <p:spPr>
          <a:xfrm rot="10800000">
            <a:off x="1846512" y="2068741"/>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6" name="Ned 35">
            <a:extLst>
              <a:ext uri="{FF2B5EF4-FFF2-40B4-BE49-F238E27FC236}">
                <a16:creationId xmlns:a16="http://schemas.microsoft.com/office/drawing/2014/main" id="{AA4757CA-DF33-C34A-AADC-76D8D0AF6145}"/>
              </a:ext>
            </a:extLst>
          </p:cNvPr>
          <p:cNvSpPr/>
          <p:nvPr/>
        </p:nvSpPr>
        <p:spPr>
          <a:xfrm rot="10800000">
            <a:off x="8822107" y="2068741"/>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7" name="Ned 36">
            <a:extLst>
              <a:ext uri="{FF2B5EF4-FFF2-40B4-BE49-F238E27FC236}">
                <a16:creationId xmlns:a16="http://schemas.microsoft.com/office/drawing/2014/main" id="{2471235D-A886-4C4E-BBC4-9B70DC83526A}"/>
              </a:ext>
            </a:extLst>
          </p:cNvPr>
          <p:cNvSpPr/>
          <p:nvPr/>
        </p:nvSpPr>
        <p:spPr>
          <a:xfrm rot="10800000">
            <a:off x="1100024" y="2068741"/>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8" name="Ned 37">
            <a:extLst>
              <a:ext uri="{FF2B5EF4-FFF2-40B4-BE49-F238E27FC236}">
                <a16:creationId xmlns:a16="http://schemas.microsoft.com/office/drawing/2014/main" id="{85ABF5C9-9678-C549-9822-F24CD7E0ABC9}"/>
              </a:ext>
            </a:extLst>
          </p:cNvPr>
          <p:cNvSpPr/>
          <p:nvPr/>
        </p:nvSpPr>
        <p:spPr>
          <a:xfrm rot="10800000">
            <a:off x="2621737" y="2068741"/>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9" name="Ned 38">
            <a:extLst>
              <a:ext uri="{FF2B5EF4-FFF2-40B4-BE49-F238E27FC236}">
                <a16:creationId xmlns:a16="http://schemas.microsoft.com/office/drawing/2014/main" id="{55E8406D-0E21-0744-954E-AFE455FE2F51}"/>
              </a:ext>
            </a:extLst>
          </p:cNvPr>
          <p:cNvSpPr/>
          <p:nvPr/>
        </p:nvSpPr>
        <p:spPr>
          <a:xfrm rot="10800000">
            <a:off x="4968499" y="2068741"/>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1814764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00ABF14D-F781-9640-A2F7-55431605552E}"/>
              </a:ext>
            </a:extLst>
          </p:cNvPr>
          <p:cNvPicPr>
            <a:picLocks noChangeAspect="1"/>
          </p:cNvPicPr>
          <p:nvPr/>
        </p:nvPicPr>
        <p:blipFill rotWithShape="1">
          <a:blip r:embed="rId2">
            <a:lum bright="70000" contrast="-70000"/>
          </a:blip>
          <a:srcRect l="9145" t="14583" b="2074"/>
          <a:stretch/>
        </p:blipFill>
        <p:spPr>
          <a:xfrm rot="10800000">
            <a:off x="4439562" y="-1"/>
            <a:ext cx="7752438" cy="6858001"/>
          </a:xfrm>
          <a:prstGeom prst="rect">
            <a:avLst/>
          </a:prstGeom>
          <a:effectLst>
            <a:outerShdw blurRad="50800" dist="38100" dir="2700000" algn="tl" rotWithShape="0">
              <a:prstClr val="black">
                <a:alpha val="40000"/>
              </a:prstClr>
            </a:outerShdw>
          </a:effectLst>
        </p:spPr>
      </p:pic>
      <p:graphicFrame>
        <p:nvGraphicFramePr>
          <p:cNvPr id="10" name="Chart 10">
            <a:extLst>
              <a:ext uri="{FF2B5EF4-FFF2-40B4-BE49-F238E27FC236}">
                <a16:creationId xmlns:a16="http://schemas.microsoft.com/office/drawing/2014/main" id="{B2CC7793-A038-9157-935A-303B14905B0E}"/>
              </a:ext>
            </a:extLst>
          </p:cNvPr>
          <p:cNvGraphicFramePr>
            <a:graphicFrameLocks/>
          </p:cNvGraphicFramePr>
          <p:nvPr>
            <p:extLst>
              <p:ext uri="{D42A27DB-BD31-4B8C-83A1-F6EECF244321}">
                <p14:modId xmlns:p14="http://schemas.microsoft.com/office/powerpoint/2010/main" val="2971798946"/>
              </p:ext>
            </p:extLst>
          </p:nvPr>
        </p:nvGraphicFramePr>
        <p:xfrm>
          <a:off x="5189787" y="2084565"/>
          <a:ext cx="6851470" cy="31896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3">
            <a:extLst>
              <a:ext uri="{FF2B5EF4-FFF2-40B4-BE49-F238E27FC236}">
                <a16:creationId xmlns:a16="http://schemas.microsoft.com/office/drawing/2014/main" id="{E8698419-0D7A-B84D-8C5D-2D79E7355010}"/>
              </a:ext>
            </a:extLst>
          </p:cNvPr>
          <p:cNvGraphicFramePr>
            <a:graphicFrameLocks/>
          </p:cNvGraphicFramePr>
          <p:nvPr>
            <p:extLst>
              <p:ext uri="{D42A27DB-BD31-4B8C-83A1-F6EECF244321}">
                <p14:modId xmlns:p14="http://schemas.microsoft.com/office/powerpoint/2010/main" val="2750648321"/>
              </p:ext>
            </p:extLst>
          </p:nvPr>
        </p:nvGraphicFramePr>
        <p:xfrm>
          <a:off x="695888" y="2058473"/>
          <a:ext cx="4964024" cy="2875040"/>
        </p:xfrm>
        <a:graphic>
          <a:graphicData uri="http://schemas.openxmlformats.org/drawingml/2006/chart">
            <c:chart xmlns:c="http://schemas.openxmlformats.org/drawingml/2006/chart" xmlns:r="http://schemas.openxmlformats.org/officeDocument/2006/relationships" r:id="rId4"/>
          </a:graphicData>
        </a:graphic>
      </p:graphicFrame>
      <p:sp>
        <p:nvSpPr>
          <p:cNvPr id="2" name="Rubrik 1">
            <a:extLst>
              <a:ext uri="{FF2B5EF4-FFF2-40B4-BE49-F238E27FC236}">
                <a16:creationId xmlns:a16="http://schemas.microsoft.com/office/drawing/2014/main" id="{1A0DC40C-63E8-1D48-ADF1-659D98B8BE6F}"/>
              </a:ext>
            </a:extLst>
          </p:cNvPr>
          <p:cNvSpPr>
            <a:spLocks noGrp="1"/>
          </p:cNvSpPr>
          <p:nvPr>
            <p:ph type="title"/>
          </p:nvPr>
        </p:nvSpPr>
        <p:spPr/>
        <p:txBody>
          <a:bodyPr/>
          <a:lstStyle/>
          <a:p>
            <a:r>
              <a:rPr lang="sv-SE" sz="2000" dirty="0"/>
              <a:t>Störst andel av medlemmarnas egen omsättning kommer från </a:t>
            </a:r>
            <a:r>
              <a:rPr lang="sv-SE" dirty="0"/>
              <a:t>bygg- och  fastighetsbranschen </a:t>
            </a:r>
            <a:endParaRPr lang="sv-SE" sz="2000" dirty="0"/>
          </a:p>
        </p:txBody>
      </p:sp>
      <p:sp>
        <p:nvSpPr>
          <p:cNvPr id="3" name="Platshållare för innehåll 2">
            <a:extLst>
              <a:ext uri="{FF2B5EF4-FFF2-40B4-BE49-F238E27FC236}">
                <a16:creationId xmlns:a16="http://schemas.microsoft.com/office/drawing/2014/main" id="{99F16A86-F66F-8847-9C83-DAF90D36D6F2}"/>
              </a:ext>
            </a:extLst>
          </p:cNvPr>
          <p:cNvSpPr>
            <a:spLocks noGrp="1"/>
          </p:cNvSpPr>
          <p:nvPr>
            <p:ph idx="1"/>
          </p:nvPr>
        </p:nvSpPr>
        <p:spPr>
          <a:xfrm>
            <a:off x="413432" y="1087132"/>
            <a:ext cx="4964024" cy="496677"/>
          </a:xfrm>
        </p:spPr>
        <p:txBody>
          <a:bodyPr/>
          <a:lstStyle/>
          <a:p>
            <a:r>
              <a:rPr lang="sv-SE" b="1" dirty="0"/>
              <a:t>Egen omsättning per bransch 2020 &amp; 2021</a:t>
            </a:r>
            <a:br>
              <a:rPr lang="sv-SE" dirty="0"/>
            </a:br>
            <a:r>
              <a:rPr lang="sv-SE" dirty="0"/>
              <a:t>Totalt för alla verksamhetsområden i procent</a:t>
            </a:r>
          </a:p>
        </p:txBody>
      </p:sp>
      <p:sp>
        <p:nvSpPr>
          <p:cNvPr id="8" name="Platshållare för sidfot 7">
            <a:extLst>
              <a:ext uri="{FF2B5EF4-FFF2-40B4-BE49-F238E27FC236}">
                <a16:creationId xmlns:a16="http://schemas.microsoft.com/office/drawing/2014/main" id="{C80789CA-F7BA-9E4D-B114-B4E3D0B032F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Insikt 2022 |</a:t>
            </a:r>
          </a:p>
        </p:txBody>
      </p:sp>
      <p:sp>
        <p:nvSpPr>
          <p:cNvPr id="9" name="Platshållare för bildnummer 8">
            <a:extLst>
              <a:ext uri="{FF2B5EF4-FFF2-40B4-BE49-F238E27FC236}">
                <a16:creationId xmlns:a16="http://schemas.microsoft.com/office/drawing/2014/main" id="{C0A974F3-ECB4-EC44-A76C-A6B900B0D5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7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sv-SE" sz="7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pic>
        <p:nvPicPr>
          <p:cNvPr id="4" name="Bildobjekt 3">
            <a:extLst>
              <a:ext uri="{FF2B5EF4-FFF2-40B4-BE49-F238E27FC236}">
                <a16:creationId xmlns:a16="http://schemas.microsoft.com/office/drawing/2014/main" id="{1491CAB8-33C1-E340-BEB9-33983DEE4013}"/>
              </a:ext>
            </a:extLst>
          </p:cNvPr>
          <p:cNvPicPr>
            <a:picLocks noChangeAspect="1"/>
          </p:cNvPicPr>
          <p:nvPr/>
        </p:nvPicPr>
        <p:blipFill rotWithShape="1">
          <a:blip r:embed="rId5"/>
          <a:srcRect t="-6970" b="40053"/>
          <a:stretch/>
        </p:blipFill>
        <p:spPr>
          <a:xfrm rot="10800000">
            <a:off x="10579466" y="-2"/>
            <a:ext cx="1544217" cy="1020727"/>
          </a:xfrm>
          <a:prstGeom prst="rect">
            <a:avLst/>
          </a:prstGeom>
        </p:spPr>
      </p:pic>
      <p:sp>
        <p:nvSpPr>
          <p:cNvPr id="5" name="textruta 4">
            <a:extLst>
              <a:ext uri="{FF2B5EF4-FFF2-40B4-BE49-F238E27FC236}">
                <a16:creationId xmlns:a16="http://schemas.microsoft.com/office/drawing/2014/main" id="{1D75F359-29BF-6141-A43E-9E20E8B103E8}"/>
              </a:ext>
            </a:extLst>
          </p:cNvPr>
          <p:cNvSpPr txBox="1"/>
          <p:nvPr/>
        </p:nvSpPr>
        <p:spPr>
          <a:xfrm>
            <a:off x="10579468" y="293413"/>
            <a:ext cx="13110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1D666E"/>
                </a:solidFill>
                <a:effectLst/>
                <a:uLnTx/>
                <a:uFillTx/>
                <a:latin typeface="Arial" panose="020B0604020202020204"/>
                <a:ea typeface="+mn-ea"/>
                <a:cs typeface="+mn-cs"/>
              </a:rPr>
              <a:t>Kunder</a:t>
            </a:r>
          </a:p>
        </p:txBody>
      </p:sp>
      <p:sp>
        <p:nvSpPr>
          <p:cNvPr id="11" name="textruta 10">
            <a:extLst>
              <a:ext uri="{FF2B5EF4-FFF2-40B4-BE49-F238E27FC236}">
                <a16:creationId xmlns:a16="http://schemas.microsoft.com/office/drawing/2014/main" id="{4B7D29D7-1D51-0E4F-AA9B-3098C8C617FF}"/>
              </a:ext>
            </a:extLst>
          </p:cNvPr>
          <p:cNvSpPr txBox="1"/>
          <p:nvPr/>
        </p:nvSpPr>
        <p:spPr>
          <a:xfrm>
            <a:off x="6988516" y="3349773"/>
            <a:ext cx="657039" cy="523220"/>
          </a:xfrm>
          <a:prstGeom prst="rect">
            <a:avLst/>
          </a:prstGeom>
          <a:noFill/>
        </p:spPr>
        <p:txBody>
          <a:bodyPr wrap="none" rtlCol="0">
            <a:spAutoFit/>
          </a:bodyPr>
          <a:lstStyle/>
          <a:p>
            <a:pPr algn="ctr"/>
            <a:r>
              <a:rPr lang="sv-SE" sz="1400" b="1" dirty="0"/>
              <a:t>Totalt</a:t>
            </a:r>
            <a:br>
              <a:rPr lang="sv-SE" sz="1400" b="1" dirty="0">
                <a:highlight>
                  <a:srgbClr val="FFFF00"/>
                </a:highlight>
              </a:rPr>
            </a:br>
            <a:r>
              <a:rPr lang="sv-SE" sz="1400" b="1" dirty="0"/>
              <a:t>2021</a:t>
            </a:r>
          </a:p>
        </p:txBody>
      </p:sp>
      <p:sp>
        <p:nvSpPr>
          <p:cNvPr id="12" name="textruta 11">
            <a:extLst>
              <a:ext uri="{FF2B5EF4-FFF2-40B4-BE49-F238E27FC236}">
                <a16:creationId xmlns:a16="http://schemas.microsoft.com/office/drawing/2014/main" id="{270E871E-6E1C-5742-835C-8E4594855596}"/>
              </a:ext>
            </a:extLst>
          </p:cNvPr>
          <p:cNvSpPr txBox="1"/>
          <p:nvPr/>
        </p:nvSpPr>
        <p:spPr>
          <a:xfrm>
            <a:off x="2640202" y="3349773"/>
            <a:ext cx="657039" cy="523220"/>
          </a:xfrm>
          <a:prstGeom prst="rect">
            <a:avLst/>
          </a:prstGeom>
          <a:noFill/>
        </p:spPr>
        <p:txBody>
          <a:bodyPr wrap="none" rtlCol="0">
            <a:spAutoFit/>
          </a:bodyPr>
          <a:lstStyle/>
          <a:p>
            <a:pPr algn="ctr"/>
            <a:r>
              <a:rPr lang="sv-SE" sz="1400" b="1" dirty="0"/>
              <a:t>Totalt</a:t>
            </a:r>
            <a:br>
              <a:rPr lang="sv-SE" sz="1400" b="1" dirty="0"/>
            </a:br>
            <a:r>
              <a:rPr lang="sv-SE" sz="1400" b="1" dirty="0"/>
              <a:t>2020</a:t>
            </a:r>
          </a:p>
        </p:txBody>
      </p:sp>
      <p:sp>
        <p:nvSpPr>
          <p:cNvPr id="22" name="Frihandsfigur 21">
            <a:extLst>
              <a:ext uri="{FF2B5EF4-FFF2-40B4-BE49-F238E27FC236}">
                <a16:creationId xmlns:a16="http://schemas.microsoft.com/office/drawing/2014/main" id="{9A5695A6-91E7-CF47-9F6D-719B396D13F7}"/>
              </a:ext>
            </a:extLst>
          </p:cNvPr>
          <p:cNvSpPr/>
          <p:nvPr/>
        </p:nvSpPr>
        <p:spPr>
          <a:xfrm>
            <a:off x="5241554" y="3738136"/>
            <a:ext cx="657039" cy="600340"/>
          </a:xfrm>
          <a:custGeom>
            <a:avLst/>
            <a:gdLst>
              <a:gd name="connsiteX0" fmla="*/ 1639614 w 1639614"/>
              <a:gd name="connsiteY0" fmla="*/ 0 h 1587062"/>
              <a:gd name="connsiteX1" fmla="*/ 872358 w 1639614"/>
              <a:gd name="connsiteY1" fmla="*/ 525517 h 1587062"/>
              <a:gd name="connsiteX2" fmla="*/ 0 w 1639614"/>
              <a:gd name="connsiteY2" fmla="*/ 1587062 h 1587062"/>
              <a:gd name="connsiteX0" fmla="*/ 1250731 w 1250731"/>
              <a:gd name="connsiteY0" fmla="*/ 0 h 1534510"/>
              <a:gd name="connsiteX1" fmla="*/ 483475 w 1250731"/>
              <a:gd name="connsiteY1" fmla="*/ 525517 h 1534510"/>
              <a:gd name="connsiteX2" fmla="*/ 0 w 1250731"/>
              <a:gd name="connsiteY2" fmla="*/ 1534510 h 1534510"/>
              <a:gd name="connsiteX0" fmla="*/ 1250731 w 1250731"/>
              <a:gd name="connsiteY0" fmla="*/ 0 h 1534510"/>
              <a:gd name="connsiteX1" fmla="*/ 483475 w 1250731"/>
              <a:gd name="connsiteY1" fmla="*/ 525517 h 1534510"/>
              <a:gd name="connsiteX2" fmla="*/ 0 w 1250731"/>
              <a:gd name="connsiteY2" fmla="*/ 1534510 h 1534510"/>
            </a:gdLst>
            <a:ahLst/>
            <a:cxnLst>
              <a:cxn ang="0">
                <a:pos x="connsiteX0" y="connsiteY0"/>
              </a:cxn>
              <a:cxn ang="0">
                <a:pos x="connsiteX1" y="connsiteY1"/>
              </a:cxn>
              <a:cxn ang="0">
                <a:pos x="connsiteX2" y="connsiteY2"/>
              </a:cxn>
            </a:cxnLst>
            <a:rect l="l" t="t" r="r" b="b"/>
            <a:pathLst>
              <a:path w="1250731" h="1534510">
                <a:moveTo>
                  <a:pt x="1250731" y="0"/>
                </a:moveTo>
                <a:cubicBezTo>
                  <a:pt x="1003737" y="130503"/>
                  <a:pt x="756744" y="261007"/>
                  <a:pt x="483475" y="525517"/>
                </a:cubicBezTo>
                <a:cubicBezTo>
                  <a:pt x="210206" y="790027"/>
                  <a:pt x="15765" y="1062419"/>
                  <a:pt x="0" y="1534510"/>
                </a:cubicBezTo>
              </a:path>
            </a:pathLst>
          </a:custGeom>
          <a:noFill/>
          <a:ln>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textruta 22">
            <a:extLst>
              <a:ext uri="{FF2B5EF4-FFF2-40B4-BE49-F238E27FC236}">
                <a16:creationId xmlns:a16="http://schemas.microsoft.com/office/drawing/2014/main" id="{64C8A47E-3C77-B545-92ED-7814923F3899}"/>
              </a:ext>
            </a:extLst>
          </p:cNvPr>
          <p:cNvSpPr txBox="1"/>
          <p:nvPr/>
        </p:nvSpPr>
        <p:spPr>
          <a:xfrm>
            <a:off x="4348938" y="4395602"/>
            <a:ext cx="1465610" cy="830997"/>
          </a:xfrm>
          <a:prstGeom prst="rect">
            <a:avLst/>
          </a:prstGeom>
          <a:noFill/>
        </p:spPr>
        <p:txBody>
          <a:bodyPr wrap="square" rtlCol="0">
            <a:spAutoFit/>
          </a:bodyPr>
          <a:lstStyle/>
          <a:p>
            <a:pPr algn="ctr"/>
            <a:r>
              <a:rPr lang="sv-SE" sz="1200" i="1" dirty="0"/>
              <a:t>Andelen egen omsättning från infrastruktur har stigit kraftigt  </a:t>
            </a:r>
          </a:p>
        </p:txBody>
      </p:sp>
      <p:sp>
        <p:nvSpPr>
          <p:cNvPr id="24" name="Frihandsfigur 23">
            <a:extLst>
              <a:ext uri="{FF2B5EF4-FFF2-40B4-BE49-F238E27FC236}">
                <a16:creationId xmlns:a16="http://schemas.microsoft.com/office/drawing/2014/main" id="{8DC3FDC7-DF55-7144-BCA0-65E9110CC1D8}"/>
              </a:ext>
            </a:extLst>
          </p:cNvPr>
          <p:cNvSpPr/>
          <p:nvPr/>
        </p:nvSpPr>
        <p:spPr>
          <a:xfrm rot="18708543">
            <a:off x="6459228" y="4763187"/>
            <a:ext cx="277254" cy="401611"/>
          </a:xfrm>
          <a:custGeom>
            <a:avLst/>
            <a:gdLst>
              <a:gd name="connsiteX0" fmla="*/ 1639614 w 1639614"/>
              <a:gd name="connsiteY0" fmla="*/ 0 h 1587062"/>
              <a:gd name="connsiteX1" fmla="*/ 872358 w 1639614"/>
              <a:gd name="connsiteY1" fmla="*/ 525517 h 1587062"/>
              <a:gd name="connsiteX2" fmla="*/ 0 w 1639614"/>
              <a:gd name="connsiteY2" fmla="*/ 1587062 h 1587062"/>
              <a:gd name="connsiteX0" fmla="*/ 1250731 w 1250731"/>
              <a:gd name="connsiteY0" fmla="*/ 0 h 1534510"/>
              <a:gd name="connsiteX1" fmla="*/ 483475 w 1250731"/>
              <a:gd name="connsiteY1" fmla="*/ 525517 h 1534510"/>
              <a:gd name="connsiteX2" fmla="*/ 0 w 1250731"/>
              <a:gd name="connsiteY2" fmla="*/ 1534510 h 1534510"/>
              <a:gd name="connsiteX0" fmla="*/ 1250731 w 1250731"/>
              <a:gd name="connsiteY0" fmla="*/ 0 h 1534510"/>
              <a:gd name="connsiteX1" fmla="*/ 483475 w 1250731"/>
              <a:gd name="connsiteY1" fmla="*/ 525517 h 1534510"/>
              <a:gd name="connsiteX2" fmla="*/ 0 w 1250731"/>
              <a:gd name="connsiteY2" fmla="*/ 1534510 h 1534510"/>
            </a:gdLst>
            <a:ahLst/>
            <a:cxnLst>
              <a:cxn ang="0">
                <a:pos x="connsiteX0" y="connsiteY0"/>
              </a:cxn>
              <a:cxn ang="0">
                <a:pos x="connsiteX1" y="connsiteY1"/>
              </a:cxn>
              <a:cxn ang="0">
                <a:pos x="connsiteX2" y="connsiteY2"/>
              </a:cxn>
            </a:cxnLst>
            <a:rect l="l" t="t" r="r" b="b"/>
            <a:pathLst>
              <a:path w="1250731" h="1534510">
                <a:moveTo>
                  <a:pt x="1250731" y="0"/>
                </a:moveTo>
                <a:cubicBezTo>
                  <a:pt x="1003737" y="130503"/>
                  <a:pt x="756744" y="261007"/>
                  <a:pt x="483475" y="525517"/>
                </a:cubicBezTo>
                <a:cubicBezTo>
                  <a:pt x="210206" y="790027"/>
                  <a:pt x="15765" y="1062419"/>
                  <a:pt x="0" y="1534510"/>
                </a:cubicBezTo>
              </a:path>
            </a:pathLst>
          </a:custGeom>
          <a:noFill/>
          <a:ln>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403EC31B-EEA6-3B41-A29B-8EBE5EDBAC7C}"/>
              </a:ext>
            </a:extLst>
          </p:cNvPr>
          <p:cNvSpPr txBox="1"/>
          <p:nvPr/>
        </p:nvSpPr>
        <p:spPr>
          <a:xfrm>
            <a:off x="6510950" y="5124537"/>
            <a:ext cx="1682364" cy="646331"/>
          </a:xfrm>
          <a:prstGeom prst="rect">
            <a:avLst/>
          </a:prstGeom>
          <a:noFill/>
        </p:spPr>
        <p:txBody>
          <a:bodyPr wrap="square" rtlCol="0">
            <a:spAutoFit/>
          </a:bodyPr>
          <a:lstStyle/>
          <a:p>
            <a:pPr algn="ctr"/>
            <a:r>
              <a:rPr lang="sv-SE" sz="1200" i="1" dirty="0"/>
              <a:t>På bekostnad av industribranschen som tappat andelar</a:t>
            </a:r>
          </a:p>
        </p:txBody>
      </p:sp>
      <p:sp>
        <p:nvSpPr>
          <p:cNvPr id="26" name="Ned 25">
            <a:extLst>
              <a:ext uri="{FF2B5EF4-FFF2-40B4-BE49-F238E27FC236}">
                <a16:creationId xmlns:a16="http://schemas.microsoft.com/office/drawing/2014/main" id="{F18166EB-463C-5249-899D-134843EDD726}"/>
              </a:ext>
            </a:extLst>
          </p:cNvPr>
          <p:cNvSpPr/>
          <p:nvPr/>
        </p:nvSpPr>
        <p:spPr>
          <a:xfrm>
            <a:off x="6488265" y="4325762"/>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7" name="Ned 26">
            <a:extLst>
              <a:ext uri="{FF2B5EF4-FFF2-40B4-BE49-F238E27FC236}">
                <a16:creationId xmlns:a16="http://schemas.microsoft.com/office/drawing/2014/main" id="{8E4C7C67-1FD9-6742-9A01-86A51B5290B5}"/>
              </a:ext>
            </a:extLst>
          </p:cNvPr>
          <p:cNvSpPr/>
          <p:nvPr/>
        </p:nvSpPr>
        <p:spPr>
          <a:xfrm rot="10800000">
            <a:off x="6096000" y="3502228"/>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8" name="Ned 27">
            <a:extLst>
              <a:ext uri="{FF2B5EF4-FFF2-40B4-BE49-F238E27FC236}">
                <a16:creationId xmlns:a16="http://schemas.microsoft.com/office/drawing/2014/main" id="{6A371A08-3A3C-4E40-A04E-7EA5077C9B79}"/>
              </a:ext>
            </a:extLst>
          </p:cNvPr>
          <p:cNvSpPr/>
          <p:nvPr/>
        </p:nvSpPr>
        <p:spPr>
          <a:xfrm rot="10800000">
            <a:off x="7700331" y="4216482"/>
            <a:ext cx="109590" cy="155848"/>
          </a:xfrm>
          <a:prstGeom prst="downArrow">
            <a:avLst/>
          </a:prstGeom>
          <a:solidFill>
            <a:srgbClr val="009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0" name="Ned 29">
            <a:extLst>
              <a:ext uri="{FF2B5EF4-FFF2-40B4-BE49-F238E27FC236}">
                <a16:creationId xmlns:a16="http://schemas.microsoft.com/office/drawing/2014/main" id="{C197F28F-0698-C84A-B8FB-C55BDC76A0EA}"/>
              </a:ext>
            </a:extLst>
          </p:cNvPr>
          <p:cNvSpPr/>
          <p:nvPr/>
        </p:nvSpPr>
        <p:spPr>
          <a:xfrm rot="10800000">
            <a:off x="7740176" y="2824813"/>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1" name="textruta 20">
            <a:extLst>
              <a:ext uri="{FF2B5EF4-FFF2-40B4-BE49-F238E27FC236}">
                <a16:creationId xmlns:a16="http://schemas.microsoft.com/office/drawing/2014/main" id="{680509EB-4AEC-6C4F-ADA0-96F03A3F68CA}"/>
              </a:ext>
            </a:extLst>
          </p:cNvPr>
          <p:cNvSpPr txBox="1"/>
          <p:nvPr/>
        </p:nvSpPr>
        <p:spPr>
          <a:xfrm>
            <a:off x="4109471" y="6267717"/>
            <a:ext cx="4140029" cy="307777"/>
          </a:xfrm>
          <a:prstGeom prst="rect">
            <a:avLst/>
          </a:prstGeom>
        </p:spPr>
        <p:txBody>
          <a:bodyPr wrap="square">
            <a:spAutoFit/>
          </a:bodyPr>
          <a:lstStyle>
            <a:defPPr>
              <a:defRPr lang="sv-SE"/>
            </a:defPPr>
            <a:lvl1pPr algn="ctr">
              <a:defRPr sz="700"/>
            </a:lvl1pPr>
          </a:lstStyle>
          <a:p>
            <a:r>
              <a:rPr lang="sv-SE" dirty="0"/>
              <a:t>Egen omsättning är den delen av omsättningen som företaget producerar själva ("in house”). Dvs omsättning - konsultinköp - inköp av utomstående varor, material och/eller tjänster.</a:t>
            </a:r>
          </a:p>
        </p:txBody>
      </p:sp>
    </p:spTree>
    <p:extLst>
      <p:ext uri="{BB962C8B-B14F-4D97-AF65-F5344CB8AC3E}">
        <p14:creationId xmlns:p14="http://schemas.microsoft.com/office/powerpoint/2010/main" val="2375603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11">
            <a:extLst>
              <a:ext uri="{FF2B5EF4-FFF2-40B4-BE49-F238E27FC236}">
                <a16:creationId xmlns:a16="http://schemas.microsoft.com/office/drawing/2014/main" id="{EC49B722-E8DA-E079-B0F9-AB28893F2A3E}"/>
              </a:ext>
            </a:extLst>
          </p:cNvPr>
          <p:cNvGraphicFramePr>
            <a:graphicFrameLocks/>
          </p:cNvGraphicFramePr>
          <p:nvPr>
            <p:extLst>
              <p:ext uri="{D42A27DB-BD31-4B8C-83A1-F6EECF244321}">
                <p14:modId xmlns:p14="http://schemas.microsoft.com/office/powerpoint/2010/main" val="1136664978"/>
              </p:ext>
            </p:extLst>
          </p:nvPr>
        </p:nvGraphicFramePr>
        <p:xfrm>
          <a:off x="733923" y="1686340"/>
          <a:ext cx="11206440" cy="4441074"/>
        </p:xfrm>
        <a:graphic>
          <a:graphicData uri="http://schemas.openxmlformats.org/drawingml/2006/chart">
            <c:chart xmlns:c="http://schemas.openxmlformats.org/drawingml/2006/chart" xmlns:r="http://schemas.openxmlformats.org/officeDocument/2006/relationships" r:id="rId2"/>
          </a:graphicData>
        </a:graphic>
      </p:graphicFrame>
      <p:pic>
        <p:nvPicPr>
          <p:cNvPr id="4" name="Bildobjekt 3">
            <a:extLst>
              <a:ext uri="{FF2B5EF4-FFF2-40B4-BE49-F238E27FC236}">
                <a16:creationId xmlns:a16="http://schemas.microsoft.com/office/drawing/2014/main" id="{3FD7E0AD-517B-344E-A6C4-76C761A9722E}"/>
              </a:ext>
            </a:extLst>
          </p:cNvPr>
          <p:cNvPicPr>
            <a:picLocks noChangeAspect="1"/>
          </p:cNvPicPr>
          <p:nvPr/>
        </p:nvPicPr>
        <p:blipFill rotWithShape="1">
          <a:blip r:embed="rId3"/>
          <a:srcRect t="-6970" b="40053"/>
          <a:stretch/>
        </p:blipFill>
        <p:spPr>
          <a:xfrm rot="10800000">
            <a:off x="10579466" y="-2"/>
            <a:ext cx="1544217" cy="1020727"/>
          </a:xfrm>
          <a:prstGeom prst="rect">
            <a:avLst/>
          </a:prstGeom>
        </p:spPr>
      </p:pic>
      <p:sp>
        <p:nvSpPr>
          <p:cNvPr id="5" name="textruta 4">
            <a:extLst>
              <a:ext uri="{FF2B5EF4-FFF2-40B4-BE49-F238E27FC236}">
                <a16:creationId xmlns:a16="http://schemas.microsoft.com/office/drawing/2014/main" id="{6C8EABD7-7C0D-E345-AFBB-FE127D9B2CA8}"/>
              </a:ext>
            </a:extLst>
          </p:cNvPr>
          <p:cNvSpPr txBox="1"/>
          <p:nvPr/>
        </p:nvSpPr>
        <p:spPr>
          <a:xfrm>
            <a:off x="10579468" y="293413"/>
            <a:ext cx="13110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1D666E"/>
                </a:solidFill>
                <a:effectLst/>
                <a:uLnTx/>
                <a:uFillTx/>
                <a:latin typeface="Arial" panose="020B0604020202020204"/>
                <a:ea typeface="+mn-ea"/>
                <a:cs typeface="+mn-cs"/>
              </a:rPr>
              <a:t>Kunder</a:t>
            </a:r>
          </a:p>
        </p:txBody>
      </p:sp>
      <p:sp>
        <p:nvSpPr>
          <p:cNvPr id="2" name="Rubrik 1">
            <a:extLst>
              <a:ext uri="{FF2B5EF4-FFF2-40B4-BE49-F238E27FC236}">
                <a16:creationId xmlns:a16="http://schemas.microsoft.com/office/drawing/2014/main" id="{80AE534E-DEB8-5549-9D69-33A8AB223F1B}"/>
              </a:ext>
            </a:extLst>
          </p:cNvPr>
          <p:cNvSpPr>
            <a:spLocks noGrp="1"/>
          </p:cNvSpPr>
          <p:nvPr>
            <p:ph type="title"/>
          </p:nvPr>
        </p:nvSpPr>
        <p:spPr>
          <a:xfrm>
            <a:off x="415787" y="293413"/>
            <a:ext cx="9569461" cy="514662"/>
          </a:xfrm>
        </p:spPr>
        <p:txBody>
          <a:bodyPr/>
          <a:lstStyle/>
          <a:p>
            <a:r>
              <a:rPr lang="sv-SE" sz="2000" dirty="0"/>
              <a:t>Majoriteten av medlemmarnas kunder är verksamma inom Industri, bygg &amp; fastigheter</a:t>
            </a:r>
          </a:p>
        </p:txBody>
      </p:sp>
      <p:sp>
        <p:nvSpPr>
          <p:cNvPr id="3" name="Platshållare för innehåll 2">
            <a:extLst>
              <a:ext uri="{FF2B5EF4-FFF2-40B4-BE49-F238E27FC236}">
                <a16:creationId xmlns:a16="http://schemas.microsoft.com/office/drawing/2014/main" id="{8CC2C8A7-27A8-704F-A013-53674A58AB4C}"/>
              </a:ext>
            </a:extLst>
          </p:cNvPr>
          <p:cNvSpPr>
            <a:spLocks noGrp="1"/>
          </p:cNvSpPr>
          <p:nvPr>
            <p:ph idx="1"/>
          </p:nvPr>
        </p:nvSpPr>
        <p:spPr/>
        <p:txBody>
          <a:bodyPr/>
          <a:lstStyle/>
          <a:p>
            <a:r>
              <a:rPr lang="sv-SE" b="1" dirty="0"/>
              <a:t>Egen omsättning per bransch </a:t>
            </a:r>
            <a:br>
              <a:rPr lang="sv-SE" dirty="0"/>
            </a:br>
            <a:r>
              <a:rPr lang="sv-SE" dirty="0"/>
              <a:t> I procent av den totala egen omsättningen</a:t>
            </a:r>
          </a:p>
        </p:txBody>
      </p:sp>
      <p:sp>
        <p:nvSpPr>
          <p:cNvPr id="8" name="Platshållare för sidfot 7">
            <a:extLst>
              <a:ext uri="{FF2B5EF4-FFF2-40B4-BE49-F238E27FC236}">
                <a16:creationId xmlns:a16="http://schemas.microsoft.com/office/drawing/2014/main" id="{7317CF4E-DB00-8641-BDB5-6A304B6F566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Insikt 2022 |</a:t>
            </a:r>
          </a:p>
        </p:txBody>
      </p:sp>
      <p:sp>
        <p:nvSpPr>
          <p:cNvPr id="9" name="Platshållare för bildnummer 8">
            <a:extLst>
              <a:ext uri="{FF2B5EF4-FFF2-40B4-BE49-F238E27FC236}">
                <a16:creationId xmlns:a16="http://schemas.microsoft.com/office/drawing/2014/main" id="{C2DB7770-8576-C849-9595-AD4D8DB4E7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7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sv-SE" sz="7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
        <p:nvSpPr>
          <p:cNvPr id="7" name="Rectangular Callout 12">
            <a:extLst>
              <a:ext uri="{FF2B5EF4-FFF2-40B4-BE49-F238E27FC236}">
                <a16:creationId xmlns:a16="http://schemas.microsoft.com/office/drawing/2014/main" id="{3319326C-7321-6849-9FE3-B96FF9D63850}"/>
              </a:ext>
            </a:extLst>
          </p:cNvPr>
          <p:cNvSpPr/>
          <p:nvPr/>
        </p:nvSpPr>
        <p:spPr>
          <a:xfrm>
            <a:off x="9177867" y="1685365"/>
            <a:ext cx="2762496" cy="976966"/>
          </a:xfrm>
          <a:prstGeom prst="wedgeRectCallout">
            <a:avLst>
              <a:gd name="adj1" fmla="val -55149"/>
              <a:gd name="adj2" fmla="val 203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2A3B36">
                    <a:lumMod val="75000"/>
                    <a:lumOff val="25000"/>
                  </a:srgbClr>
                </a:solidFill>
                <a:effectLst/>
                <a:uLnTx/>
                <a:uFillTx/>
                <a:latin typeface="Arial" panose="020B0604020202020204"/>
                <a:ea typeface="+mn-ea"/>
                <a:cs typeface="+mn-cs"/>
              </a:rPr>
              <a:t>Arkitektföretagen </a:t>
            </a:r>
            <a:r>
              <a:rPr kumimoji="0" lang="en-SE" sz="1050" b="0" i="0" u="none" strike="noStrike" kern="1200" cap="none" spc="0" normalizeH="0" baseline="0" noProof="0">
                <a:ln>
                  <a:noFill/>
                </a:ln>
                <a:solidFill>
                  <a:srgbClr val="2A3B36">
                    <a:lumMod val="75000"/>
                    <a:lumOff val="25000"/>
                  </a:srgbClr>
                </a:solidFill>
                <a:effectLst/>
                <a:uLnTx/>
                <a:uFillTx/>
                <a:latin typeface="Arial" panose="020B0604020202020204"/>
                <a:ea typeface="+mn-ea"/>
                <a:cs typeface="+mn-cs"/>
              </a:rPr>
              <a:t>har </a:t>
            </a:r>
            <a:r>
              <a:rPr kumimoji="0" lang="en-SE" sz="1050" b="0" i="0" u="none" strike="noStrike" kern="1200" cap="none" spc="0" normalizeH="0" baseline="0" noProof="0" dirty="0">
                <a:ln>
                  <a:noFill/>
                </a:ln>
                <a:solidFill>
                  <a:srgbClr val="2A3B36">
                    <a:lumMod val="75000"/>
                    <a:lumOff val="25000"/>
                  </a:srgbClr>
                </a:solidFill>
                <a:effectLst/>
                <a:uLnTx/>
                <a:uFillTx/>
                <a:latin typeface="Arial" panose="020B0604020202020204"/>
                <a:ea typeface="+mn-ea"/>
                <a:cs typeface="+mn-cs"/>
              </a:rPr>
              <a:t>lägst spridning </a:t>
            </a:r>
            <a:r>
              <a:rPr kumimoji="0" lang="en-SE" sz="1050" b="0" i="0" u="none" strike="noStrike" kern="1200" cap="none" spc="0" normalizeH="0" baseline="0" noProof="0">
                <a:ln>
                  <a:noFill/>
                </a:ln>
                <a:solidFill>
                  <a:srgbClr val="2A3B36">
                    <a:lumMod val="75000"/>
                    <a:lumOff val="25000"/>
                  </a:srgbClr>
                </a:solidFill>
                <a:effectLst/>
                <a:uLnTx/>
                <a:uFillTx/>
                <a:latin typeface="Arial" panose="020B0604020202020204"/>
                <a:ea typeface="+mn-ea"/>
                <a:cs typeface="+mn-cs"/>
              </a:rPr>
              <a:t>då </a:t>
            </a:r>
            <a:r>
              <a:rPr lang="sv-SE" sz="1050" dirty="0">
                <a:solidFill>
                  <a:srgbClr val="2A3B36">
                    <a:lumMod val="75000"/>
                    <a:lumOff val="25000"/>
                  </a:srgbClr>
                </a:solidFill>
                <a:latin typeface="Arial" panose="020B0604020202020204"/>
              </a:rPr>
              <a:t>88%</a:t>
            </a:r>
            <a:r>
              <a:rPr kumimoji="0" lang="en-SE" sz="1050" b="0" i="0" u="none" strike="noStrike" kern="1200" cap="none" spc="0" normalizeH="0" baseline="0" noProof="0">
                <a:ln>
                  <a:noFill/>
                </a:ln>
                <a:solidFill>
                  <a:srgbClr val="2A3B36">
                    <a:lumMod val="75000"/>
                    <a:lumOff val="25000"/>
                  </a:srgbClr>
                </a:solidFill>
                <a:effectLst/>
                <a:uLnTx/>
                <a:uFillTx/>
                <a:latin typeface="Arial" panose="020B0604020202020204"/>
                <a:ea typeface="+mn-ea"/>
                <a:cs typeface="+mn-cs"/>
              </a:rPr>
              <a:t> </a:t>
            </a:r>
            <a:r>
              <a:rPr kumimoji="0" lang="en-SE" sz="1050" b="0" i="0" u="none" strike="noStrike" kern="1200" cap="none" spc="0" normalizeH="0" baseline="0" noProof="0" dirty="0">
                <a:ln>
                  <a:noFill/>
                </a:ln>
                <a:solidFill>
                  <a:srgbClr val="2A3B36">
                    <a:lumMod val="75000"/>
                    <a:lumOff val="25000"/>
                  </a:srgbClr>
                </a:solidFill>
                <a:effectLst/>
                <a:uLnTx/>
                <a:uFillTx/>
                <a:latin typeface="Arial" panose="020B0604020202020204"/>
                <a:ea typeface="+mn-ea"/>
                <a:cs typeface="+mn-cs"/>
              </a:rPr>
              <a:t>av den egna omsättningen kommer </a:t>
            </a:r>
            <a:r>
              <a:rPr kumimoji="0" lang="en-SE" sz="1050" b="0" i="0" u="none" strike="noStrike" kern="1200" cap="none" spc="0" normalizeH="0" baseline="0" noProof="0">
                <a:ln>
                  <a:noFill/>
                </a:ln>
                <a:solidFill>
                  <a:srgbClr val="2A3B36">
                    <a:lumMod val="75000"/>
                    <a:lumOff val="25000"/>
                  </a:srgbClr>
                </a:solidFill>
                <a:effectLst/>
                <a:uLnTx/>
                <a:uFillTx/>
                <a:latin typeface="Arial" panose="020B0604020202020204"/>
                <a:ea typeface="+mn-ea"/>
                <a:cs typeface="+mn-cs"/>
              </a:rPr>
              <a:t>från </a:t>
            </a:r>
            <a:r>
              <a:rPr lang="sv-SE" sz="1050" dirty="0">
                <a:solidFill>
                  <a:srgbClr val="2A3B36">
                    <a:lumMod val="75000"/>
                    <a:lumOff val="25000"/>
                  </a:srgbClr>
                </a:solidFill>
                <a:latin typeface="Arial" panose="020B0604020202020204"/>
              </a:rPr>
              <a:t>fastigheter samt bygg &amp; anläggningsbranschen</a:t>
            </a:r>
            <a:endParaRPr kumimoji="0" lang="en-SE" sz="1050" b="0" i="0" u="none" strike="noStrike" kern="1200" cap="none" spc="0" normalizeH="0" baseline="0" noProof="0" dirty="0">
              <a:ln>
                <a:noFill/>
              </a:ln>
              <a:solidFill>
                <a:srgbClr val="2A3B36">
                  <a:lumMod val="75000"/>
                  <a:lumOff val="25000"/>
                </a:srgbClr>
              </a:solidFill>
              <a:effectLst/>
              <a:uLnTx/>
              <a:uFillTx/>
              <a:latin typeface="Arial" panose="020B0604020202020204"/>
              <a:ea typeface="+mn-ea"/>
              <a:cs typeface="+mn-cs"/>
            </a:endParaRPr>
          </a:p>
        </p:txBody>
      </p:sp>
      <p:sp>
        <p:nvSpPr>
          <p:cNvPr id="11" name="textruta 10">
            <a:extLst>
              <a:ext uri="{FF2B5EF4-FFF2-40B4-BE49-F238E27FC236}">
                <a16:creationId xmlns:a16="http://schemas.microsoft.com/office/drawing/2014/main" id="{2DD30433-9AF4-654D-A81E-5AFB256D9410}"/>
              </a:ext>
            </a:extLst>
          </p:cNvPr>
          <p:cNvSpPr txBox="1"/>
          <p:nvPr/>
        </p:nvSpPr>
        <p:spPr>
          <a:xfrm>
            <a:off x="4109471" y="6267717"/>
            <a:ext cx="4140029" cy="307777"/>
          </a:xfrm>
          <a:prstGeom prst="rect">
            <a:avLst/>
          </a:prstGeom>
        </p:spPr>
        <p:txBody>
          <a:bodyPr wrap="square">
            <a:spAutoFit/>
          </a:bodyPr>
          <a:lstStyle>
            <a:defPPr>
              <a:defRPr lang="sv-SE"/>
            </a:defPPr>
            <a:lvl1pPr algn="ctr">
              <a:defRPr sz="700"/>
            </a:lvl1pPr>
          </a:lstStyle>
          <a:p>
            <a:r>
              <a:rPr lang="sv-SE" dirty="0"/>
              <a:t>Egen omsättning är den delen av omsättningen som företaget producerar själva ("in house”). Dvs omsättning - konsultinköp - inköp av utomstående varor, material och/eller tjänster.</a:t>
            </a:r>
          </a:p>
        </p:txBody>
      </p:sp>
    </p:spTree>
    <p:extLst>
      <p:ext uri="{BB962C8B-B14F-4D97-AF65-F5344CB8AC3E}">
        <p14:creationId xmlns:p14="http://schemas.microsoft.com/office/powerpoint/2010/main" val="15921760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99F16A86-F66F-8847-9C83-DAF90D36D6F2}"/>
              </a:ext>
            </a:extLst>
          </p:cNvPr>
          <p:cNvSpPr>
            <a:spLocks noGrp="1"/>
          </p:cNvSpPr>
          <p:nvPr>
            <p:ph idx="1"/>
          </p:nvPr>
        </p:nvSpPr>
        <p:spPr>
          <a:xfrm>
            <a:off x="415787" y="1020727"/>
            <a:ext cx="6478499" cy="542740"/>
          </a:xfrm>
        </p:spPr>
        <p:txBody>
          <a:bodyPr/>
          <a:lstStyle/>
          <a:p>
            <a:r>
              <a:rPr lang="sv-SE" b="1" dirty="0"/>
              <a:t>Andelen medarbetare anställda inom följande områden</a:t>
            </a:r>
            <a:br>
              <a:rPr lang="sv-SE" dirty="0"/>
            </a:br>
            <a:r>
              <a:rPr lang="sv-SE" dirty="0"/>
              <a:t> I procent av totalen, fördelat per verksamhetsområde</a:t>
            </a:r>
          </a:p>
        </p:txBody>
      </p:sp>
      <p:sp>
        <p:nvSpPr>
          <p:cNvPr id="14" name="Rectangle 2">
            <a:extLst>
              <a:ext uri="{FF2B5EF4-FFF2-40B4-BE49-F238E27FC236}">
                <a16:creationId xmlns:a16="http://schemas.microsoft.com/office/drawing/2014/main" id="{11535383-430E-B64F-82B0-EE373624BE0F}"/>
              </a:ext>
            </a:extLst>
          </p:cNvPr>
          <p:cNvSpPr/>
          <p:nvPr/>
        </p:nvSpPr>
        <p:spPr>
          <a:xfrm>
            <a:off x="1393126" y="1999375"/>
            <a:ext cx="10057568" cy="490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3" name="Chart 16">
            <a:extLst>
              <a:ext uri="{FF2B5EF4-FFF2-40B4-BE49-F238E27FC236}">
                <a16:creationId xmlns:a16="http://schemas.microsoft.com/office/drawing/2014/main" id="{791FCFD1-DB98-7CBD-F502-D0A5EAB5D57B}"/>
              </a:ext>
            </a:extLst>
          </p:cNvPr>
          <p:cNvGraphicFramePr>
            <a:graphicFrameLocks/>
          </p:cNvGraphicFramePr>
          <p:nvPr>
            <p:extLst>
              <p:ext uri="{D42A27DB-BD31-4B8C-83A1-F6EECF244321}">
                <p14:modId xmlns:p14="http://schemas.microsoft.com/office/powerpoint/2010/main" val="104846919"/>
              </p:ext>
            </p:extLst>
          </p:nvPr>
        </p:nvGraphicFramePr>
        <p:xfrm>
          <a:off x="415786" y="1778466"/>
          <a:ext cx="11034907" cy="4058808"/>
        </p:xfrm>
        <a:graphic>
          <a:graphicData uri="http://schemas.openxmlformats.org/drawingml/2006/chart">
            <c:chart xmlns:c="http://schemas.openxmlformats.org/drawingml/2006/chart" xmlns:r="http://schemas.openxmlformats.org/officeDocument/2006/relationships" r:id="rId2"/>
          </a:graphicData>
        </a:graphic>
      </p:graphicFrame>
      <p:sp>
        <p:nvSpPr>
          <p:cNvPr id="15" name="Left Brace 7">
            <a:extLst>
              <a:ext uri="{FF2B5EF4-FFF2-40B4-BE49-F238E27FC236}">
                <a16:creationId xmlns:a16="http://schemas.microsoft.com/office/drawing/2014/main" id="{6C31FBB3-C60D-074A-8B82-70C20CE5B912}"/>
              </a:ext>
            </a:extLst>
          </p:cNvPr>
          <p:cNvSpPr/>
          <p:nvPr/>
        </p:nvSpPr>
        <p:spPr>
          <a:xfrm rot="5400000">
            <a:off x="5661320" y="-1858633"/>
            <a:ext cx="266700" cy="7571875"/>
          </a:xfrm>
          <a:prstGeom prst="leftBrace">
            <a:avLst>
              <a:gd name="adj1" fmla="val 32253"/>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sp>
        <p:nvSpPr>
          <p:cNvPr id="16" name="TextBox 8">
            <a:extLst>
              <a:ext uri="{FF2B5EF4-FFF2-40B4-BE49-F238E27FC236}">
                <a16:creationId xmlns:a16="http://schemas.microsoft.com/office/drawing/2014/main" id="{313359D9-65B5-0B46-AACF-E71C12F1984A}"/>
              </a:ext>
            </a:extLst>
          </p:cNvPr>
          <p:cNvSpPr txBox="1"/>
          <p:nvPr/>
        </p:nvSpPr>
        <p:spPr>
          <a:xfrm>
            <a:off x="5417002" y="1583013"/>
            <a:ext cx="755335" cy="230832"/>
          </a:xfrm>
          <a:prstGeom prst="rect">
            <a:avLst/>
          </a:prstGeom>
          <a:noFill/>
        </p:spPr>
        <p:txBody>
          <a:bodyPr wrap="none" rtlCol="0">
            <a:spAutoFit/>
          </a:bodyPr>
          <a:lstStyle/>
          <a:p>
            <a:r>
              <a:rPr lang="sv-SE" sz="900" b="1" dirty="0">
                <a:latin typeface="+mj-lt"/>
              </a:rPr>
              <a:t>81% </a:t>
            </a:r>
            <a:r>
              <a:rPr lang="sv-SE" sz="900" dirty="0">
                <a:latin typeface="+mj-lt"/>
              </a:rPr>
              <a:t>(</a:t>
            </a:r>
            <a:r>
              <a:rPr lang="en-SE" sz="900">
                <a:latin typeface="+mj-lt"/>
              </a:rPr>
              <a:t>84%</a:t>
            </a:r>
            <a:r>
              <a:rPr lang="sv-SE" sz="900" dirty="0">
                <a:latin typeface="+mj-lt"/>
              </a:rPr>
              <a:t>)</a:t>
            </a:r>
            <a:endParaRPr lang="en-SE" sz="900" dirty="0">
              <a:latin typeface="+mj-lt"/>
            </a:endParaRPr>
          </a:p>
        </p:txBody>
      </p:sp>
      <p:pic>
        <p:nvPicPr>
          <p:cNvPr id="6" name="Bildobjekt 5">
            <a:extLst>
              <a:ext uri="{FF2B5EF4-FFF2-40B4-BE49-F238E27FC236}">
                <a16:creationId xmlns:a16="http://schemas.microsoft.com/office/drawing/2014/main" id="{8E231942-CC29-AB41-95B9-C55F7F8D1644}"/>
              </a:ext>
            </a:extLst>
          </p:cNvPr>
          <p:cNvPicPr>
            <a:picLocks noChangeAspect="1"/>
          </p:cNvPicPr>
          <p:nvPr/>
        </p:nvPicPr>
        <p:blipFill rotWithShape="1">
          <a:blip r:embed="rId3"/>
          <a:srcRect t="46739" r="5601"/>
          <a:stretch/>
        </p:blipFill>
        <p:spPr>
          <a:xfrm>
            <a:off x="10161115" y="0"/>
            <a:ext cx="2030886" cy="1023075"/>
          </a:xfrm>
          <a:prstGeom prst="rect">
            <a:avLst/>
          </a:prstGeom>
        </p:spPr>
      </p:pic>
      <p:sp>
        <p:nvSpPr>
          <p:cNvPr id="2" name="Rubrik 1">
            <a:extLst>
              <a:ext uri="{FF2B5EF4-FFF2-40B4-BE49-F238E27FC236}">
                <a16:creationId xmlns:a16="http://schemas.microsoft.com/office/drawing/2014/main" id="{1A0DC40C-63E8-1D48-ADF1-659D98B8BE6F}"/>
              </a:ext>
            </a:extLst>
          </p:cNvPr>
          <p:cNvSpPr>
            <a:spLocks noGrp="1"/>
          </p:cNvSpPr>
          <p:nvPr>
            <p:ph type="title"/>
          </p:nvPr>
        </p:nvSpPr>
        <p:spPr>
          <a:xfrm>
            <a:off x="415787" y="293413"/>
            <a:ext cx="8731519" cy="514662"/>
          </a:xfrm>
        </p:spPr>
        <p:txBody>
          <a:bodyPr/>
          <a:lstStyle/>
          <a:p>
            <a:r>
              <a:rPr lang="sv-SE" sz="2000" dirty="0"/>
              <a:t>81 procent av medlemsföretagens anställda är ingenjörer,  </a:t>
            </a:r>
            <a:br>
              <a:rPr lang="sv-SE" sz="2000" dirty="0"/>
            </a:br>
            <a:r>
              <a:rPr lang="sv-SE" sz="2000" dirty="0"/>
              <a:t>arkitekter eller forskare</a:t>
            </a:r>
          </a:p>
        </p:txBody>
      </p:sp>
      <p:sp>
        <p:nvSpPr>
          <p:cNvPr id="4" name="Platshållare för sidfot 3">
            <a:extLst>
              <a:ext uri="{FF2B5EF4-FFF2-40B4-BE49-F238E27FC236}">
                <a16:creationId xmlns:a16="http://schemas.microsoft.com/office/drawing/2014/main" id="{CBDE7A61-0E70-EE4E-A114-009691670110}"/>
              </a:ext>
            </a:extLst>
          </p:cNvPr>
          <p:cNvSpPr>
            <a:spLocks noGrp="1"/>
          </p:cNvSpPr>
          <p:nvPr>
            <p:ph type="ftr" sz="quarter" idx="11"/>
          </p:nvPr>
        </p:nvSpPr>
        <p:spPr/>
        <p:txBody>
          <a:bodyPr/>
          <a:lstStyle/>
          <a:p>
            <a:r>
              <a:rPr lang="sv-SE" dirty="0"/>
              <a:t>Insikt 2022 |</a:t>
            </a:r>
          </a:p>
        </p:txBody>
      </p:sp>
      <p:sp>
        <p:nvSpPr>
          <p:cNvPr id="11" name="Platshållare för bildnummer 10">
            <a:extLst>
              <a:ext uri="{FF2B5EF4-FFF2-40B4-BE49-F238E27FC236}">
                <a16:creationId xmlns:a16="http://schemas.microsoft.com/office/drawing/2014/main" id="{2FC139A4-691E-9A4B-9C54-BA2DFA2EBCE4}"/>
              </a:ext>
            </a:extLst>
          </p:cNvPr>
          <p:cNvSpPr>
            <a:spLocks noGrp="1"/>
          </p:cNvSpPr>
          <p:nvPr>
            <p:ph type="sldNum" sz="quarter" idx="12"/>
          </p:nvPr>
        </p:nvSpPr>
        <p:spPr/>
        <p:txBody>
          <a:bodyPr/>
          <a:lstStyle/>
          <a:p>
            <a:fld id="{AE086683-F536-42AB-ABBC-F4803DFE8DBC}" type="slidenum">
              <a:rPr lang="sv-SE" smtClean="0"/>
              <a:t>37</a:t>
            </a:fld>
            <a:endParaRPr lang="sv-SE" dirty="0"/>
          </a:p>
        </p:txBody>
      </p:sp>
      <p:sp>
        <p:nvSpPr>
          <p:cNvPr id="5" name="textruta 4">
            <a:extLst>
              <a:ext uri="{FF2B5EF4-FFF2-40B4-BE49-F238E27FC236}">
                <a16:creationId xmlns:a16="http://schemas.microsoft.com/office/drawing/2014/main" id="{66FB1F29-592C-7A4D-AB5E-E2C2B0E8C18C}"/>
              </a:ext>
            </a:extLst>
          </p:cNvPr>
          <p:cNvSpPr txBox="1"/>
          <p:nvPr/>
        </p:nvSpPr>
        <p:spPr>
          <a:xfrm>
            <a:off x="10579468" y="293413"/>
            <a:ext cx="1311045" cy="276999"/>
          </a:xfrm>
          <a:prstGeom prst="rect">
            <a:avLst/>
          </a:prstGeom>
          <a:noFill/>
        </p:spPr>
        <p:txBody>
          <a:bodyPr wrap="square" rtlCol="0">
            <a:spAutoFit/>
          </a:bodyPr>
          <a:lstStyle/>
          <a:p>
            <a:pPr algn="ctr"/>
            <a:r>
              <a:rPr lang="sv-SE" sz="1200" b="1" dirty="0">
                <a:solidFill>
                  <a:schemeClr val="accent6">
                    <a:lumMod val="75000"/>
                  </a:schemeClr>
                </a:solidFill>
              </a:rPr>
              <a:t>Medarbetare</a:t>
            </a:r>
          </a:p>
        </p:txBody>
      </p:sp>
      <p:sp>
        <p:nvSpPr>
          <p:cNvPr id="12" name="Ned 11">
            <a:extLst>
              <a:ext uri="{FF2B5EF4-FFF2-40B4-BE49-F238E27FC236}">
                <a16:creationId xmlns:a16="http://schemas.microsoft.com/office/drawing/2014/main" id="{C382EE55-DCEF-3D4D-A6D9-EE1250407940}"/>
              </a:ext>
            </a:extLst>
          </p:cNvPr>
          <p:cNvSpPr/>
          <p:nvPr/>
        </p:nvSpPr>
        <p:spPr>
          <a:xfrm>
            <a:off x="5356139" y="1641641"/>
            <a:ext cx="99627" cy="14168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7" name="TextBox 8">
            <a:extLst>
              <a:ext uri="{FF2B5EF4-FFF2-40B4-BE49-F238E27FC236}">
                <a16:creationId xmlns:a16="http://schemas.microsoft.com/office/drawing/2014/main" id="{964601C4-BACB-814F-99A6-31B6162BCF7B}"/>
              </a:ext>
            </a:extLst>
          </p:cNvPr>
          <p:cNvSpPr txBox="1"/>
          <p:nvPr/>
        </p:nvSpPr>
        <p:spPr>
          <a:xfrm>
            <a:off x="10579468" y="4055767"/>
            <a:ext cx="333746" cy="215444"/>
          </a:xfrm>
          <a:prstGeom prst="rect">
            <a:avLst/>
          </a:prstGeom>
          <a:noFill/>
        </p:spPr>
        <p:txBody>
          <a:bodyPr wrap="none" rtlCol="0">
            <a:spAutoFit/>
          </a:bodyPr>
          <a:lstStyle/>
          <a:p>
            <a:r>
              <a:rPr lang="sv-SE" sz="800" dirty="0">
                <a:solidFill>
                  <a:schemeClr val="bg1"/>
                </a:solidFill>
                <a:latin typeface="+mj-lt"/>
              </a:rPr>
              <a:t>1%</a:t>
            </a:r>
            <a:endParaRPr lang="en-SE" sz="800" dirty="0">
              <a:solidFill>
                <a:schemeClr val="bg1"/>
              </a:solidFill>
              <a:latin typeface="+mj-lt"/>
            </a:endParaRPr>
          </a:p>
        </p:txBody>
      </p:sp>
    </p:spTree>
    <p:extLst>
      <p:ext uri="{BB962C8B-B14F-4D97-AF65-F5344CB8AC3E}">
        <p14:creationId xmlns:p14="http://schemas.microsoft.com/office/powerpoint/2010/main" val="34521579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2">
            <a:extLst>
              <a:ext uri="{FF2B5EF4-FFF2-40B4-BE49-F238E27FC236}">
                <a16:creationId xmlns:a16="http://schemas.microsoft.com/office/drawing/2014/main" id="{39199017-4898-7B22-1D1B-1B97122E8987}"/>
              </a:ext>
            </a:extLst>
          </p:cNvPr>
          <p:cNvGraphicFramePr>
            <a:graphicFrameLocks/>
          </p:cNvGraphicFramePr>
          <p:nvPr>
            <p:extLst>
              <p:ext uri="{D42A27DB-BD31-4B8C-83A1-F6EECF244321}">
                <p14:modId xmlns:p14="http://schemas.microsoft.com/office/powerpoint/2010/main" val="484943763"/>
              </p:ext>
            </p:extLst>
          </p:nvPr>
        </p:nvGraphicFramePr>
        <p:xfrm>
          <a:off x="576646" y="1691498"/>
          <a:ext cx="5177470" cy="1765879"/>
        </p:xfrm>
        <a:graphic>
          <a:graphicData uri="http://schemas.openxmlformats.org/drawingml/2006/chart">
            <c:chart xmlns:c="http://schemas.openxmlformats.org/drawingml/2006/chart" xmlns:r="http://schemas.openxmlformats.org/officeDocument/2006/relationships" r:id="rId2"/>
          </a:graphicData>
        </a:graphic>
      </p:graphicFrame>
      <p:sp>
        <p:nvSpPr>
          <p:cNvPr id="15" name="Rektangel 14">
            <a:extLst>
              <a:ext uri="{FF2B5EF4-FFF2-40B4-BE49-F238E27FC236}">
                <a16:creationId xmlns:a16="http://schemas.microsoft.com/office/drawing/2014/main" id="{0F21264F-DC5F-8945-B88D-33B39FB2C93C}"/>
              </a:ext>
            </a:extLst>
          </p:cNvPr>
          <p:cNvSpPr/>
          <p:nvPr/>
        </p:nvSpPr>
        <p:spPr>
          <a:xfrm>
            <a:off x="5986637" y="0"/>
            <a:ext cx="62053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80AE534E-DEB8-5549-9D69-33A8AB223F1B}"/>
              </a:ext>
            </a:extLst>
          </p:cNvPr>
          <p:cNvSpPr>
            <a:spLocks noGrp="1"/>
          </p:cNvSpPr>
          <p:nvPr>
            <p:ph type="title"/>
          </p:nvPr>
        </p:nvSpPr>
        <p:spPr/>
        <p:txBody>
          <a:bodyPr/>
          <a:lstStyle/>
          <a:p>
            <a:r>
              <a:rPr lang="sv-SE" sz="2000" dirty="0"/>
              <a:t>50 procent av medlemsföretagens anställda har jobbat 5-14 år </a:t>
            </a:r>
            <a:br>
              <a:rPr lang="sv-SE" sz="2000" dirty="0"/>
            </a:br>
            <a:r>
              <a:rPr lang="sv-SE" sz="2000" dirty="0"/>
              <a:t>hos nuvarande arbetsgivare</a:t>
            </a:r>
            <a:br>
              <a:rPr lang="sv-SE" sz="2000" dirty="0"/>
            </a:br>
            <a:br>
              <a:rPr lang="sv-SE" sz="2000" dirty="0"/>
            </a:br>
            <a:endParaRPr lang="sv-SE" sz="2000" dirty="0"/>
          </a:p>
        </p:txBody>
      </p:sp>
      <p:sp>
        <p:nvSpPr>
          <p:cNvPr id="3" name="Platshållare för innehåll 2">
            <a:extLst>
              <a:ext uri="{FF2B5EF4-FFF2-40B4-BE49-F238E27FC236}">
                <a16:creationId xmlns:a16="http://schemas.microsoft.com/office/drawing/2014/main" id="{8CC2C8A7-27A8-704F-A013-53674A58AB4C}"/>
              </a:ext>
            </a:extLst>
          </p:cNvPr>
          <p:cNvSpPr>
            <a:spLocks noGrp="1"/>
          </p:cNvSpPr>
          <p:nvPr>
            <p:ph idx="1"/>
          </p:nvPr>
        </p:nvSpPr>
        <p:spPr>
          <a:xfrm>
            <a:off x="415787" y="1020727"/>
            <a:ext cx="5324535" cy="1536494"/>
          </a:xfrm>
        </p:spPr>
        <p:txBody>
          <a:bodyPr/>
          <a:lstStyle/>
          <a:p>
            <a:r>
              <a:rPr lang="sv-SE" sz="1400" b="1" dirty="0"/>
              <a:t>Hur länge har era medarbetare i snitt jobbat på ert företag</a:t>
            </a:r>
            <a:br>
              <a:rPr lang="sv-SE" sz="1400" dirty="0"/>
            </a:br>
            <a:r>
              <a:rPr lang="sv-SE" sz="1400" dirty="0"/>
              <a:t>I procent av totalen</a:t>
            </a:r>
          </a:p>
        </p:txBody>
      </p:sp>
      <p:sp>
        <p:nvSpPr>
          <p:cNvPr id="16" name="Platshållare för sidfot 15">
            <a:extLst>
              <a:ext uri="{FF2B5EF4-FFF2-40B4-BE49-F238E27FC236}">
                <a16:creationId xmlns:a16="http://schemas.microsoft.com/office/drawing/2014/main" id="{5917F61F-52AD-5C49-A399-6F1876AECE8A}"/>
              </a:ext>
            </a:extLst>
          </p:cNvPr>
          <p:cNvSpPr>
            <a:spLocks noGrp="1"/>
          </p:cNvSpPr>
          <p:nvPr>
            <p:ph type="ftr" sz="quarter" idx="11"/>
          </p:nvPr>
        </p:nvSpPr>
        <p:spPr/>
        <p:txBody>
          <a:bodyPr/>
          <a:lstStyle/>
          <a:p>
            <a:r>
              <a:rPr lang="sv-SE" dirty="0"/>
              <a:t>Insikt 2022 |</a:t>
            </a:r>
          </a:p>
        </p:txBody>
      </p:sp>
      <p:sp>
        <p:nvSpPr>
          <p:cNvPr id="17" name="Platshållare för bildnummer 16">
            <a:extLst>
              <a:ext uri="{FF2B5EF4-FFF2-40B4-BE49-F238E27FC236}">
                <a16:creationId xmlns:a16="http://schemas.microsoft.com/office/drawing/2014/main" id="{544D819B-A18A-DE4A-A363-049C0F5DB2FF}"/>
              </a:ext>
            </a:extLst>
          </p:cNvPr>
          <p:cNvSpPr>
            <a:spLocks noGrp="1"/>
          </p:cNvSpPr>
          <p:nvPr>
            <p:ph type="sldNum" sz="quarter" idx="12"/>
          </p:nvPr>
        </p:nvSpPr>
        <p:spPr/>
        <p:txBody>
          <a:bodyPr/>
          <a:lstStyle/>
          <a:p>
            <a:fld id="{AE086683-F536-42AB-ABBC-F4803DFE8DBC}" type="slidenum">
              <a:rPr lang="sv-SE" smtClean="0"/>
              <a:t>38</a:t>
            </a:fld>
            <a:endParaRPr lang="sv-SE" dirty="0"/>
          </a:p>
        </p:txBody>
      </p:sp>
      <p:pic>
        <p:nvPicPr>
          <p:cNvPr id="4" name="Bildobjekt 3">
            <a:extLst>
              <a:ext uri="{FF2B5EF4-FFF2-40B4-BE49-F238E27FC236}">
                <a16:creationId xmlns:a16="http://schemas.microsoft.com/office/drawing/2014/main" id="{1D3E4F3E-2AF8-A041-BA72-743E281BF4EB}"/>
              </a:ext>
            </a:extLst>
          </p:cNvPr>
          <p:cNvPicPr>
            <a:picLocks noChangeAspect="1"/>
          </p:cNvPicPr>
          <p:nvPr/>
        </p:nvPicPr>
        <p:blipFill rotWithShape="1">
          <a:blip r:embed="rId3"/>
          <a:srcRect t="46739" r="5601"/>
          <a:stretch/>
        </p:blipFill>
        <p:spPr>
          <a:xfrm>
            <a:off x="10161115" y="0"/>
            <a:ext cx="2030886" cy="1023075"/>
          </a:xfrm>
          <a:prstGeom prst="rect">
            <a:avLst/>
          </a:prstGeom>
        </p:spPr>
      </p:pic>
      <p:sp>
        <p:nvSpPr>
          <p:cNvPr id="5" name="textruta 4">
            <a:extLst>
              <a:ext uri="{FF2B5EF4-FFF2-40B4-BE49-F238E27FC236}">
                <a16:creationId xmlns:a16="http://schemas.microsoft.com/office/drawing/2014/main" id="{BBCDFC98-6A5C-1B48-B53B-5895129041B5}"/>
              </a:ext>
            </a:extLst>
          </p:cNvPr>
          <p:cNvSpPr txBox="1"/>
          <p:nvPr/>
        </p:nvSpPr>
        <p:spPr>
          <a:xfrm>
            <a:off x="10579468" y="293413"/>
            <a:ext cx="1311045" cy="276999"/>
          </a:xfrm>
          <a:prstGeom prst="rect">
            <a:avLst/>
          </a:prstGeom>
          <a:noFill/>
        </p:spPr>
        <p:txBody>
          <a:bodyPr wrap="square" rtlCol="0">
            <a:spAutoFit/>
          </a:bodyPr>
          <a:lstStyle/>
          <a:p>
            <a:pPr algn="ctr"/>
            <a:r>
              <a:rPr lang="sv-SE" sz="1200" b="1" dirty="0">
                <a:solidFill>
                  <a:schemeClr val="accent6">
                    <a:lumMod val="75000"/>
                  </a:schemeClr>
                </a:solidFill>
              </a:rPr>
              <a:t>Medarbetare</a:t>
            </a:r>
          </a:p>
        </p:txBody>
      </p:sp>
      <p:sp>
        <p:nvSpPr>
          <p:cNvPr id="6" name="Platshållare för innehåll 2">
            <a:extLst>
              <a:ext uri="{FF2B5EF4-FFF2-40B4-BE49-F238E27FC236}">
                <a16:creationId xmlns:a16="http://schemas.microsoft.com/office/drawing/2014/main" id="{F2F18D0F-73E4-C947-AFD0-0CE1ED1D4760}"/>
              </a:ext>
            </a:extLst>
          </p:cNvPr>
          <p:cNvSpPr txBox="1">
            <a:spLocks/>
          </p:cNvSpPr>
          <p:nvPr/>
        </p:nvSpPr>
        <p:spPr>
          <a:xfrm>
            <a:off x="6290807" y="1020727"/>
            <a:ext cx="6036584" cy="85379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400" b="1" dirty="0"/>
              <a:t>Medarbetares genomsnittliga branscherfarenhet</a:t>
            </a:r>
            <a:br>
              <a:rPr lang="sv-SE" sz="1400" b="1" dirty="0"/>
            </a:br>
            <a:r>
              <a:rPr lang="sv-SE" sz="1400" dirty="0"/>
              <a:t>I procent av totalen</a:t>
            </a:r>
          </a:p>
        </p:txBody>
      </p:sp>
      <p:sp>
        <p:nvSpPr>
          <p:cNvPr id="9" name="textruta 8">
            <a:extLst>
              <a:ext uri="{FF2B5EF4-FFF2-40B4-BE49-F238E27FC236}">
                <a16:creationId xmlns:a16="http://schemas.microsoft.com/office/drawing/2014/main" id="{E363A3A4-21EC-924B-9CB4-FAE478419CA6}"/>
              </a:ext>
            </a:extLst>
          </p:cNvPr>
          <p:cNvSpPr txBox="1"/>
          <p:nvPr/>
        </p:nvSpPr>
        <p:spPr>
          <a:xfrm>
            <a:off x="441255" y="1691498"/>
            <a:ext cx="1469997" cy="261610"/>
          </a:xfrm>
          <a:prstGeom prst="rect">
            <a:avLst/>
          </a:prstGeom>
          <a:noFill/>
        </p:spPr>
        <p:txBody>
          <a:bodyPr wrap="square" rtlCol="0">
            <a:spAutoFit/>
          </a:bodyPr>
          <a:lstStyle/>
          <a:p>
            <a:r>
              <a:rPr lang="sv-SE" sz="1100" b="1" dirty="0"/>
              <a:t>Totalt 2020 &amp; 2021</a:t>
            </a:r>
          </a:p>
        </p:txBody>
      </p:sp>
      <p:sp>
        <p:nvSpPr>
          <p:cNvPr id="13" name="textruta 12">
            <a:extLst>
              <a:ext uri="{FF2B5EF4-FFF2-40B4-BE49-F238E27FC236}">
                <a16:creationId xmlns:a16="http://schemas.microsoft.com/office/drawing/2014/main" id="{21ED990F-AD11-794E-BB4B-59F3CDDCB1F3}"/>
              </a:ext>
            </a:extLst>
          </p:cNvPr>
          <p:cNvSpPr txBox="1"/>
          <p:nvPr/>
        </p:nvSpPr>
        <p:spPr>
          <a:xfrm>
            <a:off x="407987" y="3731244"/>
            <a:ext cx="2628640" cy="261610"/>
          </a:xfrm>
          <a:prstGeom prst="rect">
            <a:avLst/>
          </a:prstGeom>
          <a:noFill/>
        </p:spPr>
        <p:txBody>
          <a:bodyPr wrap="square" rtlCol="0">
            <a:spAutoFit/>
          </a:bodyPr>
          <a:lstStyle/>
          <a:p>
            <a:r>
              <a:rPr lang="sv-SE" sz="1100" b="1" dirty="0"/>
              <a:t>Per verksamhetsområde 2021</a:t>
            </a:r>
          </a:p>
        </p:txBody>
      </p:sp>
      <p:sp>
        <p:nvSpPr>
          <p:cNvPr id="20" name="textruta 19">
            <a:extLst>
              <a:ext uri="{FF2B5EF4-FFF2-40B4-BE49-F238E27FC236}">
                <a16:creationId xmlns:a16="http://schemas.microsoft.com/office/drawing/2014/main" id="{020456E9-F721-D240-9DB3-554EE4C6FDA1}"/>
              </a:ext>
            </a:extLst>
          </p:cNvPr>
          <p:cNvSpPr txBox="1"/>
          <p:nvPr/>
        </p:nvSpPr>
        <p:spPr>
          <a:xfrm>
            <a:off x="5059222" y="6472254"/>
            <a:ext cx="1971872" cy="184666"/>
          </a:xfrm>
          <a:prstGeom prst="rect">
            <a:avLst/>
          </a:prstGeom>
        </p:spPr>
        <p:txBody>
          <a:bodyPr wrap="square">
            <a:spAutoFit/>
          </a:bodyPr>
          <a:lstStyle>
            <a:defPPr>
              <a:defRPr lang="sv-SE"/>
            </a:defPPr>
            <a:lvl1pPr algn="ctr">
              <a:defRPr sz="700"/>
            </a:lvl1pPr>
          </a:lstStyle>
          <a:p>
            <a:r>
              <a:rPr lang="sv-SE" dirty="0"/>
              <a:t>*Övriga procentandel har svarat vet ej</a:t>
            </a:r>
          </a:p>
        </p:txBody>
      </p:sp>
      <p:graphicFrame>
        <p:nvGraphicFramePr>
          <p:cNvPr id="21" name="Chart 11">
            <a:extLst>
              <a:ext uri="{FF2B5EF4-FFF2-40B4-BE49-F238E27FC236}">
                <a16:creationId xmlns:a16="http://schemas.microsoft.com/office/drawing/2014/main" id="{37E16EBF-820F-567D-86FD-CAA6E35FAA0A}"/>
              </a:ext>
            </a:extLst>
          </p:cNvPr>
          <p:cNvGraphicFramePr>
            <a:graphicFrameLocks/>
          </p:cNvGraphicFramePr>
          <p:nvPr>
            <p:extLst>
              <p:ext uri="{D42A27DB-BD31-4B8C-83A1-F6EECF244321}">
                <p14:modId xmlns:p14="http://schemas.microsoft.com/office/powerpoint/2010/main" val="2222217729"/>
              </p:ext>
            </p:extLst>
          </p:nvPr>
        </p:nvGraphicFramePr>
        <p:xfrm>
          <a:off x="370459" y="3972510"/>
          <a:ext cx="5239312" cy="2254972"/>
        </p:xfrm>
        <a:graphic>
          <a:graphicData uri="http://schemas.openxmlformats.org/drawingml/2006/chart">
            <c:chart xmlns:c="http://schemas.openxmlformats.org/drawingml/2006/chart" xmlns:r="http://schemas.openxmlformats.org/officeDocument/2006/relationships" r:id="rId5"/>
          </a:graphicData>
        </a:graphic>
      </p:graphicFrame>
      <p:sp>
        <p:nvSpPr>
          <p:cNvPr id="22" name="textruta 21">
            <a:extLst>
              <a:ext uri="{FF2B5EF4-FFF2-40B4-BE49-F238E27FC236}">
                <a16:creationId xmlns:a16="http://schemas.microsoft.com/office/drawing/2014/main" id="{7451BD44-1F3E-2A4F-B916-D989897F7448}"/>
              </a:ext>
            </a:extLst>
          </p:cNvPr>
          <p:cNvSpPr txBox="1"/>
          <p:nvPr/>
        </p:nvSpPr>
        <p:spPr>
          <a:xfrm>
            <a:off x="6324075" y="1691498"/>
            <a:ext cx="1469997" cy="261610"/>
          </a:xfrm>
          <a:prstGeom prst="rect">
            <a:avLst/>
          </a:prstGeom>
          <a:noFill/>
        </p:spPr>
        <p:txBody>
          <a:bodyPr wrap="square" rtlCol="0">
            <a:spAutoFit/>
          </a:bodyPr>
          <a:lstStyle/>
          <a:p>
            <a:r>
              <a:rPr lang="sv-SE" sz="1100" b="1" dirty="0"/>
              <a:t>Totalt 2020 &amp; 2021</a:t>
            </a:r>
          </a:p>
        </p:txBody>
      </p:sp>
      <p:sp>
        <p:nvSpPr>
          <p:cNvPr id="23" name="textruta 22">
            <a:extLst>
              <a:ext uri="{FF2B5EF4-FFF2-40B4-BE49-F238E27FC236}">
                <a16:creationId xmlns:a16="http://schemas.microsoft.com/office/drawing/2014/main" id="{EAB02E35-4268-B740-A4DC-12B90FB22C14}"/>
              </a:ext>
            </a:extLst>
          </p:cNvPr>
          <p:cNvSpPr txBox="1"/>
          <p:nvPr/>
        </p:nvSpPr>
        <p:spPr>
          <a:xfrm>
            <a:off x="6290807" y="3731244"/>
            <a:ext cx="2628640" cy="261610"/>
          </a:xfrm>
          <a:prstGeom prst="rect">
            <a:avLst/>
          </a:prstGeom>
          <a:noFill/>
        </p:spPr>
        <p:txBody>
          <a:bodyPr wrap="square" rtlCol="0">
            <a:spAutoFit/>
          </a:bodyPr>
          <a:lstStyle/>
          <a:p>
            <a:r>
              <a:rPr lang="sv-SE" sz="1100" b="1" dirty="0"/>
              <a:t>Per verksamhetsområde 2021</a:t>
            </a:r>
          </a:p>
        </p:txBody>
      </p:sp>
      <p:graphicFrame>
        <p:nvGraphicFramePr>
          <p:cNvPr id="24" name="Chart 12">
            <a:extLst>
              <a:ext uri="{FF2B5EF4-FFF2-40B4-BE49-F238E27FC236}">
                <a16:creationId xmlns:a16="http://schemas.microsoft.com/office/drawing/2014/main" id="{B93612AA-7DCF-88AD-EA3F-C4705532A8CC}"/>
              </a:ext>
            </a:extLst>
          </p:cNvPr>
          <p:cNvGraphicFramePr>
            <a:graphicFrameLocks/>
          </p:cNvGraphicFramePr>
          <p:nvPr>
            <p:extLst>
              <p:ext uri="{D42A27DB-BD31-4B8C-83A1-F6EECF244321}">
                <p14:modId xmlns:p14="http://schemas.microsoft.com/office/powerpoint/2010/main" val="1639232185"/>
              </p:ext>
            </p:extLst>
          </p:nvPr>
        </p:nvGraphicFramePr>
        <p:xfrm>
          <a:off x="6739172" y="1818879"/>
          <a:ext cx="4572000" cy="163849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5" name="Chart 13">
            <a:extLst>
              <a:ext uri="{FF2B5EF4-FFF2-40B4-BE49-F238E27FC236}">
                <a16:creationId xmlns:a16="http://schemas.microsoft.com/office/drawing/2014/main" id="{234E7B7C-F330-926C-9B72-9F6A767A7E1E}"/>
              </a:ext>
            </a:extLst>
          </p:cNvPr>
          <p:cNvGraphicFramePr>
            <a:graphicFrameLocks/>
          </p:cNvGraphicFramePr>
          <p:nvPr>
            <p:extLst>
              <p:ext uri="{D42A27DB-BD31-4B8C-83A1-F6EECF244321}">
                <p14:modId xmlns:p14="http://schemas.microsoft.com/office/powerpoint/2010/main" val="4101241154"/>
              </p:ext>
            </p:extLst>
          </p:nvPr>
        </p:nvGraphicFramePr>
        <p:xfrm>
          <a:off x="6701510" y="3972511"/>
          <a:ext cx="4620809" cy="2365520"/>
        </p:xfrm>
        <a:graphic>
          <a:graphicData uri="http://schemas.openxmlformats.org/drawingml/2006/chart">
            <c:chart xmlns:c="http://schemas.openxmlformats.org/drawingml/2006/chart" xmlns:r="http://schemas.openxmlformats.org/officeDocument/2006/relationships" r:id="rId7"/>
          </a:graphicData>
        </a:graphic>
      </p:graphicFrame>
      <p:sp>
        <p:nvSpPr>
          <p:cNvPr id="26" name="textruta 25">
            <a:extLst>
              <a:ext uri="{FF2B5EF4-FFF2-40B4-BE49-F238E27FC236}">
                <a16:creationId xmlns:a16="http://schemas.microsoft.com/office/drawing/2014/main" id="{C3D8136C-5004-494F-B40B-33688B990B40}"/>
              </a:ext>
            </a:extLst>
          </p:cNvPr>
          <p:cNvSpPr txBox="1"/>
          <p:nvPr/>
        </p:nvSpPr>
        <p:spPr>
          <a:xfrm>
            <a:off x="1675398" y="1671473"/>
            <a:ext cx="418097" cy="253916"/>
          </a:xfrm>
          <a:prstGeom prst="rect">
            <a:avLst/>
          </a:prstGeom>
          <a:noFill/>
        </p:spPr>
        <p:txBody>
          <a:bodyPr wrap="square">
            <a:spAutoFit/>
          </a:bodyPr>
          <a:lstStyle/>
          <a:p>
            <a:r>
              <a:rPr lang="sv-SE" sz="1050" dirty="0"/>
              <a:t>*</a:t>
            </a:r>
          </a:p>
        </p:txBody>
      </p:sp>
      <p:sp>
        <p:nvSpPr>
          <p:cNvPr id="27" name="textruta 26">
            <a:extLst>
              <a:ext uri="{FF2B5EF4-FFF2-40B4-BE49-F238E27FC236}">
                <a16:creationId xmlns:a16="http://schemas.microsoft.com/office/drawing/2014/main" id="{39235BD0-FBDB-CF4B-927B-9EAECE47D70F}"/>
              </a:ext>
            </a:extLst>
          </p:cNvPr>
          <p:cNvSpPr txBox="1"/>
          <p:nvPr/>
        </p:nvSpPr>
        <p:spPr>
          <a:xfrm>
            <a:off x="7559046" y="1671473"/>
            <a:ext cx="418097" cy="253916"/>
          </a:xfrm>
          <a:prstGeom prst="rect">
            <a:avLst/>
          </a:prstGeom>
          <a:noFill/>
        </p:spPr>
        <p:txBody>
          <a:bodyPr wrap="square">
            <a:spAutoFit/>
          </a:bodyPr>
          <a:lstStyle/>
          <a:p>
            <a:r>
              <a:rPr lang="sv-SE" sz="1050" dirty="0"/>
              <a:t>*</a:t>
            </a:r>
          </a:p>
        </p:txBody>
      </p:sp>
      <p:grpSp>
        <p:nvGrpSpPr>
          <p:cNvPr id="28" name="Grupp 27">
            <a:extLst>
              <a:ext uri="{FF2B5EF4-FFF2-40B4-BE49-F238E27FC236}">
                <a16:creationId xmlns:a16="http://schemas.microsoft.com/office/drawing/2014/main" id="{B4A40D26-F46E-604F-99D1-CD36071CF542}"/>
              </a:ext>
            </a:extLst>
          </p:cNvPr>
          <p:cNvGrpSpPr/>
          <p:nvPr/>
        </p:nvGrpSpPr>
        <p:grpSpPr>
          <a:xfrm>
            <a:off x="3756959" y="1953108"/>
            <a:ext cx="1104303" cy="218800"/>
            <a:chOff x="3228442" y="6092476"/>
            <a:chExt cx="1616809" cy="320346"/>
          </a:xfrm>
        </p:grpSpPr>
        <p:sp>
          <p:nvSpPr>
            <p:cNvPr id="29" name="Rektangel 28">
              <a:extLst>
                <a:ext uri="{FF2B5EF4-FFF2-40B4-BE49-F238E27FC236}">
                  <a16:creationId xmlns:a16="http://schemas.microsoft.com/office/drawing/2014/main" id="{6E4E0B66-92CC-0441-B73D-D1611DB07287}"/>
                </a:ext>
              </a:extLst>
            </p:cNvPr>
            <p:cNvSpPr/>
            <p:nvPr/>
          </p:nvSpPr>
          <p:spPr>
            <a:xfrm>
              <a:off x="3228442" y="6176936"/>
              <a:ext cx="164555" cy="161095"/>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100" dirty="0"/>
            </a:p>
          </p:txBody>
        </p:sp>
        <p:sp>
          <p:nvSpPr>
            <p:cNvPr id="30" name="textruta 29">
              <a:extLst>
                <a:ext uri="{FF2B5EF4-FFF2-40B4-BE49-F238E27FC236}">
                  <a16:creationId xmlns:a16="http://schemas.microsoft.com/office/drawing/2014/main" id="{2AA1424D-5E22-FF48-A99C-788BC684824D}"/>
                </a:ext>
              </a:extLst>
            </p:cNvPr>
            <p:cNvSpPr txBox="1"/>
            <p:nvPr/>
          </p:nvSpPr>
          <p:spPr>
            <a:xfrm>
              <a:off x="3373675" y="6097390"/>
              <a:ext cx="608330" cy="315432"/>
            </a:xfrm>
            <a:prstGeom prst="rect">
              <a:avLst/>
            </a:prstGeom>
            <a:noFill/>
          </p:spPr>
          <p:txBody>
            <a:bodyPr wrap="none" rtlCol="0">
              <a:spAutoFit/>
            </a:bodyPr>
            <a:lstStyle/>
            <a:p>
              <a:r>
                <a:rPr lang="sv-SE" sz="800" dirty="0"/>
                <a:t>2020</a:t>
              </a:r>
            </a:p>
          </p:txBody>
        </p:sp>
        <p:sp>
          <p:nvSpPr>
            <p:cNvPr id="31" name="Rektangel 30">
              <a:extLst>
                <a:ext uri="{FF2B5EF4-FFF2-40B4-BE49-F238E27FC236}">
                  <a16:creationId xmlns:a16="http://schemas.microsoft.com/office/drawing/2014/main" id="{B06B56CA-DD66-9F49-BED7-58BDF71E40FC}"/>
                </a:ext>
              </a:extLst>
            </p:cNvPr>
            <p:cNvSpPr/>
            <p:nvPr/>
          </p:nvSpPr>
          <p:spPr>
            <a:xfrm>
              <a:off x="4098170" y="6176936"/>
              <a:ext cx="164555" cy="161095"/>
            </a:xfrm>
            <a:prstGeom prst="rect">
              <a:avLst/>
            </a:prstGeom>
            <a:solidFill>
              <a:srgbClr val="293B36"/>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100" dirty="0"/>
            </a:p>
          </p:txBody>
        </p:sp>
        <p:sp>
          <p:nvSpPr>
            <p:cNvPr id="32" name="textruta 31">
              <a:extLst>
                <a:ext uri="{FF2B5EF4-FFF2-40B4-BE49-F238E27FC236}">
                  <a16:creationId xmlns:a16="http://schemas.microsoft.com/office/drawing/2014/main" id="{DC9970F6-34CD-C14E-868C-BA27A801458D}"/>
                </a:ext>
              </a:extLst>
            </p:cNvPr>
            <p:cNvSpPr txBox="1"/>
            <p:nvPr/>
          </p:nvSpPr>
          <p:spPr>
            <a:xfrm>
              <a:off x="4236920" y="6092476"/>
              <a:ext cx="608331" cy="315432"/>
            </a:xfrm>
            <a:prstGeom prst="rect">
              <a:avLst/>
            </a:prstGeom>
            <a:noFill/>
          </p:spPr>
          <p:txBody>
            <a:bodyPr wrap="none" rtlCol="0">
              <a:spAutoFit/>
            </a:bodyPr>
            <a:lstStyle/>
            <a:p>
              <a:r>
                <a:rPr lang="sv-SE" sz="800" dirty="0"/>
                <a:t>2021</a:t>
              </a:r>
            </a:p>
          </p:txBody>
        </p:sp>
      </p:grpSp>
      <p:grpSp>
        <p:nvGrpSpPr>
          <p:cNvPr id="33" name="Grupp 32">
            <a:extLst>
              <a:ext uri="{FF2B5EF4-FFF2-40B4-BE49-F238E27FC236}">
                <a16:creationId xmlns:a16="http://schemas.microsoft.com/office/drawing/2014/main" id="{637268BC-DB9C-A54E-A7D5-1726FE03CBE9}"/>
              </a:ext>
            </a:extLst>
          </p:cNvPr>
          <p:cNvGrpSpPr/>
          <p:nvPr/>
        </p:nvGrpSpPr>
        <p:grpSpPr>
          <a:xfrm>
            <a:off x="9722413" y="1953108"/>
            <a:ext cx="1104303" cy="218800"/>
            <a:chOff x="3228442" y="6092476"/>
            <a:chExt cx="1616809" cy="320346"/>
          </a:xfrm>
        </p:grpSpPr>
        <p:sp>
          <p:nvSpPr>
            <p:cNvPr id="34" name="Rektangel 33">
              <a:extLst>
                <a:ext uri="{FF2B5EF4-FFF2-40B4-BE49-F238E27FC236}">
                  <a16:creationId xmlns:a16="http://schemas.microsoft.com/office/drawing/2014/main" id="{5791ED6A-43DB-D84A-ABAF-36CE6A4BD6A3}"/>
                </a:ext>
              </a:extLst>
            </p:cNvPr>
            <p:cNvSpPr/>
            <p:nvPr/>
          </p:nvSpPr>
          <p:spPr>
            <a:xfrm>
              <a:off x="3228442" y="6176936"/>
              <a:ext cx="164555" cy="161095"/>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100" dirty="0"/>
            </a:p>
          </p:txBody>
        </p:sp>
        <p:sp>
          <p:nvSpPr>
            <p:cNvPr id="35" name="textruta 34">
              <a:extLst>
                <a:ext uri="{FF2B5EF4-FFF2-40B4-BE49-F238E27FC236}">
                  <a16:creationId xmlns:a16="http://schemas.microsoft.com/office/drawing/2014/main" id="{8E63BB07-2CFD-C347-9AE9-F0F317300CE3}"/>
                </a:ext>
              </a:extLst>
            </p:cNvPr>
            <p:cNvSpPr txBox="1"/>
            <p:nvPr/>
          </p:nvSpPr>
          <p:spPr>
            <a:xfrm>
              <a:off x="3373675" y="6097390"/>
              <a:ext cx="608330" cy="315432"/>
            </a:xfrm>
            <a:prstGeom prst="rect">
              <a:avLst/>
            </a:prstGeom>
            <a:noFill/>
          </p:spPr>
          <p:txBody>
            <a:bodyPr wrap="none" rtlCol="0">
              <a:spAutoFit/>
            </a:bodyPr>
            <a:lstStyle/>
            <a:p>
              <a:r>
                <a:rPr lang="sv-SE" sz="800" dirty="0"/>
                <a:t>2020</a:t>
              </a:r>
            </a:p>
          </p:txBody>
        </p:sp>
        <p:sp>
          <p:nvSpPr>
            <p:cNvPr id="36" name="Rektangel 35">
              <a:extLst>
                <a:ext uri="{FF2B5EF4-FFF2-40B4-BE49-F238E27FC236}">
                  <a16:creationId xmlns:a16="http://schemas.microsoft.com/office/drawing/2014/main" id="{2028DB4F-3F69-3B49-ABAD-6A77E009713D}"/>
                </a:ext>
              </a:extLst>
            </p:cNvPr>
            <p:cNvSpPr/>
            <p:nvPr/>
          </p:nvSpPr>
          <p:spPr>
            <a:xfrm>
              <a:off x="4098170" y="6176936"/>
              <a:ext cx="164555" cy="161095"/>
            </a:xfrm>
            <a:prstGeom prst="rect">
              <a:avLst/>
            </a:prstGeom>
            <a:solidFill>
              <a:srgbClr val="293B36"/>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100" dirty="0"/>
            </a:p>
          </p:txBody>
        </p:sp>
        <p:sp>
          <p:nvSpPr>
            <p:cNvPr id="37" name="textruta 36">
              <a:extLst>
                <a:ext uri="{FF2B5EF4-FFF2-40B4-BE49-F238E27FC236}">
                  <a16:creationId xmlns:a16="http://schemas.microsoft.com/office/drawing/2014/main" id="{D93A12B6-4229-E541-B9E1-F9B8D6C40E88}"/>
                </a:ext>
              </a:extLst>
            </p:cNvPr>
            <p:cNvSpPr txBox="1"/>
            <p:nvPr/>
          </p:nvSpPr>
          <p:spPr>
            <a:xfrm>
              <a:off x="4236920" y="6092476"/>
              <a:ext cx="608331" cy="315432"/>
            </a:xfrm>
            <a:prstGeom prst="rect">
              <a:avLst/>
            </a:prstGeom>
            <a:noFill/>
          </p:spPr>
          <p:txBody>
            <a:bodyPr wrap="none" rtlCol="0">
              <a:spAutoFit/>
            </a:bodyPr>
            <a:lstStyle/>
            <a:p>
              <a:r>
                <a:rPr lang="sv-SE" sz="800" dirty="0"/>
                <a:t>2021</a:t>
              </a:r>
            </a:p>
          </p:txBody>
        </p:sp>
      </p:grpSp>
    </p:spTree>
    <p:extLst>
      <p:ext uri="{BB962C8B-B14F-4D97-AF65-F5344CB8AC3E}">
        <p14:creationId xmlns:p14="http://schemas.microsoft.com/office/powerpoint/2010/main" val="14114540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0DC40C-63E8-1D48-ADF1-659D98B8BE6F}"/>
              </a:ext>
            </a:extLst>
          </p:cNvPr>
          <p:cNvSpPr>
            <a:spLocks noGrp="1"/>
          </p:cNvSpPr>
          <p:nvPr>
            <p:ph type="title"/>
          </p:nvPr>
        </p:nvSpPr>
        <p:spPr>
          <a:xfrm>
            <a:off x="415787" y="293413"/>
            <a:ext cx="8731519" cy="514662"/>
          </a:xfrm>
        </p:spPr>
        <p:txBody>
          <a:bodyPr/>
          <a:lstStyle/>
          <a:p>
            <a:r>
              <a:rPr lang="sv-SE" dirty="0"/>
              <a:t>Medlemsföretagens totala personalomsättning har stigit till 8,2 procent sedan förra året </a:t>
            </a:r>
          </a:p>
        </p:txBody>
      </p:sp>
      <p:sp>
        <p:nvSpPr>
          <p:cNvPr id="3" name="Platshållare för innehåll 2">
            <a:extLst>
              <a:ext uri="{FF2B5EF4-FFF2-40B4-BE49-F238E27FC236}">
                <a16:creationId xmlns:a16="http://schemas.microsoft.com/office/drawing/2014/main" id="{99F16A86-F66F-8847-9C83-DAF90D36D6F2}"/>
              </a:ext>
            </a:extLst>
          </p:cNvPr>
          <p:cNvSpPr>
            <a:spLocks noGrp="1"/>
          </p:cNvSpPr>
          <p:nvPr>
            <p:ph idx="1"/>
          </p:nvPr>
        </p:nvSpPr>
        <p:spPr/>
        <p:txBody>
          <a:bodyPr/>
          <a:lstStyle/>
          <a:p>
            <a:r>
              <a:rPr lang="sv-SE" b="1" dirty="0"/>
              <a:t>Personalomsättning</a:t>
            </a:r>
            <a:br>
              <a:rPr lang="sv-SE" dirty="0"/>
            </a:br>
            <a:r>
              <a:rPr lang="sv-SE" dirty="0"/>
              <a:t>I procent av totalen</a:t>
            </a:r>
          </a:p>
        </p:txBody>
      </p:sp>
      <p:sp>
        <p:nvSpPr>
          <p:cNvPr id="8" name="Platshållare för sidfot 7">
            <a:extLst>
              <a:ext uri="{FF2B5EF4-FFF2-40B4-BE49-F238E27FC236}">
                <a16:creationId xmlns:a16="http://schemas.microsoft.com/office/drawing/2014/main" id="{0E7D0F94-BFCA-3342-8EDB-45BAE1724920}"/>
              </a:ext>
            </a:extLst>
          </p:cNvPr>
          <p:cNvSpPr>
            <a:spLocks noGrp="1"/>
          </p:cNvSpPr>
          <p:nvPr>
            <p:ph type="ftr" sz="quarter" idx="11"/>
          </p:nvPr>
        </p:nvSpPr>
        <p:spPr>
          <a:xfrm>
            <a:off x="9739900" y="6338031"/>
            <a:ext cx="2017813" cy="165400"/>
          </a:xfrm>
        </p:spPr>
        <p:txBody>
          <a:bodyPr/>
          <a:lstStyle/>
          <a:p>
            <a:r>
              <a:rPr lang="sv-SE" dirty="0"/>
              <a:t>Insikt 2022 |</a:t>
            </a:r>
          </a:p>
        </p:txBody>
      </p:sp>
      <p:sp>
        <p:nvSpPr>
          <p:cNvPr id="9" name="Platshållare för bildnummer 8">
            <a:extLst>
              <a:ext uri="{FF2B5EF4-FFF2-40B4-BE49-F238E27FC236}">
                <a16:creationId xmlns:a16="http://schemas.microsoft.com/office/drawing/2014/main" id="{564E9540-1979-E24E-A22C-DF23C7220EF6}"/>
              </a:ext>
            </a:extLst>
          </p:cNvPr>
          <p:cNvSpPr>
            <a:spLocks noGrp="1"/>
          </p:cNvSpPr>
          <p:nvPr>
            <p:ph type="sldNum" sz="quarter" idx="12"/>
          </p:nvPr>
        </p:nvSpPr>
        <p:spPr/>
        <p:txBody>
          <a:bodyPr/>
          <a:lstStyle/>
          <a:p>
            <a:fld id="{AE086683-F536-42AB-ABBC-F4803DFE8DBC}" type="slidenum">
              <a:rPr lang="sv-SE" smtClean="0"/>
              <a:t>39</a:t>
            </a:fld>
            <a:endParaRPr lang="sv-SE" dirty="0"/>
          </a:p>
        </p:txBody>
      </p:sp>
      <p:pic>
        <p:nvPicPr>
          <p:cNvPr id="4" name="Bildobjekt 3">
            <a:extLst>
              <a:ext uri="{FF2B5EF4-FFF2-40B4-BE49-F238E27FC236}">
                <a16:creationId xmlns:a16="http://schemas.microsoft.com/office/drawing/2014/main" id="{9E6370AE-0D17-D245-BF96-7BD1A5485C17}"/>
              </a:ext>
            </a:extLst>
          </p:cNvPr>
          <p:cNvPicPr>
            <a:picLocks noChangeAspect="1"/>
          </p:cNvPicPr>
          <p:nvPr/>
        </p:nvPicPr>
        <p:blipFill rotWithShape="1">
          <a:blip r:embed="rId2"/>
          <a:srcRect t="46739" r="5601"/>
          <a:stretch/>
        </p:blipFill>
        <p:spPr>
          <a:xfrm>
            <a:off x="10161115" y="0"/>
            <a:ext cx="2030886" cy="1023075"/>
          </a:xfrm>
          <a:prstGeom prst="rect">
            <a:avLst/>
          </a:prstGeom>
        </p:spPr>
      </p:pic>
      <p:sp>
        <p:nvSpPr>
          <p:cNvPr id="5" name="textruta 4">
            <a:extLst>
              <a:ext uri="{FF2B5EF4-FFF2-40B4-BE49-F238E27FC236}">
                <a16:creationId xmlns:a16="http://schemas.microsoft.com/office/drawing/2014/main" id="{7C2EDD0F-197C-F14E-AAFA-A880CBE8A3D0}"/>
              </a:ext>
            </a:extLst>
          </p:cNvPr>
          <p:cNvSpPr txBox="1"/>
          <p:nvPr/>
        </p:nvSpPr>
        <p:spPr>
          <a:xfrm>
            <a:off x="10579468" y="293413"/>
            <a:ext cx="1311045" cy="276999"/>
          </a:xfrm>
          <a:prstGeom prst="rect">
            <a:avLst/>
          </a:prstGeom>
          <a:noFill/>
        </p:spPr>
        <p:txBody>
          <a:bodyPr wrap="square" rtlCol="0">
            <a:spAutoFit/>
          </a:bodyPr>
          <a:lstStyle/>
          <a:p>
            <a:pPr algn="ctr"/>
            <a:r>
              <a:rPr lang="sv-SE" sz="1200" b="1" dirty="0">
                <a:solidFill>
                  <a:schemeClr val="accent6">
                    <a:lumMod val="75000"/>
                  </a:schemeClr>
                </a:solidFill>
              </a:rPr>
              <a:t>Medarbetare</a:t>
            </a:r>
          </a:p>
        </p:txBody>
      </p:sp>
      <p:sp>
        <p:nvSpPr>
          <p:cNvPr id="6" name="Trapezoid 27">
            <a:extLst>
              <a:ext uri="{FF2B5EF4-FFF2-40B4-BE49-F238E27FC236}">
                <a16:creationId xmlns:a16="http://schemas.microsoft.com/office/drawing/2014/main" id="{9BFB74DE-7F89-9C47-95F3-1C163EB489C7}"/>
              </a:ext>
            </a:extLst>
          </p:cNvPr>
          <p:cNvSpPr/>
          <p:nvPr/>
        </p:nvSpPr>
        <p:spPr>
          <a:xfrm rot="16200000">
            <a:off x="3889371" y="2242914"/>
            <a:ext cx="3258492" cy="2878667"/>
          </a:xfrm>
          <a:prstGeom prst="trapezoid">
            <a:avLst/>
          </a:prstGeom>
          <a:solidFill>
            <a:schemeClr val="bg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7" name="Rectangle 14">
            <a:extLst>
              <a:ext uri="{FF2B5EF4-FFF2-40B4-BE49-F238E27FC236}">
                <a16:creationId xmlns:a16="http://schemas.microsoft.com/office/drawing/2014/main" id="{40F5FB63-73D2-9E4F-B6DC-FDC68C2F6530}"/>
              </a:ext>
            </a:extLst>
          </p:cNvPr>
          <p:cNvSpPr/>
          <p:nvPr/>
        </p:nvSpPr>
        <p:spPr>
          <a:xfrm>
            <a:off x="6957950" y="2053004"/>
            <a:ext cx="3919792" cy="325850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ctangle 9">
            <a:extLst>
              <a:ext uri="{FF2B5EF4-FFF2-40B4-BE49-F238E27FC236}">
                <a16:creationId xmlns:a16="http://schemas.microsoft.com/office/drawing/2014/main" id="{3682276B-15B2-8844-BADC-93B7B23604CC}"/>
              </a:ext>
            </a:extLst>
          </p:cNvPr>
          <p:cNvSpPr/>
          <p:nvPr/>
        </p:nvSpPr>
        <p:spPr>
          <a:xfrm>
            <a:off x="7749522" y="8243233"/>
            <a:ext cx="184730" cy="369332"/>
          </a:xfrm>
          <a:prstGeom prst="rect">
            <a:avLst/>
          </a:prstGeom>
        </p:spPr>
        <p:txBody>
          <a:bodyPr wrap="none">
            <a:spAutoFit/>
          </a:bodyPr>
          <a:lstStyle/>
          <a:p>
            <a:pPr algn="ctr"/>
            <a:endParaRPr lang="en-SE" b="1" dirty="0">
              <a:solidFill>
                <a:schemeClr val="bg1"/>
              </a:solidFill>
              <a:latin typeface="+mj-lt"/>
            </a:endParaRPr>
          </a:p>
        </p:txBody>
      </p:sp>
      <p:sp>
        <p:nvSpPr>
          <p:cNvPr id="15" name="Oval 3">
            <a:extLst>
              <a:ext uri="{FF2B5EF4-FFF2-40B4-BE49-F238E27FC236}">
                <a16:creationId xmlns:a16="http://schemas.microsoft.com/office/drawing/2014/main" id="{2BFCE25C-498C-C547-861C-751C6DE80C27}"/>
              </a:ext>
            </a:extLst>
          </p:cNvPr>
          <p:cNvSpPr/>
          <p:nvPr/>
        </p:nvSpPr>
        <p:spPr>
          <a:xfrm>
            <a:off x="1755588" y="2251097"/>
            <a:ext cx="2878667" cy="2878667"/>
          </a:xfrm>
          <a:prstGeom prst="ellipse">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2800">
                <a:solidFill>
                  <a:srgbClr val="2A3B36">
                    <a:lumMod val="10000"/>
                    <a:lumOff val="90000"/>
                  </a:srgbClr>
                </a:solidFill>
              </a:rPr>
              <a:t>Totalt </a:t>
            </a:r>
            <a:r>
              <a:rPr lang="sv-SE" sz="4800" b="1" dirty="0">
                <a:solidFill>
                  <a:schemeClr val="accent2">
                    <a:lumMod val="10000"/>
                    <a:lumOff val="90000"/>
                  </a:schemeClr>
                </a:solidFill>
                <a:latin typeface="+mj-lt"/>
              </a:rPr>
              <a:t>8,2</a:t>
            </a:r>
            <a:r>
              <a:rPr lang="en-SE" sz="4800" b="1">
                <a:solidFill>
                  <a:schemeClr val="accent2">
                    <a:lumMod val="10000"/>
                    <a:lumOff val="90000"/>
                  </a:schemeClr>
                </a:solidFill>
                <a:latin typeface="+mj-lt"/>
              </a:rPr>
              <a:t>%</a:t>
            </a:r>
            <a:endParaRPr lang="sv-SE" sz="4800" b="1" dirty="0">
              <a:solidFill>
                <a:schemeClr val="accent2">
                  <a:lumMod val="10000"/>
                  <a:lumOff val="90000"/>
                </a:schemeClr>
              </a:solidFill>
              <a:latin typeface="+mj-lt"/>
            </a:endParaRPr>
          </a:p>
          <a:p>
            <a:pPr lvl="0" algn="ctr"/>
            <a:r>
              <a:rPr lang="sv-SE" sz="2400" dirty="0">
                <a:solidFill>
                  <a:srgbClr val="2A3B36">
                    <a:lumMod val="10000"/>
                    <a:lumOff val="90000"/>
                  </a:srgbClr>
                </a:solidFill>
              </a:rPr>
              <a:t>(7%)</a:t>
            </a:r>
            <a:endParaRPr lang="en-SE" sz="2800" dirty="0">
              <a:solidFill>
                <a:schemeClr val="accent2">
                  <a:lumMod val="10000"/>
                  <a:lumOff val="90000"/>
                </a:schemeClr>
              </a:solidFill>
              <a:latin typeface="+mj-lt"/>
            </a:endParaRPr>
          </a:p>
        </p:txBody>
      </p:sp>
      <p:graphicFrame>
        <p:nvGraphicFramePr>
          <p:cNvPr id="16" name="Tabell 16">
            <a:extLst>
              <a:ext uri="{FF2B5EF4-FFF2-40B4-BE49-F238E27FC236}">
                <a16:creationId xmlns:a16="http://schemas.microsoft.com/office/drawing/2014/main" id="{37A71795-FAF7-3049-A36E-CDE5B8F8DF0F}"/>
              </a:ext>
            </a:extLst>
          </p:cNvPr>
          <p:cNvGraphicFramePr>
            <a:graphicFrameLocks noGrp="1"/>
          </p:cNvGraphicFramePr>
          <p:nvPr>
            <p:extLst>
              <p:ext uri="{D42A27DB-BD31-4B8C-83A1-F6EECF244321}">
                <p14:modId xmlns:p14="http://schemas.microsoft.com/office/powerpoint/2010/main" val="476948525"/>
              </p:ext>
            </p:extLst>
          </p:nvPr>
        </p:nvGraphicFramePr>
        <p:xfrm>
          <a:off x="7487272" y="2383204"/>
          <a:ext cx="3134175" cy="2614452"/>
        </p:xfrm>
        <a:graphic>
          <a:graphicData uri="http://schemas.openxmlformats.org/drawingml/2006/table">
            <a:tbl>
              <a:tblPr firstRow="1" bandRow="1">
                <a:tableStyleId>{F5AB1C69-6EDB-4FF4-983F-18BD219EF322}</a:tableStyleId>
              </a:tblPr>
              <a:tblGrid>
                <a:gridCol w="1132077">
                  <a:extLst>
                    <a:ext uri="{9D8B030D-6E8A-4147-A177-3AD203B41FA5}">
                      <a16:colId xmlns:a16="http://schemas.microsoft.com/office/drawing/2014/main" val="1509245135"/>
                    </a:ext>
                  </a:extLst>
                </a:gridCol>
                <a:gridCol w="2002098">
                  <a:extLst>
                    <a:ext uri="{9D8B030D-6E8A-4147-A177-3AD203B41FA5}">
                      <a16:colId xmlns:a16="http://schemas.microsoft.com/office/drawing/2014/main" val="1483769876"/>
                    </a:ext>
                  </a:extLst>
                </a:gridCol>
              </a:tblGrid>
              <a:tr h="653613">
                <a:tc>
                  <a:txBody>
                    <a:bodyPr/>
                    <a:lstStyle/>
                    <a:p>
                      <a:r>
                        <a:rPr lang="sv-SE" sz="1400" b="1" dirty="0">
                          <a:solidFill>
                            <a:schemeClr val="tx1"/>
                          </a:solidFill>
                        </a:rPr>
                        <a:t>8% </a:t>
                      </a:r>
                      <a:r>
                        <a:rPr lang="sv-SE" sz="1400" b="0" dirty="0">
                          <a:solidFill>
                            <a:schemeClr val="tx1"/>
                          </a:solidFill>
                        </a:rPr>
                        <a:t>(6%)</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sv-SE" sz="1400" b="0" dirty="0">
                          <a:solidFill>
                            <a:schemeClr val="tx1"/>
                          </a:solidFill>
                        </a:rPr>
                        <a:t>Teknikkonsultföretag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25155608"/>
                  </a:ext>
                </a:extLst>
              </a:tr>
              <a:tr h="653613">
                <a:tc>
                  <a:txBody>
                    <a:bodyPr/>
                    <a:lstStyle/>
                    <a:p>
                      <a:r>
                        <a:rPr lang="sv-SE" sz="1400" b="1" dirty="0">
                          <a:solidFill>
                            <a:schemeClr val="tx1"/>
                          </a:solidFill>
                        </a:rPr>
                        <a:t>10% </a:t>
                      </a:r>
                      <a:r>
                        <a:rPr lang="sv-SE" sz="1400" b="0" dirty="0">
                          <a:solidFill>
                            <a:schemeClr val="tx1"/>
                          </a:solidFill>
                        </a:rPr>
                        <a:t>(7%)</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sv-SE" sz="1400" b="0" dirty="0">
                          <a:solidFill>
                            <a:schemeClr val="tx1"/>
                          </a:solidFill>
                        </a:rPr>
                        <a:t>Industri- &amp; </a:t>
                      </a:r>
                      <a:r>
                        <a:rPr lang="sv-SE" sz="1400" b="0" dirty="0" err="1">
                          <a:solidFill>
                            <a:schemeClr val="tx1"/>
                          </a:solidFill>
                        </a:rPr>
                        <a:t>techkonsultföretag</a:t>
                      </a:r>
                      <a:endParaRPr lang="sv-SE" sz="1400" b="0"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7942582"/>
                  </a:ext>
                </a:extLst>
              </a:tr>
              <a:tr h="653613">
                <a:tc>
                  <a:txBody>
                    <a:bodyPr/>
                    <a:lstStyle/>
                    <a:p>
                      <a:r>
                        <a:rPr lang="sv-SE" sz="1400" b="1" dirty="0">
                          <a:solidFill>
                            <a:schemeClr val="tx1"/>
                          </a:solidFill>
                        </a:rPr>
                        <a:t>9% </a:t>
                      </a:r>
                      <a:r>
                        <a:rPr lang="sv-SE" sz="1400" b="0" dirty="0">
                          <a:solidFill>
                            <a:schemeClr val="tx1"/>
                          </a:solidFill>
                        </a:rPr>
                        <a:t>(8%)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sz="1400" b="0" dirty="0">
                          <a:solidFill>
                            <a:schemeClr val="tx1"/>
                          </a:solidFill>
                        </a:rPr>
                        <a:t>Arkitektföretag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0703383"/>
                  </a:ext>
                </a:extLst>
              </a:tr>
              <a:tr h="653613">
                <a:tc>
                  <a:txBody>
                    <a:bodyPr/>
                    <a:lstStyle/>
                    <a:p>
                      <a:r>
                        <a:rPr lang="sv-SE" sz="1400" b="1" dirty="0">
                          <a:solidFill>
                            <a:schemeClr val="tx1"/>
                          </a:solidFill>
                        </a:rPr>
                        <a:t>4% </a:t>
                      </a:r>
                      <a:r>
                        <a:rPr lang="sv-SE" sz="1400" b="0" dirty="0">
                          <a:solidFill>
                            <a:schemeClr val="tx1"/>
                          </a:solidFill>
                        </a:rPr>
                        <a:t>(7%)</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400" b="0" dirty="0">
                          <a:solidFill>
                            <a:schemeClr val="tx1"/>
                          </a:solidFill>
                        </a:rPr>
                        <a:t>Annan</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8890251"/>
                  </a:ext>
                </a:extLst>
              </a:tr>
            </a:tbl>
          </a:graphicData>
        </a:graphic>
      </p:graphicFrame>
      <p:sp>
        <p:nvSpPr>
          <p:cNvPr id="11" name="Rectangle 10">
            <a:extLst>
              <a:ext uri="{FF2B5EF4-FFF2-40B4-BE49-F238E27FC236}">
                <a16:creationId xmlns:a16="http://schemas.microsoft.com/office/drawing/2014/main" id="{ABEFB416-4B63-C04E-81E7-5AAC80D21089}"/>
              </a:ext>
            </a:extLst>
          </p:cNvPr>
          <p:cNvSpPr/>
          <p:nvPr/>
        </p:nvSpPr>
        <p:spPr>
          <a:xfrm>
            <a:off x="4393750" y="6251454"/>
            <a:ext cx="3518799" cy="307777"/>
          </a:xfrm>
          <a:prstGeom prst="rect">
            <a:avLst/>
          </a:prstGeom>
        </p:spPr>
        <p:txBody>
          <a:bodyPr wrap="square">
            <a:spAutoFit/>
          </a:bodyPr>
          <a:lstStyle/>
          <a:p>
            <a:pPr algn="ctr"/>
            <a:r>
              <a:rPr lang="sv-SE" sz="700" dirty="0"/>
              <a:t>Personalomsättningen är antalet medarbetare som avgått under räkenskapsåret dividerat med det genomsnittliga totala antalet medarbetare under året</a:t>
            </a:r>
          </a:p>
        </p:txBody>
      </p:sp>
      <p:sp>
        <p:nvSpPr>
          <p:cNvPr id="19" name="Ned 18">
            <a:extLst>
              <a:ext uri="{FF2B5EF4-FFF2-40B4-BE49-F238E27FC236}">
                <a16:creationId xmlns:a16="http://schemas.microsoft.com/office/drawing/2014/main" id="{8D66D123-19B3-EE45-AE21-74B683006691}"/>
              </a:ext>
            </a:extLst>
          </p:cNvPr>
          <p:cNvSpPr/>
          <p:nvPr/>
        </p:nvSpPr>
        <p:spPr>
          <a:xfrm rot="10800000">
            <a:off x="2271750" y="3682247"/>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0" name="Ned 19">
            <a:extLst>
              <a:ext uri="{FF2B5EF4-FFF2-40B4-BE49-F238E27FC236}">
                <a16:creationId xmlns:a16="http://schemas.microsoft.com/office/drawing/2014/main" id="{83BBF0ED-CD65-F548-862D-CAD82D764B87}"/>
              </a:ext>
            </a:extLst>
          </p:cNvPr>
          <p:cNvSpPr/>
          <p:nvPr/>
        </p:nvSpPr>
        <p:spPr>
          <a:xfrm rot="10800000">
            <a:off x="7295965" y="3947536"/>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1" name="Ned 20">
            <a:extLst>
              <a:ext uri="{FF2B5EF4-FFF2-40B4-BE49-F238E27FC236}">
                <a16:creationId xmlns:a16="http://schemas.microsoft.com/office/drawing/2014/main" id="{D52B943C-FE4F-2D4F-9B69-CDEB741CB2A3}"/>
              </a:ext>
            </a:extLst>
          </p:cNvPr>
          <p:cNvSpPr/>
          <p:nvPr/>
        </p:nvSpPr>
        <p:spPr>
          <a:xfrm rot="10800000">
            <a:off x="7295965" y="3296547"/>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2" name="Ned 21">
            <a:extLst>
              <a:ext uri="{FF2B5EF4-FFF2-40B4-BE49-F238E27FC236}">
                <a16:creationId xmlns:a16="http://schemas.microsoft.com/office/drawing/2014/main" id="{4E2A1F75-0E47-A047-9875-D8ED61CD4439}"/>
              </a:ext>
            </a:extLst>
          </p:cNvPr>
          <p:cNvSpPr/>
          <p:nvPr/>
        </p:nvSpPr>
        <p:spPr>
          <a:xfrm rot="10800000">
            <a:off x="7295965" y="2624683"/>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4" name="Ned 23">
            <a:extLst>
              <a:ext uri="{FF2B5EF4-FFF2-40B4-BE49-F238E27FC236}">
                <a16:creationId xmlns:a16="http://schemas.microsoft.com/office/drawing/2014/main" id="{29912C25-07BF-5749-BB99-59393651A745}"/>
              </a:ext>
            </a:extLst>
          </p:cNvPr>
          <p:cNvSpPr/>
          <p:nvPr/>
        </p:nvSpPr>
        <p:spPr>
          <a:xfrm>
            <a:off x="7295964" y="4619400"/>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1724768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7E8E4"/>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52211E43-9626-2B47-9603-6CA8DDF930F5}"/>
              </a:ext>
            </a:extLst>
          </p:cNvPr>
          <p:cNvSpPr/>
          <p:nvPr/>
        </p:nvSpPr>
        <p:spPr>
          <a:xfrm>
            <a:off x="7485681" y="0"/>
            <a:ext cx="470631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38" name="Bildobjekt 37" descr="En bild som visar text, inomhus&#10;&#10;Automatiskt genererad beskrivning">
            <a:extLst>
              <a:ext uri="{FF2B5EF4-FFF2-40B4-BE49-F238E27FC236}">
                <a16:creationId xmlns:a16="http://schemas.microsoft.com/office/drawing/2014/main" id="{784AFD11-34C4-C849-AA3E-A123111138B7}"/>
              </a:ext>
            </a:extLst>
          </p:cNvPr>
          <p:cNvPicPr>
            <a:picLocks noChangeAspect="1"/>
          </p:cNvPicPr>
          <p:nvPr/>
        </p:nvPicPr>
        <p:blipFill rotWithShape="1">
          <a:blip r:embed="rId2">
            <a:extLst>
              <a:ext uri="{28A0092B-C50C-407E-A947-70E740481C1C}">
                <a14:useLocalDpi xmlns:a14="http://schemas.microsoft.com/office/drawing/2010/main" val="0"/>
              </a:ext>
            </a:extLst>
          </a:blip>
          <a:srcRect l="12514" t="-138" r="740"/>
          <a:stretch/>
        </p:blipFill>
        <p:spPr>
          <a:xfrm>
            <a:off x="5295875" y="4563001"/>
            <a:ext cx="1983783" cy="1648189"/>
          </a:xfrm>
          <a:prstGeom prst="rect">
            <a:avLst/>
          </a:prstGeom>
          <a:effectLst>
            <a:outerShdw blurRad="50800" dist="38100" dir="2700000" algn="tl" rotWithShape="0">
              <a:prstClr val="black">
                <a:alpha val="40000"/>
              </a:prstClr>
            </a:outerShdw>
          </a:effectLst>
        </p:spPr>
      </p:pic>
      <p:pic>
        <p:nvPicPr>
          <p:cNvPr id="40" name="Bildobjekt 39" descr="En bild som visar dokument&#10;&#10;Automatiskt genererad beskrivning">
            <a:extLst>
              <a:ext uri="{FF2B5EF4-FFF2-40B4-BE49-F238E27FC236}">
                <a16:creationId xmlns:a16="http://schemas.microsoft.com/office/drawing/2014/main" id="{A9DFAF1E-0DAF-D04D-96A1-A93387D98268}"/>
              </a:ext>
            </a:extLst>
          </p:cNvPr>
          <p:cNvPicPr>
            <a:picLocks noChangeAspect="1"/>
          </p:cNvPicPr>
          <p:nvPr/>
        </p:nvPicPr>
        <p:blipFill rotWithShape="1">
          <a:blip r:embed="rId3">
            <a:extLst>
              <a:ext uri="{28A0092B-C50C-407E-A947-70E740481C1C}">
                <a14:useLocalDpi xmlns:a14="http://schemas.microsoft.com/office/drawing/2010/main" val="0"/>
              </a:ext>
            </a:extLst>
          </a:blip>
          <a:srcRect l="20538" t="1184"/>
          <a:stretch/>
        </p:blipFill>
        <p:spPr>
          <a:xfrm>
            <a:off x="8429056" y="4566879"/>
            <a:ext cx="1983784" cy="1644311"/>
          </a:xfrm>
          <a:prstGeom prst="rect">
            <a:avLst/>
          </a:prstGeom>
          <a:effectLst>
            <a:outerShdw blurRad="50800" dist="38100" dir="2700000" algn="tl" rotWithShape="0">
              <a:prstClr val="black">
                <a:alpha val="40000"/>
              </a:prstClr>
            </a:outerShdw>
          </a:effectLst>
        </p:spPr>
      </p:pic>
      <p:pic>
        <p:nvPicPr>
          <p:cNvPr id="33" name="Bildobjekt 32" descr="En bild som visar inomhus, golv, belamrad&#10;&#10;Automatiskt genererad beskrivning">
            <a:extLst>
              <a:ext uri="{FF2B5EF4-FFF2-40B4-BE49-F238E27FC236}">
                <a16:creationId xmlns:a16="http://schemas.microsoft.com/office/drawing/2014/main" id="{A5391EDC-246A-C34C-A1C6-4B438478E830}"/>
              </a:ext>
            </a:extLst>
          </p:cNvPr>
          <p:cNvPicPr>
            <a:picLocks noChangeAspect="1"/>
          </p:cNvPicPr>
          <p:nvPr/>
        </p:nvPicPr>
        <p:blipFill rotWithShape="1">
          <a:blip r:embed="rId4">
            <a:extLst>
              <a:ext uri="{28A0092B-C50C-407E-A947-70E740481C1C}">
                <a14:useLocalDpi xmlns:a14="http://schemas.microsoft.com/office/drawing/2010/main" val="0"/>
              </a:ext>
            </a:extLst>
          </a:blip>
          <a:srcRect l="2628" t="34424" r="45010" b="304"/>
          <a:stretch/>
        </p:blipFill>
        <p:spPr>
          <a:xfrm>
            <a:off x="7403859" y="2807491"/>
            <a:ext cx="1983784" cy="1648802"/>
          </a:xfrm>
          <a:prstGeom prst="rect">
            <a:avLst/>
          </a:prstGeom>
          <a:effectLst>
            <a:outerShdw blurRad="50800" dist="38100" dir="2700000" algn="tl" rotWithShape="0">
              <a:prstClr val="black">
                <a:alpha val="40000"/>
              </a:prstClr>
            </a:outerShdw>
          </a:effectLst>
        </p:spPr>
      </p:pic>
      <p:pic>
        <p:nvPicPr>
          <p:cNvPr id="29" name="Bildobjekt 28" descr="En bild som visar text, bord, person, inomhus&#10;&#10;Automatiskt genererad beskrivning">
            <a:extLst>
              <a:ext uri="{FF2B5EF4-FFF2-40B4-BE49-F238E27FC236}">
                <a16:creationId xmlns:a16="http://schemas.microsoft.com/office/drawing/2014/main" id="{B872570A-E131-5A46-8316-C841682810C0}"/>
              </a:ext>
            </a:extLst>
          </p:cNvPr>
          <p:cNvPicPr>
            <a:picLocks noChangeAspect="1"/>
          </p:cNvPicPr>
          <p:nvPr/>
        </p:nvPicPr>
        <p:blipFill rotWithShape="1">
          <a:blip r:embed="rId5">
            <a:extLst>
              <a:ext uri="{28A0092B-C50C-407E-A947-70E740481C1C}">
                <a14:useLocalDpi xmlns:a14="http://schemas.microsoft.com/office/drawing/2010/main" val="0"/>
              </a:ext>
            </a:extLst>
          </a:blip>
          <a:srcRect l="7644" t="10635" r="21729" b="1320"/>
          <a:stretch/>
        </p:blipFill>
        <p:spPr>
          <a:xfrm>
            <a:off x="6287767" y="1053208"/>
            <a:ext cx="1983784" cy="1642550"/>
          </a:xfrm>
          <a:prstGeom prst="rect">
            <a:avLst/>
          </a:prstGeom>
          <a:effectLst>
            <a:outerShdw blurRad="50800" dist="38100" dir="2700000" algn="tl" rotWithShape="0">
              <a:prstClr val="black">
                <a:alpha val="40000"/>
              </a:prstClr>
            </a:outerShdw>
          </a:effectLst>
        </p:spPr>
      </p:pic>
      <p:pic>
        <p:nvPicPr>
          <p:cNvPr id="35" name="Bildobjekt 34" descr="En bild som visar golv, inomhus&#10;&#10;Automatiskt genererad beskrivning">
            <a:extLst>
              <a:ext uri="{FF2B5EF4-FFF2-40B4-BE49-F238E27FC236}">
                <a16:creationId xmlns:a16="http://schemas.microsoft.com/office/drawing/2014/main" id="{E7EC5709-4CE9-2E49-85E2-54CEE0F2165D}"/>
              </a:ext>
            </a:extLst>
          </p:cNvPr>
          <p:cNvPicPr>
            <a:picLocks noChangeAspect="1"/>
          </p:cNvPicPr>
          <p:nvPr/>
        </p:nvPicPr>
        <p:blipFill rotWithShape="1">
          <a:blip r:embed="rId6">
            <a:extLst>
              <a:ext uri="{28A0092B-C50C-407E-A947-70E740481C1C}">
                <a14:useLocalDpi xmlns:a14="http://schemas.microsoft.com/office/drawing/2010/main" val="0"/>
              </a:ext>
            </a:extLst>
          </a:blip>
          <a:srcRect l="1196" t="18105" b="27142"/>
          <a:stretch/>
        </p:blipFill>
        <p:spPr>
          <a:xfrm>
            <a:off x="8429057" y="1046956"/>
            <a:ext cx="1983783" cy="1648802"/>
          </a:xfrm>
          <a:prstGeom prst="rect">
            <a:avLst/>
          </a:prstGeom>
          <a:effectLst>
            <a:outerShdw blurRad="50800" dist="38100" dir="2700000" algn="tl" rotWithShape="0">
              <a:prstClr val="black">
                <a:alpha val="40000"/>
              </a:prstClr>
            </a:outerShdw>
          </a:effectLst>
        </p:spPr>
      </p:pic>
      <p:sp>
        <p:nvSpPr>
          <p:cNvPr id="2" name="Rubrik 1">
            <a:extLst>
              <a:ext uri="{FF2B5EF4-FFF2-40B4-BE49-F238E27FC236}">
                <a16:creationId xmlns:a16="http://schemas.microsoft.com/office/drawing/2014/main" id="{DBC45757-BA99-624B-AB8E-7B6B788DC17E}"/>
              </a:ext>
            </a:extLst>
          </p:cNvPr>
          <p:cNvSpPr>
            <a:spLocks noGrp="1"/>
          </p:cNvSpPr>
          <p:nvPr>
            <p:ph type="title"/>
          </p:nvPr>
        </p:nvSpPr>
        <p:spPr/>
        <p:txBody>
          <a:bodyPr/>
          <a:lstStyle/>
          <a:p>
            <a:r>
              <a:rPr lang="sv-SE" dirty="0"/>
              <a:t>Innehåll</a:t>
            </a:r>
          </a:p>
        </p:txBody>
      </p:sp>
      <p:sp>
        <p:nvSpPr>
          <p:cNvPr id="6" name="Platshållare för sidfot 5">
            <a:extLst>
              <a:ext uri="{FF2B5EF4-FFF2-40B4-BE49-F238E27FC236}">
                <a16:creationId xmlns:a16="http://schemas.microsoft.com/office/drawing/2014/main" id="{902078B0-026B-6446-A790-C7997F6DCA89}"/>
              </a:ext>
            </a:extLst>
          </p:cNvPr>
          <p:cNvSpPr>
            <a:spLocks noGrp="1"/>
          </p:cNvSpPr>
          <p:nvPr>
            <p:ph type="ftr" sz="quarter" idx="11"/>
          </p:nvPr>
        </p:nvSpPr>
        <p:spPr/>
        <p:txBody>
          <a:bodyPr/>
          <a:lstStyle/>
          <a:p>
            <a:r>
              <a:rPr lang="sv-SE" dirty="0"/>
              <a:t>Insikt 2022 |</a:t>
            </a:r>
          </a:p>
        </p:txBody>
      </p:sp>
      <p:sp>
        <p:nvSpPr>
          <p:cNvPr id="7" name="Platshållare för bildnummer 6">
            <a:extLst>
              <a:ext uri="{FF2B5EF4-FFF2-40B4-BE49-F238E27FC236}">
                <a16:creationId xmlns:a16="http://schemas.microsoft.com/office/drawing/2014/main" id="{99752D1B-FD88-D046-892A-A6FFBC9BC2A4}"/>
              </a:ext>
            </a:extLst>
          </p:cNvPr>
          <p:cNvSpPr>
            <a:spLocks noGrp="1"/>
          </p:cNvSpPr>
          <p:nvPr>
            <p:ph type="sldNum" sz="quarter" idx="12"/>
          </p:nvPr>
        </p:nvSpPr>
        <p:spPr/>
        <p:txBody>
          <a:bodyPr/>
          <a:lstStyle/>
          <a:p>
            <a:fld id="{AE086683-F536-42AB-ABBC-F4803DFE8DBC}" type="slidenum">
              <a:rPr lang="sv-SE" smtClean="0"/>
              <a:t>4</a:t>
            </a:fld>
            <a:endParaRPr lang="sv-SE" dirty="0"/>
          </a:p>
        </p:txBody>
      </p:sp>
      <p:pic>
        <p:nvPicPr>
          <p:cNvPr id="4" name="Bildobjekt 3">
            <a:extLst>
              <a:ext uri="{FF2B5EF4-FFF2-40B4-BE49-F238E27FC236}">
                <a16:creationId xmlns:a16="http://schemas.microsoft.com/office/drawing/2014/main" id="{BB0AABDE-25A3-6E4C-8C1B-224429887807}"/>
              </a:ext>
            </a:extLst>
          </p:cNvPr>
          <p:cNvPicPr>
            <a:picLocks noChangeAspect="1"/>
          </p:cNvPicPr>
          <p:nvPr/>
        </p:nvPicPr>
        <p:blipFill>
          <a:blip r:embed="rId7"/>
          <a:stretch>
            <a:fillRect/>
          </a:stretch>
        </p:blipFill>
        <p:spPr>
          <a:xfrm rot="5400000">
            <a:off x="526920" y="2932197"/>
            <a:ext cx="2601337" cy="3048192"/>
          </a:xfrm>
          <a:prstGeom prst="rect">
            <a:avLst/>
          </a:prstGeom>
        </p:spPr>
      </p:pic>
      <p:sp>
        <p:nvSpPr>
          <p:cNvPr id="11" name="textruta 10">
            <a:extLst>
              <a:ext uri="{FF2B5EF4-FFF2-40B4-BE49-F238E27FC236}">
                <a16:creationId xmlns:a16="http://schemas.microsoft.com/office/drawing/2014/main" id="{6E70DF0C-2446-FC4B-90D2-42EF580AA441}"/>
              </a:ext>
            </a:extLst>
          </p:cNvPr>
          <p:cNvSpPr txBox="1"/>
          <p:nvPr/>
        </p:nvSpPr>
        <p:spPr>
          <a:xfrm>
            <a:off x="415787" y="1046956"/>
            <a:ext cx="3659926" cy="707886"/>
          </a:xfrm>
          <a:prstGeom prst="rect">
            <a:avLst/>
          </a:prstGeom>
          <a:noFill/>
        </p:spPr>
        <p:txBody>
          <a:bodyPr wrap="square" rtlCol="0">
            <a:spAutoFit/>
          </a:bodyPr>
          <a:lstStyle/>
          <a:p>
            <a:r>
              <a:rPr lang="sv-SE" sz="2000" dirty="0"/>
              <a:t>Innovationsföretagen – </a:t>
            </a:r>
          </a:p>
          <a:p>
            <a:r>
              <a:rPr lang="sv-SE" sz="2000" b="1" dirty="0">
                <a:latin typeface="Arial Black" panose="020B0604020202020204" pitchFamily="34" charset="0"/>
                <a:cs typeface="Arial Black" panose="020B0604020202020204" pitchFamily="34" charset="0"/>
              </a:rPr>
              <a:t>Vi skapar möjligheterna </a:t>
            </a:r>
          </a:p>
        </p:txBody>
      </p:sp>
      <p:sp>
        <p:nvSpPr>
          <p:cNvPr id="20" name="Platshållare för innehåll 2">
            <a:extLst>
              <a:ext uri="{FF2B5EF4-FFF2-40B4-BE49-F238E27FC236}">
                <a16:creationId xmlns:a16="http://schemas.microsoft.com/office/drawing/2014/main" id="{2EB1B238-E95F-F74A-9068-6E2686BEA278}"/>
              </a:ext>
            </a:extLst>
          </p:cNvPr>
          <p:cNvSpPr txBox="1">
            <a:spLocks/>
          </p:cNvSpPr>
          <p:nvPr/>
        </p:nvSpPr>
        <p:spPr>
          <a:xfrm>
            <a:off x="5048625" y="1834445"/>
            <a:ext cx="1081636" cy="86468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8"/>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8"/>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8"/>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8"/>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8"/>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spcAft>
                <a:spcPts val="1200"/>
              </a:spcAft>
              <a:buClr>
                <a:schemeClr val="tx1"/>
              </a:buClr>
              <a:buNone/>
            </a:pPr>
            <a:r>
              <a:rPr lang="sv-SE" sz="2400" b="1" dirty="0">
                <a:latin typeface="Arial Black" panose="020B0604020202020204" pitchFamily="34" charset="0"/>
                <a:cs typeface="Arial Black" panose="020B0604020202020204" pitchFamily="34" charset="0"/>
              </a:rPr>
              <a:t>s.5</a:t>
            </a:r>
          </a:p>
          <a:p>
            <a:pPr marL="0" indent="0" algn="r">
              <a:spcBef>
                <a:spcPts val="0"/>
              </a:spcBef>
              <a:spcAft>
                <a:spcPts val="1200"/>
              </a:spcAft>
              <a:buClr>
                <a:schemeClr val="tx1"/>
              </a:buClr>
              <a:buNone/>
            </a:pPr>
            <a:r>
              <a:rPr lang="sv-SE" sz="1200" dirty="0"/>
              <a:t>Affärsmodeller</a:t>
            </a:r>
          </a:p>
          <a:p>
            <a:pPr marL="0" indent="0" algn="r">
              <a:spcBef>
                <a:spcPts val="0"/>
              </a:spcBef>
              <a:spcAft>
                <a:spcPts val="1200"/>
              </a:spcAft>
              <a:buClr>
                <a:schemeClr val="tx1"/>
              </a:buClr>
              <a:buNone/>
            </a:pPr>
            <a:endParaRPr lang="sv-SE" sz="2400" b="1" dirty="0">
              <a:latin typeface="Arial Black" panose="020B0604020202020204" pitchFamily="34" charset="0"/>
              <a:cs typeface="Arial Black" panose="020B0604020202020204" pitchFamily="34" charset="0"/>
            </a:endParaRPr>
          </a:p>
          <a:p>
            <a:pPr marL="514350" indent="-514350" algn="r">
              <a:spcBef>
                <a:spcPts val="0"/>
              </a:spcBef>
              <a:spcAft>
                <a:spcPts val="1200"/>
              </a:spcAft>
              <a:buClr>
                <a:schemeClr val="tx1"/>
              </a:buClr>
              <a:buFont typeface="+mj-lt"/>
              <a:buAutoNum type="arabicPeriod"/>
            </a:pPr>
            <a:endParaRPr lang="sv-SE" dirty="0"/>
          </a:p>
        </p:txBody>
      </p:sp>
      <p:sp>
        <p:nvSpPr>
          <p:cNvPr id="21" name="Platshållare för innehåll 2">
            <a:extLst>
              <a:ext uri="{FF2B5EF4-FFF2-40B4-BE49-F238E27FC236}">
                <a16:creationId xmlns:a16="http://schemas.microsoft.com/office/drawing/2014/main" id="{FF00716B-59FF-F24D-90C1-AE071857B803}"/>
              </a:ext>
            </a:extLst>
          </p:cNvPr>
          <p:cNvSpPr txBox="1">
            <a:spLocks/>
          </p:cNvSpPr>
          <p:nvPr/>
        </p:nvSpPr>
        <p:spPr>
          <a:xfrm>
            <a:off x="9519093" y="3575349"/>
            <a:ext cx="1081636" cy="86468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8"/>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8"/>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8"/>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8"/>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8"/>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Clr>
                <a:schemeClr val="tx1"/>
              </a:buClr>
              <a:buNone/>
            </a:pPr>
            <a:r>
              <a:rPr lang="sv-SE" sz="2400" b="1" dirty="0">
                <a:latin typeface="Arial Black" panose="020B0604020202020204" pitchFamily="34" charset="0"/>
                <a:cs typeface="Arial Black" panose="020B0604020202020204" pitchFamily="34" charset="0"/>
              </a:rPr>
              <a:t>s.14</a:t>
            </a:r>
          </a:p>
          <a:p>
            <a:pPr marL="0" indent="0">
              <a:spcBef>
                <a:spcPts val="0"/>
              </a:spcBef>
              <a:spcAft>
                <a:spcPts val="1200"/>
              </a:spcAft>
              <a:buClr>
                <a:schemeClr val="tx1"/>
              </a:buClr>
              <a:buNone/>
            </a:pPr>
            <a:r>
              <a:rPr lang="sv-SE" sz="1200" dirty="0"/>
              <a:t>Kunder</a:t>
            </a:r>
          </a:p>
          <a:p>
            <a:pPr marL="0" indent="0">
              <a:spcBef>
                <a:spcPts val="0"/>
              </a:spcBef>
              <a:spcAft>
                <a:spcPts val="1200"/>
              </a:spcAft>
              <a:buClr>
                <a:schemeClr val="tx1"/>
              </a:buClr>
              <a:buNone/>
            </a:pPr>
            <a:endParaRPr lang="sv-SE" sz="2400" b="1" dirty="0">
              <a:latin typeface="Arial Black" panose="020B0604020202020204" pitchFamily="34" charset="0"/>
              <a:cs typeface="Arial Black" panose="020B0604020202020204" pitchFamily="34" charset="0"/>
            </a:endParaRPr>
          </a:p>
          <a:p>
            <a:pPr marL="514350" indent="-514350">
              <a:spcBef>
                <a:spcPts val="0"/>
              </a:spcBef>
              <a:spcAft>
                <a:spcPts val="1200"/>
              </a:spcAft>
              <a:buClr>
                <a:schemeClr val="tx1"/>
              </a:buClr>
              <a:buFont typeface="+mj-lt"/>
              <a:buAutoNum type="arabicPeriod"/>
            </a:pPr>
            <a:endParaRPr lang="sv-SE" dirty="0"/>
          </a:p>
        </p:txBody>
      </p:sp>
      <p:sp>
        <p:nvSpPr>
          <p:cNvPr id="22" name="Platshållare för innehåll 2">
            <a:extLst>
              <a:ext uri="{FF2B5EF4-FFF2-40B4-BE49-F238E27FC236}">
                <a16:creationId xmlns:a16="http://schemas.microsoft.com/office/drawing/2014/main" id="{955FED0C-DACC-E445-B43B-7C03DCD928A1}"/>
              </a:ext>
            </a:extLst>
          </p:cNvPr>
          <p:cNvSpPr txBox="1">
            <a:spLocks/>
          </p:cNvSpPr>
          <p:nvPr/>
        </p:nvSpPr>
        <p:spPr>
          <a:xfrm>
            <a:off x="6190984" y="3591604"/>
            <a:ext cx="1081636" cy="86468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8"/>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8"/>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8"/>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8"/>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8"/>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spcAft>
                <a:spcPts val="1200"/>
              </a:spcAft>
              <a:buClr>
                <a:schemeClr val="tx1"/>
              </a:buClr>
              <a:buNone/>
            </a:pPr>
            <a:r>
              <a:rPr lang="sv-SE" sz="2400" b="1" dirty="0">
                <a:latin typeface="Arial Black" panose="020B0604020202020204" pitchFamily="34" charset="0"/>
                <a:cs typeface="Arial Black" panose="020B0604020202020204" pitchFamily="34" charset="0"/>
              </a:rPr>
              <a:t>s.20</a:t>
            </a:r>
          </a:p>
          <a:p>
            <a:pPr marL="0" indent="0" algn="r">
              <a:spcBef>
                <a:spcPts val="0"/>
              </a:spcBef>
              <a:spcAft>
                <a:spcPts val="1200"/>
              </a:spcAft>
              <a:buClr>
                <a:schemeClr val="tx1"/>
              </a:buClr>
              <a:buNone/>
            </a:pPr>
            <a:r>
              <a:rPr lang="sv-SE" sz="1200" dirty="0"/>
              <a:t>Medarbetare</a:t>
            </a:r>
          </a:p>
          <a:p>
            <a:pPr marL="0" indent="0" algn="r">
              <a:spcBef>
                <a:spcPts val="0"/>
              </a:spcBef>
              <a:spcAft>
                <a:spcPts val="1200"/>
              </a:spcAft>
              <a:buClr>
                <a:schemeClr val="tx1"/>
              </a:buClr>
              <a:buNone/>
            </a:pPr>
            <a:endParaRPr lang="sv-SE" sz="2400" b="1" dirty="0">
              <a:latin typeface="Arial Black" panose="020B0604020202020204" pitchFamily="34" charset="0"/>
              <a:cs typeface="Arial Black" panose="020B0604020202020204" pitchFamily="34" charset="0"/>
            </a:endParaRPr>
          </a:p>
          <a:p>
            <a:pPr marL="514350" indent="-514350" algn="r">
              <a:spcBef>
                <a:spcPts val="0"/>
              </a:spcBef>
              <a:spcAft>
                <a:spcPts val="1200"/>
              </a:spcAft>
              <a:buClr>
                <a:schemeClr val="tx1"/>
              </a:buClr>
              <a:buFont typeface="+mj-lt"/>
              <a:buAutoNum type="arabicPeriod"/>
            </a:pPr>
            <a:endParaRPr lang="sv-SE" dirty="0"/>
          </a:p>
        </p:txBody>
      </p:sp>
      <p:sp>
        <p:nvSpPr>
          <p:cNvPr id="23" name="Platshållare för innehåll 2">
            <a:extLst>
              <a:ext uri="{FF2B5EF4-FFF2-40B4-BE49-F238E27FC236}">
                <a16:creationId xmlns:a16="http://schemas.microsoft.com/office/drawing/2014/main" id="{AFD4E3C5-8563-6C49-8EC1-B2E8B54B7503}"/>
              </a:ext>
            </a:extLst>
          </p:cNvPr>
          <p:cNvSpPr txBox="1">
            <a:spLocks/>
          </p:cNvSpPr>
          <p:nvPr/>
        </p:nvSpPr>
        <p:spPr>
          <a:xfrm>
            <a:off x="7586380" y="5328477"/>
            <a:ext cx="1081636" cy="86468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8"/>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8"/>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8"/>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8"/>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8"/>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Clr>
                <a:schemeClr val="tx1"/>
              </a:buClr>
              <a:buNone/>
            </a:pPr>
            <a:r>
              <a:rPr lang="sv-SE" sz="2400" b="1" dirty="0">
                <a:latin typeface="Arial Black" panose="020B0604020202020204" pitchFamily="34" charset="0"/>
                <a:cs typeface="Arial Black" panose="020B0604020202020204" pitchFamily="34" charset="0"/>
              </a:rPr>
              <a:t>s.42</a:t>
            </a:r>
          </a:p>
          <a:p>
            <a:pPr marL="0" indent="0">
              <a:spcBef>
                <a:spcPts val="0"/>
              </a:spcBef>
              <a:spcAft>
                <a:spcPts val="1200"/>
              </a:spcAft>
              <a:buClr>
                <a:schemeClr val="tx1"/>
              </a:buClr>
              <a:buNone/>
            </a:pPr>
            <a:r>
              <a:rPr lang="sv-SE" sz="1200" dirty="0"/>
              <a:t>Benchmark</a:t>
            </a:r>
          </a:p>
          <a:p>
            <a:pPr marL="0" indent="0">
              <a:spcBef>
                <a:spcPts val="0"/>
              </a:spcBef>
              <a:spcAft>
                <a:spcPts val="1200"/>
              </a:spcAft>
              <a:buClr>
                <a:schemeClr val="tx1"/>
              </a:buClr>
              <a:buNone/>
            </a:pPr>
            <a:endParaRPr lang="sv-SE" sz="2400" b="1" dirty="0">
              <a:latin typeface="Arial Black" panose="020B0604020202020204" pitchFamily="34" charset="0"/>
              <a:cs typeface="Arial Black" panose="020B0604020202020204" pitchFamily="34" charset="0"/>
            </a:endParaRPr>
          </a:p>
          <a:p>
            <a:pPr marL="514350" indent="-514350">
              <a:spcBef>
                <a:spcPts val="0"/>
              </a:spcBef>
              <a:spcAft>
                <a:spcPts val="1200"/>
              </a:spcAft>
              <a:buClr>
                <a:schemeClr val="tx1"/>
              </a:buClr>
              <a:buFont typeface="+mj-lt"/>
              <a:buAutoNum type="arabicPeriod"/>
            </a:pPr>
            <a:endParaRPr lang="sv-SE" dirty="0"/>
          </a:p>
        </p:txBody>
      </p:sp>
      <p:sp>
        <p:nvSpPr>
          <p:cNvPr id="24" name="Platshållare för innehåll 2">
            <a:extLst>
              <a:ext uri="{FF2B5EF4-FFF2-40B4-BE49-F238E27FC236}">
                <a16:creationId xmlns:a16="http://schemas.microsoft.com/office/drawing/2014/main" id="{F48BA4CD-F3D7-2F43-816C-FF4CF72B49FD}"/>
              </a:ext>
            </a:extLst>
          </p:cNvPr>
          <p:cNvSpPr txBox="1">
            <a:spLocks/>
          </p:cNvSpPr>
          <p:nvPr/>
        </p:nvSpPr>
        <p:spPr>
          <a:xfrm>
            <a:off x="4075713" y="5346501"/>
            <a:ext cx="1081636" cy="86468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8"/>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8"/>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8"/>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8"/>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8"/>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spcAft>
                <a:spcPts val="1200"/>
              </a:spcAft>
              <a:buClr>
                <a:schemeClr val="tx1"/>
              </a:buClr>
              <a:buNone/>
            </a:pPr>
            <a:r>
              <a:rPr lang="sv-SE" sz="2400" b="1" dirty="0">
                <a:latin typeface="Arial Black" panose="020B0604020202020204" pitchFamily="34" charset="0"/>
                <a:cs typeface="Arial Black" panose="020B0604020202020204" pitchFamily="34" charset="0"/>
              </a:rPr>
              <a:t>s.28</a:t>
            </a:r>
          </a:p>
          <a:p>
            <a:pPr marL="0" indent="0" algn="r">
              <a:spcBef>
                <a:spcPts val="0"/>
              </a:spcBef>
              <a:spcAft>
                <a:spcPts val="1200"/>
              </a:spcAft>
              <a:buClr>
                <a:schemeClr val="tx1"/>
              </a:buClr>
              <a:buNone/>
            </a:pPr>
            <a:r>
              <a:rPr lang="sv-SE" sz="1200" dirty="0"/>
              <a:t>Appendix</a:t>
            </a:r>
          </a:p>
          <a:p>
            <a:pPr marL="0" indent="0" algn="r">
              <a:spcBef>
                <a:spcPts val="0"/>
              </a:spcBef>
              <a:spcAft>
                <a:spcPts val="1200"/>
              </a:spcAft>
              <a:buClr>
                <a:schemeClr val="tx1"/>
              </a:buClr>
              <a:buNone/>
            </a:pPr>
            <a:endParaRPr lang="sv-SE" sz="2400" b="1" dirty="0">
              <a:latin typeface="Arial Black" panose="020B0604020202020204" pitchFamily="34" charset="0"/>
              <a:cs typeface="Arial Black" panose="020B0604020202020204" pitchFamily="34" charset="0"/>
            </a:endParaRPr>
          </a:p>
          <a:p>
            <a:pPr marL="514350" indent="-514350" algn="r">
              <a:spcBef>
                <a:spcPts val="0"/>
              </a:spcBef>
              <a:spcAft>
                <a:spcPts val="1200"/>
              </a:spcAft>
              <a:buClr>
                <a:schemeClr val="tx1"/>
              </a:buClr>
              <a:buFont typeface="+mj-lt"/>
              <a:buAutoNum type="arabicPeriod"/>
            </a:pPr>
            <a:endParaRPr lang="sv-SE" dirty="0"/>
          </a:p>
        </p:txBody>
      </p:sp>
      <p:pic>
        <p:nvPicPr>
          <p:cNvPr id="46" name="Bildobjekt 45">
            <a:extLst>
              <a:ext uri="{FF2B5EF4-FFF2-40B4-BE49-F238E27FC236}">
                <a16:creationId xmlns:a16="http://schemas.microsoft.com/office/drawing/2014/main" id="{102D77FA-89B6-B944-9FF3-86EFB3A5E6D7}"/>
              </a:ext>
            </a:extLst>
          </p:cNvPr>
          <p:cNvPicPr>
            <a:picLocks noChangeAspect="1"/>
          </p:cNvPicPr>
          <p:nvPr/>
        </p:nvPicPr>
        <p:blipFill rotWithShape="1">
          <a:blip r:embed="rId9"/>
          <a:srcRect t="45561" b="21669"/>
          <a:stretch/>
        </p:blipFill>
        <p:spPr>
          <a:xfrm rot="20520071">
            <a:off x="9343893" y="2752582"/>
            <a:ext cx="1076823" cy="806086"/>
          </a:xfrm>
          <a:prstGeom prst="rect">
            <a:avLst/>
          </a:prstGeom>
        </p:spPr>
      </p:pic>
    </p:spTree>
    <p:extLst>
      <p:ext uri="{BB962C8B-B14F-4D97-AF65-F5344CB8AC3E}">
        <p14:creationId xmlns:p14="http://schemas.microsoft.com/office/powerpoint/2010/main" val="36453319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0F07C2A2-A45A-EE47-A83C-D94B19033DE1}"/>
              </a:ext>
            </a:extLst>
          </p:cNvPr>
          <p:cNvSpPr/>
          <p:nvPr/>
        </p:nvSpPr>
        <p:spPr>
          <a:xfrm>
            <a:off x="5986637" y="0"/>
            <a:ext cx="6205363" cy="6858000"/>
          </a:xfrm>
          <a:prstGeom prst="rect">
            <a:avLst/>
          </a:prstGeom>
          <a:solidFill>
            <a:srgbClr val="E7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2" name="Platshållare för innehåll 2">
            <a:extLst>
              <a:ext uri="{FF2B5EF4-FFF2-40B4-BE49-F238E27FC236}">
                <a16:creationId xmlns:a16="http://schemas.microsoft.com/office/drawing/2014/main" id="{07C97EFC-D8EF-F242-A588-536ED18131FE}"/>
              </a:ext>
            </a:extLst>
          </p:cNvPr>
          <p:cNvSpPr txBox="1">
            <a:spLocks/>
          </p:cNvSpPr>
          <p:nvPr/>
        </p:nvSpPr>
        <p:spPr>
          <a:xfrm>
            <a:off x="6290805" y="1017262"/>
            <a:ext cx="5485407" cy="59067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2"/>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b="1" dirty="0"/>
              <a:t>Utbildningskostnader per verksamhetsområde 2021</a:t>
            </a:r>
            <a:br>
              <a:rPr lang="sv-SE" dirty="0"/>
            </a:br>
            <a:r>
              <a:rPr lang="sv-SE" dirty="0"/>
              <a:t> Som en andel av totala kostnader</a:t>
            </a:r>
          </a:p>
        </p:txBody>
      </p:sp>
      <p:sp>
        <p:nvSpPr>
          <p:cNvPr id="2" name="Rubrik 1">
            <a:extLst>
              <a:ext uri="{FF2B5EF4-FFF2-40B4-BE49-F238E27FC236}">
                <a16:creationId xmlns:a16="http://schemas.microsoft.com/office/drawing/2014/main" id="{80AE534E-DEB8-5549-9D69-33A8AB223F1B}"/>
              </a:ext>
            </a:extLst>
          </p:cNvPr>
          <p:cNvSpPr>
            <a:spLocks noGrp="1"/>
          </p:cNvSpPr>
          <p:nvPr>
            <p:ph type="title"/>
          </p:nvPr>
        </p:nvSpPr>
        <p:spPr>
          <a:xfrm>
            <a:off x="415789" y="293413"/>
            <a:ext cx="9215891" cy="514662"/>
          </a:xfrm>
        </p:spPr>
        <p:txBody>
          <a:bodyPr/>
          <a:lstStyle/>
          <a:p>
            <a:r>
              <a:rPr lang="sv-SE" sz="2000" dirty="0"/>
              <a:t>72 procent av medlemsföretagen har utbildningskostnader mellan 0-5 procent av de totala årliga kostnaderna</a:t>
            </a:r>
          </a:p>
        </p:txBody>
      </p:sp>
      <p:sp>
        <p:nvSpPr>
          <p:cNvPr id="3" name="Platshållare för innehåll 2">
            <a:extLst>
              <a:ext uri="{FF2B5EF4-FFF2-40B4-BE49-F238E27FC236}">
                <a16:creationId xmlns:a16="http://schemas.microsoft.com/office/drawing/2014/main" id="{8CC2C8A7-27A8-704F-A013-53674A58AB4C}"/>
              </a:ext>
            </a:extLst>
          </p:cNvPr>
          <p:cNvSpPr>
            <a:spLocks noGrp="1"/>
          </p:cNvSpPr>
          <p:nvPr>
            <p:ph idx="1"/>
          </p:nvPr>
        </p:nvSpPr>
        <p:spPr>
          <a:xfrm>
            <a:off x="415787" y="1020727"/>
            <a:ext cx="4175464" cy="590676"/>
          </a:xfrm>
        </p:spPr>
        <p:txBody>
          <a:bodyPr/>
          <a:lstStyle/>
          <a:p>
            <a:r>
              <a:rPr lang="sv-SE" b="1" dirty="0"/>
              <a:t>Utbildningskostnader totalt</a:t>
            </a:r>
            <a:br>
              <a:rPr lang="sv-SE" dirty="0"/>
            </a:br>
            <a:r>
              <a:rPr lang="sv-SE" dirty="0"/>
              <a:t> Som en andel av totala kostnader</a:t>
            </a:r>
          </a:p>
        </p:txBody>
      </p:sp>
      <p:sp>
        <p:nvSpPr>
          <p:cNvPr id="12" name="Platshållare för sidfot 11">
            <a:extLst>
              <a:ext uri="{FF2B5EF4-FFF2-40B4-BE49-F238E27FC236}">
                <a16:creationId xmlns:a16="http://schemas.microsoft.com/office/drawing/2014/main" id="{C126B0A5-5ACB-9942-930C-390C6D9EE959}"/>
              </a:ext>
            </a:extLst>
          </p:cNvPr>
          <p:cNvSpPr>
            <a:spLocks noGrp="1"/>
          </p:cNvSpPr>
          <p:nvPr>
            <p:ph type="ftr" sz="quarter" idx="11"/>
          </p:nvPr>
        </p:nvSpPr>
        <p:spPr/>
        <p:txBody>
          <a:bodyPr/>
          <a:lstStyle/>
          <a:p>
            <a:r>
              <a:rPr lang="sv-SE" dirty="0"/>
              <a:t>Insikt 2022 |</a:t>
            </a:r>
          </a:p>
        </p:txBody>
      </p:sp>
      <p:sp>
        <p:nvSpPr>
          <p:cNvPr id="13" name="Platshållare för bildnummer 12">
            <a:extLst>
              <a:ext uri="{FF2B5EF4-FFF2-40B4-BE49-F238E27FC236}">
                <a16:creationId xmlns:a16="http://schemas.microsoft.com/office/drawing/2014/main" id="{5496D632-A69B-A841-9201-BFFDC591F559}"/>
              </a:ext>
            </a:extLst>
          </p:cNvPr>
          <p:cNvSpPr>
            <a:spLocks noGrp="1"/>
          </p:cNvSpPr>
          <p:nvPr>
            <p:ph type="sldNum" sz="quarter" idx="12"/>
          </p:nvPr>
        </p:nvSpPr>
        <p:spPr/>
        <p:txBody>
          <a:bodyPr/>
          <a:lstStyle/>
          <a:p>
            <a:fld id="{AE086683-F536-42AB-ABBC-F4803DFE8DBC}" type="slidenum">
              <a:rPr lang="sv-SE" smtClean="0"/>
              <a:t>40</a:t>
            </a:fld>
            <a:endParaRPr lang="sv-SE" dirty="0"/>
          </a:p>
        </p:txBody>
      </p:sp>
      <p:pic>
        <p:nvPicPr>
          <p:cNvPr id="4" name="Bildobjekt 3">
            <a:extLst>
              <a:ext uri="{FF2B5EF4-FFF2-40B4-BE49-F238E27FC236}">
                <a16:creationId xmlns:a16="http://schemas.microsoft.com/office/drawing/2014/main" id="{484E92AF-0A1C-8F41-9415-E8E86364DFC3}"/>
              </a:ext>
            </a:extLst>
          </p:cNvPr>
          <p:cNvPicPr>
            <a:picLocks noChangeAspect="1"/>
          </p:cNvPicPr>
          <p:nvPr/>
        </p:nvPicPr>
        <p:blipFill rotWithShape="1">
          <a:blip r:embed="rId3"/>
          <a:srcRect t="46739" r="5601"/>
          <a:stretch/>
        </p:blipFill>
        <p:spPr>
          <a:xfrm>
            <a:off x="10161115" y="0"/>
            <a:ext cx="2030886" cy="1023075"/>
          </a:xfrm>
          <a:prstGeom prst="rect">
            <a:avLst/>
          </a:prstGeom>
        </p:spPr>
      </p:pic>
      <p:sp>
        <p:nvSpPr>
          <p:cNvPr id="5" name="textruta 4">
            <a:extLst>
              <a:ext uri="{FF2B5EF4-FFF2-40B4-BE49-F238E27FC236}">
                <a16:creationId xmlns:a16="http://schemas.microsoft.com/office/drawing/2014/main" id="{8F1BBBC5-5592-904A-BBA0-A03F93273272}"/>
              </a:ext>
            </a:extLst>
          </p:cNvPr>
          <p:cNvSpPr txBox="1"/>
          <p:nvPr/>
        </p:nvSpPr>
        <p:spPr>
          <a:xfrm>
            <a:off x="10579468" y="293413"/>
            <a:ext cx="1311045" cy="276999"/>
          </a:xfrm>
          <a:prstGeom prst="rect">
            <a:avLst/>
          </a:prstGeom>
          <a:noFill/>
        </p:spPr>
        <p:txBody>
          <a:bodyPr wrap="square" rtlCol="0">
            <a:spAutoFit/>
          </a:bodyPr>
          <a:lstStyle/>
          <a:p>
            <a:pPr algn="ctr"/>
            <a:r>
              <a:rPr lang="sv-SE" sz="1200" b="1" dirty="0">
                <a:solidFill>
                  <a:schemeClr val="accent6">
                    <a:lumMod val="75000"/>
                  </a:schemeClr>
                </a:solidFill>
              </a:rPr>
              <a:t>Medarbetare</a:t>
            </a:r>
          </a:p>
        </p:txBody>
      </p:sp>
      <p:sp>
        <p:nvSpPr>
          <p:cNvPr id="14" name="textruta 13">
            <a:extLst>
              <a:ext uri="{FF2B5EF4-FFF2-40B4-BE49-F238E27FC236}">
                <a16:creationId xmlns:a16="http://schemas.microsoft.com/office/drawing/2014/main" id="{4B29E9A3-A93A-8545-94D7-7CC2FA23789D}"/>
              </a:ext>
            </a:extLst>
          </p:cNvPr>
          <p:cNvSpPr txBox="1"/>
          <p:nvPr/>
        </p:nvSpPr>
        <p:spPr>
          <a:xfrm>
            <a:off x="4432813" y="6273805"/>
            <a:ext cx="3107646" cy="307777"/>
          </a:xfrm>
          <a:prstGeom prst="rect">
            <a:avLst/>
          </a:prstGeom>
        </p:spPr>
        <p:txBody>
          <a:bodyPr wrap="square">
            <a:spAutoFit/>
          </a:bodyPr>
          <a:lstStyle>
            <a:defPPr>
              <a:defRPr lang="sv-SE"/>
            </a:defPPr>
            <a:lvl1pPr algn="ctr">
              <a:defRPr sz="800"/>
            </a:lvl1pPr>
          </a:lstStyle>
          <a:p>
            <a:r>
              <a:rPr lang="sv-SE" sz="700" dirty="0"/>
              <a:t>Utbildningskostnader inkluderar interna och externa kurskostnader, intäktsbortfall och utebliven debitering</a:t>
            </a:r>
          </a:p>
        </p:txBody>
      </p:sp>
      <p:graphicFrame>
        <p:nvGraphicFramePr>
          <p:cNvPr id="15" name="Chart 14">
            <a:extLst>
              <a:ext uri="{FF2B5EF4-FFF2-40B4-BE49-F238E27FC236}">
                <a16:creationId xmlns:a16="http://schemas.microsoft.com/office/drawing/2014/main" id="{9F396F00-4C5B-63B8-0C04-7B59184FD615}"/>
              </a:ext>
            </a:extLst>
          </p:cNvPr>
          <p:cNvGraphicFramePr>
            <a:graphicFrameLocks/>
          </p:cNvGraphicFramePr>
          <p:nvPr>
            <p:extLst>
              <p:ext uri="{D42A27DB-BD31-4B8C-83A1-F6EECF244321}">
                <p14:modId xmlns:p14="http://schemas.microsoft.com/office/powerpoint/2010/main" val="1259313494"/>
              </p:ext>
            </p:extLst>
          </p:nvPr>
        </p:nvGraphicFramePr>
        <p:xfrm>
          <a:off x="585056" y="2407802"/>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7" name="Frihandsfigur 16">
            <a:extLst>
              <a:ext uri="{FF2B5EF4-FFF2-40B4-BE49-F238E27FC236}">
                <a16:creationId xmlns:a16="http://schemas.microsoft.com/office/drawing/2014/main" id="{0C6F47A2-DC21-3749-ADBD-9A6A62591184}"/>
              </a:ext>
            </a:extLst>
          </p:cNvPr>
          <p:cNvSpPr/>
          <p:nvPr/>
        </p:nvSpPr>
        <p:spPr>
          <a:xfrm rot="20350644">
            <a:off x="3757895" y="2594673"/>
            <a:ext cx="671622" cy="45719"/>
          </a:xfrm>
          <a:custGeom>
            <a:avLst/>
            <a:gdLst>
              <a:gd name="connsiteX0" fmla="*/ 892098 w 892098"/>
              <a:gd name="connsiteY0" fmla="*/ 49295 h 272320"/>
              <a:gd name="connsiteX1" fmla="*/ 267630 w 892098"/>
              <a:gd name="connsiteY1" fmla="*/ 15841 h 272320"/>
              <a:gd name="connsiteX2" fmla="*/ 0 w 892098"/>
              <a:gd name="connsiteY2" fmla="*/ 272320 h 272320"/>
            </a:gdLst>
            <a:ahLst/>
            <a:cxnLst>
              <a:cxn ang="0">
                <a:pos x="connsiteX0" y="connsiteY0"/>
              </a:cxn>
              <a:cxn ang="0">
                <a:pos x="connsiteX1" y="connsiteY1"/>
              </a:cxn>
              <a:cxn ang="0">
                <a:pos x="connsiteX2" y="connsiteY2"/>
              </a:cxn>
            </a:cxnLst>
            <a:rect l="l" t="t" r="r" b="b"/>
            <a:pathLst>
              <a:path w="892098" h="272320">
                <a:moveTo>
                  <a:pt x="892098" y="49295"/>
                </a:moveTo>
                <a:cubicBezTo>
                  <a:pt x="654205" y="13982"/>
                  <a:pt x="416313" y="-21330"/>
                  <a:pt x="267630" y="15841"/>
                </a:cubicBezTo>
                <a:cubicBezTo>
                  <a:pt x="118947" y="53012"/>
                  <a:pt x="59473" y="162666"/>
                  <a:pt x="0" y="272320"/>
                </a:cubicBezTo>
              </a:path>
            </a:pathLst>
          </a:custGeom>
          <a:noFill/>
          <a:ln>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4" name="Chart 15">
            <a:extLst>
              <a:ext uri="{FF2B5EF4-FFF2-40B4-BE49-F238E27FC236}">
                <a16:creationId xmlns:a16="http://schemas.microsoft.com/office/drawing/2014/main" id="{788F2B62-3035-7089-CB44-073BECB6E0DD}"/>
              </a:ext>
            </a:extLst>
          </p:cNvPr>
          <p:cNvGraphicFramePr>
            <a:graphicFrameLocks/>
          </p:cNvGraphicFramePr>
          <p:nvPr>
            <p:extLst>
              <p:ext uri="{D42A27DB-BD31-4B8C-83A1-F6EECF244321}">
                <p14:modId xmlns:p14="http://schemas.microsoft.com/office/powerpoint/2010/main" val="290455988"/>
              </p:ext>
            </p:extLst>
          </p:nvPr>
        </p:nvGraphicFramePr>
        <p:xfrm>
          <a:off x="6290805" y="2195822"/>
          <a:ext cx="5092374" cy="2955180"/>
        </p:xfrm>
        <a:graphic>
          <a:graphicData uri="http://schemas.openxmlformats.org/drawingml/2006/chart">
            <c:chart xmlns:c="http://schemas.openxmlformats.org/drawingml/2006/chart" xmlns:r="http://schemas.openxmlformats.org/officeDocument/2006/relationships" r:id="rId5"/>
          </a:graphicData>
        </a:graphic>
      </p:graphicFrame>
      <p:sp>
        <p:nvSpPr>
          <p:cNvPr id="25" name="Frihandsfigur 24">
            <a:extLst>
              <a:ext uri="{FF2B5EF4-FFF2-40B4-BE49-F238E27FC236}">
                <a16:creationId xmlns:a16="http://schemas.microsoft.com/office/drawing/2014/main" id="{EB7DFCB1-5833-D744-AB0C-436087F1E4A8}"/>
              </a:ext>
            </a:extLst>
          </p:cNvPr>
          <p:cNvSpPr/>
          <p:nvPr/>
        </p:nvSpPr>
        <p:spPr>
          <a:xfrm rot="624471" flipH="1">
            <a:off x="5247050" y="2523003"/>
            <a:ext cx="947391" cy="98066"/>
          </a:xfrm>
          <a:custGeom>
            <a:avLst/>
            <a:gdLst>
              <a:gd name="connsiteX0" fmla="*/ 892098 w 892098"/>
              <a:gd name="connsiteY0" fmla="*/ 49295 h 272320"/>
              <a:gd name="connsiteX1" fmla="*/ 267630 w 892098"/>
              <a:gd name="connsiteY1" fmla="*/ 15841 h 272320"/>
              <a:gd name="connsiteX2" fmla="*/ 0 w 892098"/>
              <a:gd name="connsiteY2" fmla="*/ 272320 h 272320"/>
            </a:gdLst>
            <a:ahLst/>
            <a:cxnLst>
              <a:cxn ang="0">
                <a:pos x="connsiteX0" y="connsiteY0"/>
              </a:cxn>
              <a:cxn ang="0">
                <a:pos x="connsiteX1" y="connsiteY1"/>
              </a:cxn>
              <a:cxn ang="0">
                <a:pos x="connsiteX2" y="connsiteY2"/>
              </a:cxn>
            </a:cxnLst>
            <a:rect l="l" t="t" r="r" b="b"/>
            <a:pathLst>
              <a:path w="892098" h="272320">
                <a:moveTo>
                  <a:pt x="892098" y="49295"/>
                </a:moveTo>
                <a:cubicBezTo>
                  <a:pt x="654205" y="13982"/>
                  <a:pt x="416313" y="-21330"/>
                  <a:pt x="267630" y="15841"/>
                </a:cubicBezTo>
                <a:cubicBezTo>
                  <a:pt x="118947" y="53012"/>
                  <a:pt x="59473" y="162666"/>
                  <a:pt x="0" y="272320"/>
                </a:cubicBezTo>
              </a:path>
            </a:pathLst>
          </a:custGeom>
          <a:noFill/>
          <a:ln>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Ellips 17">
            <a:extLst>
              <a:ext uri="{FF2B5EF4-FFF2-40B4-BE49-F238E27FC236}">
                <a16:creationId xmlns:a16="http://schemas.microsoft.com/office/drawing/2014/main" id="{289313B9-796C-274F-8384-FB0AF8F7C404}"/>
              </a:ext>
            </a:extLst>
          </p:cNvPr>
          <p:cNvSpPr/>
          <p:nvPr/>
        </p:nvSpPr>
        <p:spPr>
          <a:xfrm>
            <a:off x="4381212" y="1964913"/>
            <a:ext cx="952306" cy="95083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1000" i="1" dirty="0">
                <a:solidFill>
                  <a:schemeClr val="tx1"/>
                </a:solidFill>
              </a:rPr>
              <a:t>Liknande nivåer som föregående år</a:t>
            </a:r>
          </a:p>
        </p:txBody>
      </p:sp>
      <p:grpSp>
        <p:nvGrpSpPr>
          <p:cNvPr id="19" name="Grupp 18">
            <a:extLst>
              <a:ext uri="{FF2B5EF4-FFF2-40B4-BE49-F238E27FC236}">
                <a16:creationId xmlns:a16="http://schemas.microsoft.com/office/drawing/2014/main" id="{807F4F4B-15E8-C045-9B75-A8AF24115316}"/>
              </a:ext>
            </a:extLst>
          </p:cNvPr>
          <p:cNvGrpSpPr/>
          <p:nvPr/>
        </p:nvGrpSpPr>
        <p:grpSpPr>
          <a:xfrm>
            <a:off x="2328656" y="4932202"/>
            <a:ext cx="1094550" cy="218800"/>
            <a:chOff x="3242721" y="6092476"/>
            <a:chExt cx="1602530" cy="320346"/>
          </a:xfrm>
        </p:grpSpPr>
        <p:sp>
          <p:nvSpPr>
            <p:cNvPr id="20" name="Rektangel 19">
              <a:extLst>
                <a:ext uri="{FF2B5EF4-FFF2-40B4-BE49-F238E27FC236}">
                  <a16:creationId xmlns:a16="http://schemas.microsoft.com/office/drawing/2014/main" id="{3F37A0AA-24BF-BD43-B2DE-29D5CA055A06}"/>
                </a:ext>
              </a:extLst>
            </p:cNvPr>
            <p:cNvSpPr/>
            <p:nvPr/>
          </p:nvSpPr>
          <p:spPr>
            <a:xfrm>
              <a:off x="3242721" y="6190915"/>
              <a:ext cx="135994" cy="133137"/>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100" dirty="0"/>
            </a:p>
          </p:txBody>
        </p:sp>
        <p:sp>
          <p:nvSpPr>
            <p:cNvPr id="21" name="textruta 20">
              <a:extLst>
                <a:ext uri="{FF2B5EF4-FFF2-40B4-BE49-F238E27FC236}">
                  <a16:creationId xmlns:a16="http://schemas.microsoft.com/office/drawing/2014/main" id="{A815B6D5-9E0F-8243-9B65-C81F1C75B89B}"/>
                </a:ext>
              </a:extLst>
            </p:cNvPr>
            <p:cNvSpPr txBox="1"/>
            <p:nvPr/>
          </p:nvSpPr>
          <p:spPr>
            <a:xfrm>
              <a:off x="3373675" y="6097390"/>
              <a:ext cx="608330" cy="315432"/>
            </a:xfrm>
            <a:prstGeom prst="rect">
              <a:avLst/>
            </a:prstGeom>
            <a:noFill/>
          </p:spPr>
          <p:txBody>
            <a:bodyPr wrap="none" rtlCol="0">
              <a:spAutoFit/>
            </a:bodyPr>
            <a:lstStyle/>
            <a:p>
              <a:r>
                <a:rPr lang="sv-SE" sz="800" dirty="0"/>
                <a:t>2020</a:t>
              </a:r>
            </a:p>
          </p:txBody>
        </p:sp>
        <p:sp>
          <p:nvSpPr>
            <p:cNvPr id="23" name="Rektangel 22">
              <a:extLst>
                <a:ext uri="{FF2B5EF4-FFF2-40B4-BE49-F238E27FC236}">
                  <a16:creationId xmlns:a16="http://schemas.microsoft.com/office/drawing/2014/main" id="{A137E411-AD83-C348-873E-5C65438ACE68}"/>
                </a:ext>
              </a:extLst>
            </p:cNvPr>
            <p:cNvSpPr/>
            <p:nvPr/>
          </p:nvSpPr>
          <p:spPr>
            <a:xfrm>
              <a:off x="4112449" y="6190915"/>
              <a:ext cx="135994" cy="133137"/>
            </a:xfrm>
            <a:prstGeom prst="rect">
              <a:avLst/>
            </a:prstGeom>
            <a:solidFill>
              <a:srgbClr val="293B36"/>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100" dirty="0"/>
            </a:p>
          </p:txBody>
        </p:sp>
        <p:sp>
          <p:nvSpPr>
            <p:cNvPr id="26" name="textruta 25">
              <a:extLst>
                <a:ext uri="{FF2B5EF4-FFF2-40B4-BE49-F238E27FC236}">
                  <a16:creationId xmlns:a16="http://schemas.microsoft.com/office/drawing/2014/main" id="{2F6C4FAF-8853-424E-9178-5D38B7F07196}"/>
                </a:ext>
              </a:extLst>
            </p:cNvPr>
            <p:cNvSpPr txBox="1"/>
            <p:nvPr/>
          </p:nvSpPr>
          <p:spPr>
            <a:xfrm>
              <a:off x="4236920" y="6092476"/>
              <a:ext cx="608331" cy="315432"/>
            </a:xfrm>
            <a:prstGeom prst="rect">
              <a:avLst/>
            </a:prstGeom>
            <a:noFill/>
          </p:spPr>
          <p:txBody>
            <a:bodyPr wrap="none" rtlCol="0">
              <a:spAutoFit/>
            </a:bodyPr>
            <a:lstStyle/>
            <a:p>
              <a:r>
                <a:rPr lang="sv-SE" sz="800" dirty="0"/>
                <a:t>2021</a:t>
              </a:r>
            </a:p>
          </p:txBody>
        </p:sp>
      </p:grpSp>
      <p:sp>
        <p:nvSpPr>
          <p:cNvPr id="6" name="Höger klammerparentes 5">
            <a:extLst>
              <a:ext uri="{FF2B5EF4-FFF2-40B4-BE49-F238E27FC236}">
                <a16:creationId xmlns:a16="http://schemas.microsoft.com/office/drawing/2014/main" id="{C048EF67-811D-6247-BAE4-F2B3481BF2FF}"/>
              </a:ext>
            </a:extLst>
          </p:cNvPr>
          <p:cNvSpPr/>
          <p:nvPr/>
        </p:nvSpPr>
        <p:spPr>
          <a:xfrm rot="16200000">
            <a:off x="1761208" y="1588602"/>
            <a:ext cx="126061" cy="1776382"/>
          </a:xfrm>
          <a:prstGeom prst="rightBrace">
            <a:avLst>
              <a:gd name="adj1" fmla="val 39927"/>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7" name="textruta 6">
            <a:extLst>
              <a:ext uri="{FF2B5EF4-FFF2-40B4-BE49-F238E27FC236}">
                <a16:creationId xmlns:a16="http://schemas.microsoft.com/office/drawing/2014/main" id="{83CFBFF7-4F56-BE4A-9F8A-9C4CE8B1A110}"/>
              </a:ext>
            </a:extLst>
          </p:cNvPr>
          <p:cNvSpPr txBox="1"/>
          <p:nvPr/>
        </p:nvSpPr>
        <p:spPr>
          <a:xfrm>
            <a:off x="1446570" y="2186362"/>
            <a:ext cx="755335" cy="230832"/>
          </a:xfrm>
          <a:prstGeom prst="rect">
            <a:avLst/>
          </a:prstGeom>
          <a:noFill/>
        </p:spPr>
        <p:txBody>
          <a:bodyPr wrap="none" rtlCol="0">
            <a:spAutoFit/>
          </a:bodyPr>
          <a:lstStyle/>
          <a:p>
            <a:r>
              <a:rPr lang="sv-SE" sz="900" dirty="0"/>
              <a:t>72% (72%)</a:t>
            </a:r>
          </a:p>
        </p:txBody>
      </p:sp>
      <p:sp>
        <p:nvSpPr>
          <p:cNvPr id="8" name="Höger 7">
            <a:extLst>
              <a:ext uri="{FF2B5EF4-FFF2-40B4-BE49-F238E27FC236}">
                <a16:creationId xmlns:a16="http://schemas.microsoft.com/office/drawing/2014/main" id="{99F17221-BC26-ED48-B628-41126A552830}"/>
              </a:ext>
            </a:extLst>
          </p:cNvPr>
          <p:cNvSpPr/>
          <p:nvPr/>
        </p:nvSpPr>
        <p:spPr>
          <a:xfrm>
            <a:off x="1400562" y="2274563"/>
            <a:ext cx="92015" cy="6693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0230048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8EDCE5-4233-2D40-81EA-76208115E1B8}"/>
              </a:ext>
            </a:extLst>
          </p:cNvPr>
          <p:cNvSpPr>
            <a:spLocks noGrp="1"/>
          </p:cNvSpPr>
          <p:nvPr>
            <p:ph type="title"/>
          </p:nvPr>
        </p:nvSpPr>
        <p:spPr/>
        <p:txBody>
          <a:bodyPr/>
          <a:lstStyle/>
          <a:p>
            <a:r>
              <a:rPr lang="sv-SE" dirty="0"/>
              <a:t>Definitionslista nyckeltal </a:t>
            </a:r>
          </a:p>
        </p:txBody>
      </p:sp>
      <p:sp>
        <p:nvSpPr>
          <p:cNvPr id="6" name="Platshållare för innehåll 6">
            <a:extLst>
              <a:ext uri="{FF2B5EF4-FFF2-40B4-BE49-F238E27FC236}">
                <a16:creationId xmlns:a16="http://schemas.microsoft.com/office/drawing/2014/main" id="{59B6A697-86E5-2740-8C3B-15FC5F41D501}"/>
              </a:ext>
            </a:extLst>
          </p:cNvPr>
          <p:cNvSpPr>
            <a:spLocks noGrp="1"/>
          </p:cNvSpPr>
          <p:nvPr>
            <p:ph idx="1"/>
          </p:nvPr>
        </p:nvSpPr>
        <p:spPr>
          <a:xfrm>
            <a:off x="435115" y="1042470"/>
            <a:ext cx="5198430" cy="4655738"/>
          </a:xfrm>
        </p:spPr>
        <p:txBody>
          <a:bodyPr/>
          <a:lstStyle/>
          <a:p>
            <a:r>
              <a:rPr lang="sv-SE" sz="1050" b="1" dirty="0"/>
              <a:t>Big Data:</a:t>
            </a:r>
            <a:br>
              <a:rPr lang="sv-SE" sz="1050" b="1" dirty="0"/>
            </a:br>
            <a:r>
              <a:rPr lang="sv-SE" sz="1050" dirty="0"/>
              <a:t>Stora datauppsättningar som är för komplexa att hantera/analysera med konventionella verktyg och kräver nya teknologier, tekniker eller mjukvaruverktyg.</a:t>
            </a:r>
          </a:p>
          <a:p>
            <a:r>
              <a:rPr lang="sv-SE" sz="1050" b="1" dirty="0"/>
              <a:t>Chefspositioner: </a:t>
            </a:r>
            <a:br>
              <a:rPr lang="sv-SE" sz="1050" b="1" dirty="0"/>
            </a:br>
            <a:r>
              <a:rPr lang="sv-SE" sz="1050" dirty="0"/>
              <a:t>Inkluderar Vd:ar, drift- och verksamhetschefer, chefer för särskilda funktioner (ex. ekonomi och personal) samt mellanchefer.</a:t>
            </a:r>
          </a:p>
          <a:p>
            <a:r>
              <a:rPr lang="sv-SE" sz="1050" b="1" dirty="0"/>
              <a:t>Egen omsättning: </a:t>
            </a:r>
            <a:br>
              <a:rPr lang="sv-SE" sz="1050" b="1" dirty="0"/>
            </a:br>
            <a:r>
              <a:rPr lang="sv-SE" sz="1050" dirty="0"/>
              <a:t>Den delen av omsättningen som företaget producerar själva/"in house". Med andra ord är det omsättningen exklusive olika slags konsultinköp eller inköp av andra varor, material och tjänster (omsättning - konsultinköp - inköp av utomstående varor, material och/eller tjänster).</a:t>
            </a:r>
            <a:endParaRPr lang="sv-SE" sz="1050" b="1" dirty="0"/>
          </a:p>
          <a:p>
            <a:r>
              <a:rPr lang="sv-SE" sz="1050" b="1" dirty="0"/>
              <a:t>Forskning och innovationskostnader (FOI): </a:t>
            </a:r>
            <a:br>
              <a:rPr lang="sv-SE" sz="1050" dirty="0"/>
            </a:br>
            <a:r>
              <a:rPr lang="sv-SE" sz="1050" dirty="0"/>
              <a:t>Inkluderar både </a:t>
            </a:r>
            <a:r>
              <a:rPr lang="sv-SE" sz="1050" dirty="0" err="1"/>
              <a:t>FoI</a:t>
            </a:r>
            <a:r>
              <a:rPr lang="sv-SE" sz="1050" dirty="0"/>
              <a:t> som utförts av egen personal, konsulter och leds internt samt utlagd </a:t>
            </a:r>
            <a:r>
              <a:rPr lang="sv-SE" sz="1050" dirty="0" err="1"/>
              <a:t>FoI</a:t>
            </a:r>
            <a:r>
              <a:rPr lang="sv-SE" sz="1050" dirty="0"/>
              <a:t> som myndigheter/institutioner ger i uppdrag till att utföra. </a:t>
            </a:r>
            <a:r>
              <a:rPr lang="sv-SE" sz="1050" dirty="0" err="1"/>
              <a:t>FoI</a:t>
            </a:r>
            <a:r>
              <a:rPr lang="sv-SE" sz="1050" dirty="0"/>
              <a:t> skall karaktäriseras av: Nyskapande, Kreativitet, Ovisshet, Systematik och Överförbarhet och/eller Reproducerbarhet.)</a:t>
            </a:r>
          </a:p>
          <a:p>
            <a:r>
              <a:rPr lang="sv-SE" sz="1050" b="1" dirty="0"/>
              <a:t>Genomsnittliga</a:t>
            </a:r>
            <a:r>
              <a:rPr lang="sv-SE" sz="1050" dirty="0"/>
              <a:t> </a:t>
            </a:r>
            <a:r>
              <a:rPr lang="sv-SE" sz="1050" b="1" dirty="0"/>
              <a:t>Branscherfarenhet: </a:t>
            </a:r>
            <a:br>
              <a:rPr lang="sv-SE" sz="1050" dirty="0"/>
            </a:br>
            <a:r>
              <a:rPr lang="sv-SE" sz="1050" dirty="0"/>
              <a:t>Branscherfarenhet mäts i totalt antal år i nuvarande bransch.</a:t>
            </a:r>
          </a:p>
          <a:p>
            <a:r>
              <a:rPr lang="sv-SE" sz="1050" b="1" dirty="0"/>
              <a:t>Hållbara produkt och tjänsteerbjudanden</a:t>
            </a:r>
            <a:r>
              <a:rPr lang="sv-SE" sz="1050" dirty="0"/>
              <a:t>: </a:t>
            </a:r>
            <a:br>
              <a:rPr lang="sv-SE" sz="1050" dirty="0"/>
            </a:br>
            <a:r>
              <a:rPr lang="sv-SE" sz="1050" dirty="0"/>
              <a:t>Hållbara produkter/tjänster hjälper kunderna att arbeta mer hållbart/utveckla mer hållbara produkter och tjänster, t.ex. ECO-designtjänster, miljötjänster, hållbarhetsrådgivning, energieffektivisering etc.</a:t>
            </a:r>
          </a:p>
          <a:p>
            <a:r>
              <a:rPr lang="sv-SE" sz="1050" b="1" dirty="0"/>
              <a:t>Icke arvodesbaserade intäkter: </a:t>
            </a:r>
            <a:br>
              <a:rPr lang="sv-SE" sz="1050" dirty="0"/>
            </a:br>
            <a:r>
              <a:rPr lang="sv-SE" sz="1050" dirty="0"/>
              <a:t>Intäkter som tex. fastpris, serviceavtal, licenser mm. Motsatsen är arvodesbaserade intäkter från löpande och ofta rörliga faktureringsmodeller som grundas på tid och resursanvändning </a:t>
            </a:r>
          </a:p>
          <a:p>
            <a:endParaRPr lang="sv-SE" sz="1050" dirty="0"/>
          </a:p>
        </p:txBody>
      </p:sp>
      <p:sp>
        <p:nvSpPr>
          <p:cNvPr id="4" name="Platshållare för sidfot 3">
            <a:extLst>
              <a:ext uri="{FF2B5EF4-FFF2-40B4-BE49-F238E27FC236}">
                <a16:creationId xmlns:a16="http://schemas.microsoft.com/office/drawing/2014/main" id="{98579B56-688E-AD41-8FB7-60896D56A96A}"/>
              </a:ext>
            </a:extLst>
          </p:cNvPr>
          <p:cNvSpPr>
            <a:spLocks noGrp="1"/>
          </p:cNvSpPr>
          <p:nvPr>
            <p:ph type="ftr" sz="quarter" idx="11"/>
          </p:nvPr>
        </p:nvSpPr>
        <p:spPr/>
        <p:txBody>
          <a:bodyPr/>
          <a:lstStyle/>
          <a:p>
            <a:r>
              <a:rPr lang="sv-SE" dirty="0"/>
              <a:t>Insikt 2022 |</a:t>
            </a:r>
          </a:p>
        </p:txBody>
      </p:sp>
      <p:sp>
        <p:nvSpPr>
          <p:cNvPr id="5" name="Platshållare för bildnummer 4">
            <a:extLst>
              <a:ext uri="{FF2B5EF4-FFF2-40B4-BE49-F238E27FC236}">
                <a16:creationId xmlns:a16="http://schemas.microsoft.com/office/drawing/2014/main" id="{53249B55-136F-E544-B136-EB4128A17968}"/>
              </a:ext>
            </a:extLst>
          </p:cNvPr>
          <p:cNvSpPr>
            <a:spLocks noGrp="1"/>
          </p:cNvSpPr>
          <p:nvPr>
            <p:ph type="sldNum" sz="quarter" idx="12"/>
          </p:nvPr>
        </p:nvSpPr>
        <p:spPr/>
        <p:txBody>
          <a:bodyPr/>
          <a:lstStyle/>
          <a:p>
            <a:fld id="{AE086683-F536-42AB-ABBC-F4803DFE8DBC}" type="slidenum">
              <a:rPr lang="sv-SE" smtClean="0"/>
              <a:pPr/>
              <a:t>41</a:t>
            </a:fld>
            <a:endParaRPr lang="sv-SE" dirty="0"/>
          </a:p>
        </p:txBody>
      </p:sp>
      <p:sp>
        <p:nvSpPr>
          <p:cNvPr id="11" name="Platshållare för innehåll 6">
            <a:extLst>
              <a:ext uri="{FF2B5EF4-FFF2-40B4-BE49-F238E27FC236}">
                <a16:creationId xmlns:a16="http://schemas.microsoft.com/office/drawing/2014/main" id="{A1EBF70C-FE39-FB46-832D-818B530C66A7}"/>
              </a:ext>
            </a:extLst>
          </p:cNvPr>
          <p:cNvSpPr txBox="1">
            <a:spLocks/>
          </p:cNvSpPr>
          <p:nvPr/>
        </p:nvSpPr>
        <p:spPr>
          <a:xfrm>
            <a:off x="4346656" y="6576319"/>
            <a:ext cx="5564599" cy="486333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2"/>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sz="1000" dirty="0"/>
          </a:p>
        </p:txBody>
      </p:sp>
      <p:sp>
        <p:nvSpPr>
          <p:cNvPr id="12" name="Platshållare för innehåll 6">
            <a:extLst>
              <a:ext uri="{FF2B5EF4-FFF2-40B4-BE49-F238E27FC236}">
                <a16:creationId xmlns:a16="http://schemas.microsoft.com/office/drawing/2014/main" id="{695E0044-4A94-F840-BE90-54B997124B1F}"/>
              </a:ext>
            </a:extLst>
          </p:cNvPr>
          <p:cNvSpPr txBox="1">
            <a:spLocks/>
          </p:cNvSpPr>
          <p:nvPr/>
        </p:nvSpPr>
        <p:spPr>
          <a:xfrm>
            <a:off x="6494900" y="1044416"/>
            <a:ext cx="5198430" cy="390059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2"/>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050" b="1" dirty="0"/>
              <a:t>IT kostnader:</a:t>
            </a:r>
            <a:br>
              <a:rPr lang="sv-SE" sz="1050" dirty="0"/>
            </a:br>
            <a:r>
              <a:rPr lang="sv-SE" sz="1050" dirty="0"/>
              <a:t>Inkluderar totala kostnaderna för driften av företagets IT-anläggningar, investeringar i hårdvara, mjukvara, underhåll samt licenser</a:t>
            </a:r>
            <a:endParaRPr lang="sv-SE" sz="1050" b="1" dirty="0"/>
          </a:p>
          <a:p>
            <a:r>
              <a:rPr lang="sv-SE" sz="1050" b="1" dirty="0"/>
              <a:t>KS-system: </a:t>
            </a:r>
            <a:br>
              <a:rPr lang="sv-SE" sz="1050" dirty="0"/>
            </a:br>
            <a:r>
              <a:rPr lang="sv-SE" sz="1050" dirty="0"/>
              <a:t>Skriftlig kvalitetssäkringssystem eller en skriftlig beskrivning av företagets kvalitetssäkringsförfarande</a:t>
            </a:r>
          </a:p>
          <a:p>
            <a:r>
              <a:rPr lang="sv-SE" sz="1050" b="1" dirty="0"/>
              <a:t>Offentlig-privat samverkan, eller Public Private Partnership, PPP: </a:t>
            </a:r>
            <a:br>
              <a:rPr lang="sv-SE" sz="1050" b="1" dirty="0"/>
            </a:br>
            <a:r>
              <a:rPr lang="sv-SE" sz="1050" dirty="0"/>
              <a:t>En form av offentlig upphandling där ett privat företag tilldelas uppdraget att finansiera, bygga och under en längre tid driva en offentlig nyttighet tex en infrastrukturinvestering</a:t>
            </a:r>
          </a:p>
          <a:p>
            <a:r>
              <a:rPr lang="sv-SE" sz="1050" b="1" dirty="0"/>
              <a:t>Personalomsättning:</a:t>
            </a:r>
            <a:br>
              <a:rPr lang="sv-SE" sz="1050" dirty="0"/>
            </a:br>
            <a:r>
              <a:rPr lang="sv-SE" sz="1050" dirty="0"/>
              <a:t>Antalet medarbetare som avgått under räkenskapsåret dividerat med det genomsnittliga totala antalet medarbetare under året (ingående + utgående /2).</a:t>
            </a:r>
          </a:p>
          <a:p>
            <a:r>
              <a:rPr lang="sv-SE" sz="1050" b="1" dirty="0"/>
              <a:t>Processer för internt hållbarhetsarbete</a:t>
            </a:r>
            <a:r>
              <a:rPr lang="sv-SE" sz="1050" dirty="0"/>
              <a:t>:</a:t>
            </a:r>
            <a:br>
              <a:rPr lang="sv-SE" sz="1050" dirty="0"/>
            </a:br>
            <a:r>
              <a:rPr lang="sv-SE" sz="1050" dirty="0"/>
              <a:t>Till exempel integrerat i ledningssystem, kvalitet- och miljösystem, hållbarhetsredovisning</a:t>
            </a:r>
          </a:p>
          <a:p>
            <a:r>
              <a:rPr lang="sv-SE" sz="1050" b="1" dirty="0"/>
              <a:t>Sjukdagar: </a:t>
            </a:r>
            <a:br>
              <a:rPr lang="sv-SE" sz="1050" dirty="0"/>
            </a:br>
            <a:r>
              <a:rPr lang="sv-SE" sz="1050" dirty="0"/>
              <a:t>Antalet sjukdagar beräknas per arbetsdag samt sjukledighetens omfattning, och minskas med antalet karensdagar </a:t>
            </a:r>
          </a:p>
          <a:p>
            <a:r>
              <a:rPr lang="sv-SE" sz="1050" b="1" dirty="0"/>
              <a:t>Utbildningskostnader: </a:t>
            </a:r>
            <a:br>
              <a:rPr lang="sv-SE" sz="1050" dirty="0"/>
            </a:br>
            <a:r>
              <a:rPr lang="sv-SE" sz="1050" dirty="0"/>
              <a:t>Inkluderar interna och externa kurskostnader, intäktsbortfall och utebliven debitering.</a:t>
            </a:r>
          </a:p>
          <a:p>
            <a:pPr marL="0" indent="0">
              <a:buNone/>
            </a:pPr>
            <a:endParaRPr lang="sv-SE" sz="1050" dirty="0"/>
          </a:p>
        </p:txBody>
      </p:sp>
    </p:spTree>
    <p:extLst>
      <p:ext uri="{BB962C8B-B14F-4D97-AF65-F5344CB8AC3E}">
        <p14:creationId xmlns:p14="http://schemas.microsoft.com/office/powerpoint/2010/main" val="26251823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64D73A-4887-434D-8D98-541A4E4300C0}"/>
              </a:ext>
            </a:extLst>
          </p:cNvPr>
          <p:cNvSpPr>
            <a:spLocks noGrp="1"/>
          </p:cNvSpPr>
          <p:nvPr>
            <p:ph type="title"/>
          </p:nvPr>
        </p:nvSpPr>
        <p:spPr/>
        <p:txBody>
          <a:bodyPr/>
          <a:lstStyle/>
          <a:p>
            <a:r>
              <a:rPr lang="sv-SE" dirty="0"/>
              <a:t>Enkätfrågor</a:t>
            </a:r>
          </a:p>
        </p:txBody>
      </p:sp>
      <p:sp>
        <p:nvSpPr>
          <p:cNvPr id="3" name="Platshållare för innehåll 2">
            <a:extLst>
              <a:ext uri="{FF2B5EF4-FFF2-40B4-BE49-F238E27FC236}">
                <a16:creationId xmlns:a16="http://schemas.microsoft.com/office/drawing/2014/main" id="{079439BA-87BB-874A-919B-8042530AF4F8}"/>
              </a:ext>
            </a:extLst>
          </p:cNvPr>
          <p:cNvSpPr>
            <a:spLocks noGrp="1"/>
          </p:cNvSpPr>
          <p:nvPr>
            <p:ph idx="1"/>
          </p:nvPr>
        </p:nvSpPr>
        <p:spPr>
          <a:xfrm>
            <a:off x="415787" y="1020726"/>
            <a:ext cx="2587389" cy="306050"/>
          </a:xfrm>
        </p:spPr>
        <p:txBody>
          <a:bodyPr/>
          <a:lstStyle/>
          <a:p>
            <a:r>
              <a:rPr lang="sv-SE" dirty="0"/>
              <a:t>Affärsmodeller </a:t>
            </a:r>
          </a:p>
        </p:txBody>
      </p:sp>
      <p:sp>
        <p:nvSpPr>
          <p:cNvPr id="4" name="Platshållare för sidfot 3">
            <a:extLst>
              <a:ext uri="{FF2B5EF4-FFF2-40B4-BE49-F238E27FC236}">
                <a16:creationId xmlns:a16="http://schemas.microsoft.com/office/drawing/2014/main" id="{A3C1388D-CC30-5346-BA56-8F22F96A48F1}"/>
              </a:ext>
            </a:extLst>
          </p:cNvPr>
          <p:cNvSpPr>
            <a:spLocks noGrp="1"/>
          </p:cNvSpPr>
          <p:nvPr>
            <p:ph type="ftr" sz="quarter" idx="11"/>
          </p:nvPr>
        </p:nvSpPr>
        <p:spPr/>
        <p:txBody>
          <a:bodyPr/>
          <a:lstStyle/>
          <a:p>
            <a:r>
              <a:rPr lang="sv-SE"/>
              <a:t>Insikt 2022 |</a:t>
            </a:r>
            <a:endParaRPr lang="sv-SE" dirty="0"/>
          </a:p>
        </p:txBody>
      </p:sp>
      <p:sp>
        <p:nvSpPr>
          <p:cNvPr id="5" name="Platshållare för bildnummer 4">
            <a:extLst>
              <a:ext uri="{FF2B5EF4-FFF2-40B4-BE49-F238E27FC236}">
                <a16:creationId xmlns:a16="http://schemas.microsoft.com/office/drawing/2014/main" id="{372282A1-973F-334E-A500-F7353E174992}"/>
              </a:ext>
            </a:extLst>
          </p:cNvPr>
          <p:cNvSpPr>
            <a:spLocks noGrp="1"/>
          </p:cNvSpPr>
          <p:nvPr>
            <p:ph type="sldNum" sz="quarter" idx="12"/>
          </p:nvPr>
        </p:nvSpPr>
        <p:spPr/>
        <p:txBody>
          <a:bodyPr/>
          <a:lstStyle/>
          <a:p>
            <a:fld id="{AE086683-F536-42AB-ABBC-F4803DFE8DBC}" type="slidenum">
              <a:rPr lang="sv-SE" smtClean="0"/>
              <a:pPr/>
              <a:t>42</a:t>
            </a:fld>
            <a:endParaRPr lang="sv-SE" dirty="0"/>
          </a:p>
        </p:txBody>
      </p:sp>
      <p:sp>
        <p:nvSpPr>
          <p:cNvPr id="6" name="Platshållare för innehåll 2">
            <a:extLst>
              <a:ext uri="{FF2B5EF4-FFF2-40B4-BE49-F238E27FC236}">
                <a16:creationId xmlns:a16="http://schemas.microsoft.com/office/drawing/2014/main" id="{4BCDB109-0712-BA44-B8EB-E044B425A503}"/>
              </a:ext>
            </a:extLst>
          </p:cNvPr>
          <p:cNvSpPr txBox="1">
            <a:spLocks/>
          </p:cNvSpPr>
          <p:nvPr/>
        </p:nvSpPr>
        <p:spPr>
          <a:xfrm>
            <a:off x="4445422" y="1020726"/>
            <a:ext cx="2672554" cy="30605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2"/>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t>Kunder</a:t>
            </a:r>
          </a:p>
        </p:txBody>
      </p:sp>
      <p:sp>
        <p:nvSpPr>
          <p:cNvPr id="7" name="Platshållare för innehåll 2">
            <a:extLst>
              <a:ext uri="{FF2B5EF4-FFF2-40B4-BE49-F238E27FC236}">
                <a16:creationId xmlns:a16="http://schemas.microsoft.com/office/drawing/2014/main" id="{A2E37089-9142-6E43-9F3A-7D0533F5553D}"/>
              </a:ext>
            </a:extLst>
          </p:cNvPr>
          <p:cNvSpPr txBox="1">
            <a:spLocks/>
          </p:cNvSpPr>
          <p:nvPr/>
        </p:nvSpPr>
        <p:spPr>
          <a:xfrm>
            <a:off x="8475057" y="1020726"/>
            <a:ext cx="2910119" cy="36880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2"/>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t>Medarbetare</a:t>
            </a:r>
          </a:p>
        </p:txBody>
      </p:sp>
      <p:sp>
        <p:nvSpPr>
          <p:cNvPr id="8" name="textruta 7">
            <a:extLst>
              <a:ext uri="{FF2B5EF4-FFF2-40B4-BE49-F238E27FC236}">
                <a16:creationId xmlns:a16="http://schemas.microsoft.com/office/drawing/2014/main" id="{5D9A5C76-CE1E-5C40-912F-DD2EC21E34EA}"/>
              </a:ext>
            </a:extLst>
          </p:cNvPr>
          <p:cNvSpPr txBox="1"/>
          <p:nvPr/>
        </p:nvSpPr>
        <p:spPr>
          <a:xfrm>
            <a:off x="415786" y="1262608"/>
            <a:ext cx="3851413" cy="4785926"/>
          </a:xfrm>
          <a:prstGeom prst="rect">
            <a:avLst/>
          </a:prstGeom>
          <a:noFill/>
        </p:spPr>
        <p:txBody>
          <a:bodyPr wrap="square" rtlCol="0">
            <a:spAutoFit/>
          </a:bodyPr>
          <a:lstStyle/>
          <a:p>
            <a:pPr marL="342900" indent="-342900">
              <a:spcAft>
                <a:spcPts val="600"/>
              </a:spcAft>
              <a:buFont typeface="+mj-lt"/>
              <a:buAutoNum type="arabicPeriod"/>
            </a:pPr>
            <a:r>
              <a:rPr lang="sv-SE" sz="700" dirty="0"/>
              <a:t>Hur stor andel av ert </a:t>
            </a:r>
            <a:r>
              <a:rPr lang="sv-SE" sz="700" dirty="0" err="1"/>
              <a:t>företags</a:t>
            </a:r>
            <a:r>
              <a:rPr lang="sv-SE" sz="700" dirty="0"/>
              <a:t> </a:t>
            </a:r>
            <a:r>
              <a:rPr lang="sv-SE" sz="700" dirty="0" err="1"/>
              <a:t>intäkter</a:t>
            </a:r>
            <a:r>
              <a:rPr lang="sv-SE" sz="700" dirty="0"/>
              <a:t> kommer </a:t>
            </a:r>
            <a:r>
              <a:rPr lang="sv-SE" sz="700" dirty="0" err="1"/>
              <a:t>från</a:t>
            </a:r>
            <a:r>
              <a:rPr lang="sv-SE" sz="700" dirty="0"/>
              <a:t> kunder </a:t>
            </a:r>
            <a:r>
              <a:rPr lang="sv-SE" sz="700" dirty="0" err="1"/>
              <a:t>utanför</a:t>
            </a:r>
            <a:r>
              <a:rPr lang="sv-SE" sz="700" dirty="0"/>
              <a:t> Sverige?</a:t>
            </a:r>
          </a:p>
          <a:p>
            <a:pPr marL="342900" indent="-342900">
              <a:spcAft>
                <a:spcPts val="600"/>
              </a:spcAft>
              <a:buFont typeface="+mj-lt"/>
              <a:buAutoNum type="arabicPeriod"/>
            </a:pPr>
            <a:r>
              <a:rPr lang="sv-SE" sz="700" dirty="0"/>
              <a:t>Vilken/vilka regioner exporterar ni till? </a:t>
            </a:r>
          </a:p>
          <a:p>
            <a:pPr marL="342900" indent="-342900">
              <a:spcAft>
                <a:spcPts val="600"/>
              </a:spcAft>
              <a:buFont typeface="+mj-lt"/>
              <a:buAutoNum type="arabicPeriod"/>
            </a:pPr>
            <a:r>
              <a:rPr lang="sv-SE" sz="700" dirty="0"/>
              <a:t>Hur stor del av er </a:t>
            </a:r>
            <a:r>
              <a:rPr lang="sv-SE" sz="700" dirty="0" err="1"/>
              <a:t>omsättning</a:t>
            </a:r>
            <a:r>
              <a:rPr lang="sv-SE" sz="700" dirty="0"/>
              <a:t> kommer </a:t>
            </a:r>
            <a:r>
              <a:rPr lang="sv-SE" sz="700" dirty="0" err="1"/>
              <a:t>från</a:t>
            </a:r>
            <a:r>
              <a:rPr lang="sv-SE" sz="700" dirty="0"/>
              <a:t> icke arvodesbaserade </a:t>
            </a:r>
            <a:r>
              <a:rPr lang="sv-SE" sz="700" dirty="0" err="1"/>
              <a:t>intäkter</a:t>
            </a:r>
            <a:r>
              <a:rPr lang="sv-SE" sz="700" dirty="0"/>
              <a:t>? (tex. fastpris, serviceavtal, licenser mm.) (Arvodesbaserade </a:t>
            </a:r>
            <a:r>
              <a:rPr lang="sv-SE" sz="700" dirty="0" err="1"/>
              <a:t>intäkter</a:t>
            </a:r>
            <a:r>
              <a:rPr lang="sv-SE" sz="700" dirty="0"/>
              <a:t> </a:t>
            </a:r>
            <a:r>
              <a:rPr lang="sv-SE" sz="700" dirty="0" err="1"/>
              <a:t>är</a:t>
            </a:r>
            <a:r>
              <a:rPr lang="sv-SE" sz="700" dirty="0"/>
              <a:t> </a:t>
            </a:r>
            <a:r>
              <a:rPr lang="sv-SE" sz="700" dirty="0" err="1"/>
              <a:t>intäkter</a:t>
            </a:r>
            <a:r>
              <a:rPr lang="sv-SE" sz="700" dirty="0"/>
              <a:t> </a:t>
            </a:r>
            <a:r>
              <a:rPr lang="sv-SE" sz="700" dirty="0" err="1"/>
              <a:t>från</a:t>
            </a:r>
            <a:r>
              <a:rPr lang="sv-SE" sz="700" dirty="0"/>
              <a:t> </a:t>
            </a:r>
            <a:r>
              <a:rPr lang="sv-SE" sz="700" dirty="0" err="1"/>
              <a:t>löpande</a:t>
            </a:r>
            <a:r>
              <a:rPr lang="sv-SE" sz="700" dirty="0"/>
              <a:t> och ofta </a:t>
            </a:r>
            <a:r>
              <a:rPr lang="sv-SE" sz="700" dirty="0" err="1"/>
              <a:t>rörliga</a:t>
            </a:r>
            <a:r>
              <a:rPr lang="sv-SE" sz="700" dirty="0"/>
              <a:t> faktureringsmodeller som grundas </a:t>
            </a:r>
            <a:r>
              <a:rPr lang="sv-SE" sz="700" dirty="0" err="1"/>
              <a:t>pa</a:t>
            </a:r>
            <a:r>
              <a:rPr lang="sv-SE" sz="700" dirty="0"/>
              <a:t>̊ tid och </a:t>
            </a:r>
            <a:r>
              <a:rPr lang="sv-SE" sz="700" dirty="0" err="1"/>
              <a:t>resursanvändning</a:t>
            </a:r>
            <a:r>
              <a:rPr lang="sv-SE" sz="700" dirty="0"/>
              <a:t>.) </a:t>
            </a:r>
          </a:p>
          <a:p>
            <a:pPr marL="342900" indent="-342900">
              <a:spcAft>
                <a:spcPts val="600"/>
              </a:spcAft>
              <a:buFont typeface="+mj-lt"/>
              <a:buAutoNum type="arabicPeriod"/>
            </a:pPr>
            <a:r>
              <a:rPr lang="sv-SE" sz="700" dirty="0"/>
              <a:t>Ett </a:t>
            </a:r>
            <a:r>
              <a:rPr lang="sv-SE" sz="700" dirty="0" err="1"/>
              <a:t>mått</a:t>
            </a:r>
            <a:r>
              <a:rPr lang="sv-SE" sz="700" dirty="0"/>
              <a:t> </a:t>
            </a:r>
            <a:r>
              <a:rPr lang="sv-SE" sz="700" dirty="0" err="1"/>
              <a:t>pa</a:t>
            </a:r>
            <a:r>
              <a:rPr lang="sv-SE" sz="700" dirty="0"/>
              <a:t>̊ </a:t>
            </a:r>
            <a:r>
              <a:rPr lang="sv-SE" sz="700" dirty="0" err="1"/>
              <a:t>företags</a:t>
            </a:r>
            <a:r>
              <a:rPr lang="sv-SE" sz="700" dirty="0"/>
              <a:t> utvecklingsgrad och innovationsarbete </a:t>
            </a:r>
            <a:r>
              <a:rPr lang="sv-SE" sz="700" dirty="0" err="1"/>
              <a:t>är</a:t>
            </a:r>
            <a:r>
              <a:rPr lang="sv-SE" sz="700" dirty="0"/>
              <a:t> forskning och innovationskostnader (</a:t>
            </a:r>
            <a:r>
              <a:rPr lang="sv-SE" sz="700" dirty="0" err="1"/>
              <a:t>FoI</a:t>
            </a:r>
            <a:r>
              <a:rPr lang="sv-SE" sz="700" dirty="0"/>
              <a:t>), hur stor andel av er </a:t>
            </a:r>
            <a:r>
              <a:rPr lang="sv-SE" sz="700" dirty="0" err="1"/>
              <a:t>omsättning</a:t>
            </a:r>
            <a:r>
              <a:rPr lang="sv-SE" sz="700" dirty="0"/>
              <a:t> investerar ni i </a:t>
            </a:r>
            <a:r>
              <a:rPr lang="sv-SE" sz="700" dirty="0" err="1"/>
              <a:t>FoI</a:t>
            </a:r>
            <a:r>
              <a:rPr lang="sv-SE" sz="700" dirty="0"/>
              <a:t>?</a:t>
            </a:r>
            <a:br>
              <a:rPr lang="sv-SE" sz="700" dirty="0"/>
            </a:br>
            <a:r>
              <a:rPr lang="sv-SE" sz="700" dirty="0"/>
              <a:t>(</a:t>
            </a:r>
            <a:r>
              <a:rPr lang="sv-SE" sz="700" dirty="0" err="1"/>
              <a:t>FoI</a:t>
            </a:r>
            <a:r>
              <a:rPr lang="sv-SE" sz="700" dirty="0"/>
              <a:t> kostnad inkluderar </a:t>
            </a:r>
            <a:r>
              <a:rPr lang="sv-SE" sz="700" dirty="0" err="1"/>
              <a:t>både</a:t>
            </a:r>
            <a:r>
              <a:rPr lang="sv-SE" sz="700" dirty="0"/>
              <a:t> </a:t>
            </a:r>
            <a:r>
              <a:rPr lang="sv-SE" sz="700" dirty="0" err="1"/>
              <a:t>FoI</a:t>
            </a:r>
            <a:r>
              <a:rPr lang="sv-SE" sz="700" dirty="0"/>
              <a:t> som </a:t>
            </a:r>
            <a:r>
              <a:rPr lang="sv-SE" sz="700" dirty="0" err="1"/>
              <a:t>utförts</a:t>
            </a:r>
            <a:r>
              <a:rPr lang="sv-SE" sz="700" dirty="0"/>
              <a:t> av egen personal, konsulter och leds internt samt utlagd </a:t>
            </a:r>
            <a:r>
              <a:rPr lang="sv-SE" sz="700" dirty="0" err="1"/>
              <a:t>FoI</a:t>
            </a:r>
            <a:r>
              <a:rPr lang="sv-SE" sz="700" dirty="0"/>
              <a:t> som myndigheter/institutioner ger i uppdrag till att </a:t>
            </a:r>
            <a:r>
              <a:rPr lang="sv-SE" sz="700" dirty="0" err="1"/>
              <a:t>utföra</a:t>
            </a:r>
            <a:r>
              <a:rPr lang="sv-SE" sz="700" dirty="0"/>
              <a:t>. </a:t>
            </a:r>
            <a:r>
              <a:rPr lang="sv-SE" sz="700" dirty="0" err="1"/>
              <a:t>FoI</a:t>
            </a:r>
            <a:r>
              <a:rPr lang="sv-SE" sz="700" dirty="0"/>
              <a:t> skall </a:t>
            </a:r>
            <a:r>
              <a:rPr lang="sv-SE" sz="700" dirty="0" err="1"/>
              <a:t>karaktäriseras</a:t>
            </a:r>
            <a:r>
              <a:rPr lang="sv-SE" sz="700" dirty="0"/>
              <a:t> av: Nyskapande, Kreativitet, Ovisshet, Systematik och </a:t>
            </a:r>
            <a:r>
              <a:rPr lang="sv-SE" sz="700" dirty="0" err="1"/>
              <a:t>Överförbarhet</a:t>
            </a:r>
            <a:r>
              <a:rPr lang="sv-SE" sz="700" dirty="0"/>
              <a:t> och/eller Reproducerbarhet.) </a:t>
            </a:r>
          </a:p>
          <a:p>
            <a:pPr marL="342900" indent="-342900">
              <a:spcAft>
                <a:spcPts val="600"/>
              </a:spcAft>
              <a:buFont typeface="+mj-lt"/>
              <a:buAutoNum type="arabicPeriod"/>
            </a:pPr>
            <a:r>
              <a:rPr lang="sv-SE" sz="700" dirty="0"/>
              <a:t>Hur stor andel av ert </a:t>
            </a:r>
            <a:r>
              <a:rPr lang="sv-SE" sz="700" dirty="0" err="1"/>
              <a:t>företags</a:t>
            </a:r>
            <a:r>
              <a:rPr lang="sv-SE" sz="700" dirty="0"/>
              <a:t> totala kostnader </a:t>
            </a:r>
            <a:r>
              <a:rPr lang="sv-SE" sz="700" dirty="0" err="1"/>
              <a:t>utgörs</a:t>
            </a:r>
            <a:r>
              <a:rPr lang="sv-SE" sz="700" dirty="0"/>
              <a:t> av IT-kostnader? (IT-kostnader inkluderar totala kostnaderna </a:t>
            </a:r>
            <a:r>
              <a:rPr lang="sv-SE" sz="700" dirty="0" err="1"/>
              <a:t>för</a:t>
            </a:r>
            <a:r>
              <a:rPr lang="sv-SE" sz="700" dirty="0"/>
              <a:t> driften av </a:t>
            </a:r>
            <a:r>
              <a:rPr lang="sv-SE" sz="700" dirty="0" err="1"/>
              <a:t>företagets</a:t>
            </a:r>
            <a:r>
              <a:rPr lang="sv-SE" sz="700" dirty="0"/>
              <a:t> </a:t>
            </a:r>
            <a:r>
              <a:rPr lang="sv-SE" sz="700" dirty="0" err="1"/>
              <a:t>IT-anläggningar</a:t>
            </a:r>
            <a:r>
              <a:rPr lang="sv-SE" sz="700" dirty="0"/>
              <a:t>, investeringar i </a:t>
            </a:r>
            <a:r>
              <a:rPr lang="sv-SE" sz="700" dirty="0" err="1"/>
              <a:t>hårdvara</a:t>
            </a:r>
            <a:r>
              <a:rPr lang="sv-SE" sz="700" dirty="0"/>
              <a:t>, mjukvara, </a:t>
            </a:r>
            <a:r>
              <a:rPr lang="sv-SE" sz="700" dirty="0" err="1"/>
              <a:t>underhåll</a:t>
            </a:r>
            <a:r>
              <a:rPr lang="sv-SE" sz="700" dirty="0"/>
              <a:t> samt licenser) </a:t>
            </a:r>
          </a:p>
          <a:p>
            <a:pPr marL="342900" indent="-342900">
              <a:spcAft>
                <a:spcPts val="600"/>
              </a:spcAft>
              <a:buFont typeface="+mj-lt"/>
              <a:buAutoNum type="arabicPeriod"/>
            </a:pPr>
            <a:r>
              <a:rPr lang="sv-SE" sz="700" dirty="0"/>
              <a:t>Hur stor andel av ert </a:t>
            </a:r>
            <a:r>
              <a:rPr lang="sv-SE" sz="700" dirty="0" err="1"/>
              <a:t>företags</a:t>
            </a:r>
            <a:r>
              <a:rPr lang="sv-SE" sz="700" dirty="0"/>
              <a:t> totala kostnader </a:t>
            </a:r>
            <a:r>
              <a:rPr lang="sv-SE" sz="700" dirty="0" err="1"/>
              <a:t>utgörs</a:t>
            </a:r>
            <a:r>
              <a:rPr lang="sv-SE" sz="700" dirty="0"/>
              <a:t> av lokalkostnader? </a:t>
            </a:r>
          </a:p>
          <a:p>
            <a:pPr marL="342900" indent="-342900">
              <a:spcAft>
                <a:spcPts val="600"/>
              </a:spcAft>
              <a:buFont typeface="+mj-lt"/>
              <a:buAutoNum type="arabicPeriod"/>
            </a:pPr>
            <a:r>
              <a:rPr lang="sv-SE" sz="700" dirty="0"/>
              <a:t>Hur </a:t>
            </a:r>
            <a:r>
              <a:rPr lang="sv-SE" sz="700" dirty="0" err="1"/>
              <a:t>står</a:t>
            </a:r>
            <a:r>
              <a:rPr lang="sv-SE" sz="700" dirty="0"/>
              <a:t> andel av ert </a:t>
            </a:r>
            <a:r>
              <a:rPr lang="sv-SE" sz="700" dirty="0" err="1"/>
              <a:t>företags</a:t>
            </a:r>
            <a:r>
              <a:rPr lang="sv-SE" sz="700" dirty="0"/>
              <a:t> totala kostnader </a:t>
            </a:r>
            <a:r>
              <a:rPr lang="sv-SE" sz="700" dirty="0" err="1"/>
              <a:t>bedömer</a:t>
            </a:r>
            <a:r>
              <a:rPr lang="sv-SE" sz="700" dirty="0"/>
              <a:t> ni att lokalkostnaderna kommer </a:t>
            </a:r>
            <a:r>
              <a:rPr lang="sv-SE" sz="700" dirty="0" err="1"/>
              <a:t>utgöra</a:t>
            </a:r>
            <a:r>
              <a:rPr lang="sv-SE" sz="700" dirty="0"/>
              <a:t> om ett </a:t>
            </a:r>
            <a:r>
              <a:rPr lang="sv-SE" sz="700" dirty="0" err="1"/>
              <a:t>år</a:t>
            </a:r>
            <a:r>
              <a:rPr lang="sv-SE" sz="700" dirty="0"/>
              <a:t>? </a:t>
            </a:r>
          </a:p>
          <a:p>
            <a:pPr marL="342900" indent="-342900">
              <a:spcAft>
                <a:spcPts val="600"/>
              </a:spcAft>
              <a:buFont typeface="+mj-lt"/>
              <a:buAutoNum type="arabicPeriod"/>
            </a:pPr>
            <a:r>
              <a:rPr lang="sv-SE" sz="700" dirty="0"/>
              <a:t>Har ert </a:t>
            </a:r>
            <a:r>
              <a:rPr lang="sv-SE" sz="700" dirty="0" err="1"/>
              <a:t>företag</a:t>
            </a:r>
            <a:r>
              <a:rPr lang="sv-SE" sz="700" dirty="0"/>
              <a:t> </a:t>
            </a:r>
            <a:r>
              <a:rPr lang="sv-SE" sz="700" dirty="0" err="1"/>
              <a:t>något</a:t>
            </a:r>
            <a:r>
              <a:rPr lang="sv-SE" sz="700" dirty="0"/>
              <a:t> skriftligt KS-system (</a:t>
            </a:r>
            <a:r>
              <a:rPr lang="sv-SE" sz="700" dirty="0" err="1"/>
              <a:t>kvalitetssäkringssystem</a:t>
            </a:r>
            <a:r>
              <a:rPr lang="sv-SE" sz="700" dirty="0"/>
              <a:t>) eller en skriftlig beskrivning av </a:t>
            </a:r>
            <a:r>
              <a:rPr lang="sv-SE" sz="700" dirty="0" err="1"/>
              <a:t>företagets</a:t>
            </a:r>
            <a:r>
              <a:rPr lang="sv-SE" sz="700" dirty="0"/>
              <a:t> </a:t>
            </a:r>
            <a:r>
              <a:rPr lang="sv-SE" sz="700" dirty="0" err="1"/>
              <a:t>kvalitetssäkringsförfarande</a:t>
            </a:r>
            <a:r>
              <a:rPr lang="sv-SE" sz="700" dirty="0"/>
              <a:t>? </a:t>
            </a:r>
          </a:p>
          <a:p>
            <a:pPr marL="342900" indent="-342900">
              <a:spcAft>
                <a:spcPts val="600"/>
              </a:spcAft>
              <a:buFont typeface="+mj-lt"/>
              <a:buAutoNum type="arabicPeriod"/>
            </a:pPr>
            <a:r>
              <a:rPr lang="sv-SE" sz="700" dirty="0"/>
              <a:t>Har ni interna processer </a:t>
            </a:r>
            <a:r>
              <a:rPr lang="sv-SE" sz="700" dirty="0" err="1"/>
              <a:t>för</a:t>
            </a:r>
            <a:r>
              <a:rPr lang="sv-SE" sz="700" dirty="0"/>
              <a:t> ert eget </a:t>
            </a:r>
            <a:r>
              <a:rPr lang="sv-SE" sz="700" dirty="0" err="1"/>
              <a:t>hållbarhetsarbete</a:t>
            </a:r>
            <a:r>
              <a:rPr lang="sv-SE" sz="700" dirty="0"/>
              <a:t>? (t.ex. Integrerat i ledningssystem, kvalitet- och </a:t>
            </a:r>
            <a:r>
              <a:rPr lang="sv-SE" sz="700" dirty="0" err="1"/>
              <a:t>miljösystem</a:t>
            </a:r>
            <a:r>
              <a:rPr lang="sv-SE" sz="700" dirty="0"/>
              <a:t>, </a:t>
            </a:r>
            <a:r>
              <a:rPr lang="sv-SE" sz="700" dirty="0" err="1"/>
              <a:t>hållbarhetsredovisning</a:t>
            </a:r>
            <a:r>
              <a:rPr lang="sv-SE" sz="700" dirty="0"/>
              <a:t>) </a:t>
            </a:r>
          </a:p>
          <a:p>
            <a:pPr marL="342900" indent="-342900">
              <a:spcAft>
                <a:spcPts val="600"/>
              </a:spcAft>
              <a:buFont typeface="+mj-lt"/>
              <a:buAutoNum type="arabicPeriod"/>
            </a:pPr>
            <a:r>
              <a:rPr lang="sv-SE" sz="700" dirty="0"/>
              <a:t>Erbjuder eller utvecklar ni </a:t>
            </a:r>
            <a:r>
              <a:rPr lang="sv-SE" sz="700" dirty="0" err="1"/>
              <a:t>tjänster</a:t>
            </a:r>
            <a:r>
              <a:rPr lang="sv-SE" sz="700" dirty="0"/>
              <a:t> som bidrar till att </a:t>
            </a:r>
            <a:r>
              <a:rPr lang="sv-SE" sz="700" dirty="0" err="1"/>
              <a:t>hjälpa</a:t>
            </a:r>
            <a:r>
              <a:rPr lang="sv-SE" sz="700" dirty="0"/>
              <a:t> era kunder att arbeta mer </a:t>
            </a:r>
            <a:r>
              <a:rPr lang="sv-SE" sz="700" dirty="0" err="1"/>
              <a:t>hållbart</a:t>
            </a:r>
            <a:r>
              <a:rPr lang="sv-SE" sz="700" dirty="0"/>
              <a:t>/utveckla mer </a:t>
            </a:r>
            <a:r>
              <a:rPr lang="sv-SE" sz="700" dirty="0" err="1"/>
              <a:t>hållbara</a:t>
            </a:r>
            <a:r>
              <a:rPr lang="sv-SE" sz="700" dirty="0"/>
              <a:t> produkter och </a:t>
            </a:r>
            <a:r>
              <a:rPr lang="sv-SE" sz="700" dirty="0" err="1"/>
              <a:t>tjänster</a:t>
            </a:r>
            <a:r>
              <a:rPr lang="sv-SE" sz="700" dirty="0"/>
              <a:t>? (t.ex. </a:t>
            </a:r>
            <a:r>
              <a:rPr lang="sv-SE" sz="700" dirty="0" err="1"/>
              <a:t>ECO-designtjänster</a:t>
            </a:r>
            <a:r>
              <a:rPr lang="sv-SE" sz="700" dirty="0"/>
              <a:t>, </a:t>
            </a:r>
            <a:r>
              <a:rPr lang="sv-SE" sz="700" dirty="0" err="1"/>
              <a:t>miljötjänster</a:t>
            </a:r>
            <a:r>
              <a:rPr lang="sv-SE" sz="700" dirty="0"/>
              <a:t>, </a:t>
            </a:r>
            <a:r>
              <a:rPr lang="sv-SE" sz="700" dirty="0" err="1"/>
              <a:t>hållbarhetsrådgivning</a:t>
            </a:r>
            <a:r>
              <a:rPr lang="sv-SE" sz="700" dirty="0"/>
              <a:t>, energieffektivisering etc.) </a:t>
            </a:r>
          </a:p>
          <a:p>
            <a:pPr marL="342900" indent="-342900">
              <a:spcAft>
                <a:spcPts val="600"/>
              </a:spcAft>
              <a:buFont typeface="+mj-lt"/>
              <a:buAutoNum type="arabicPeriod"/>
            </a:pPr>
            <a:r>
              <a:rPr lang="sv-SE" sz="700" dirty="0" err="1"/>
              <a:t>För</a:t>
            </a:r>
            <a:r>
              <a:rPr lang="sv-SE" sz="700" dirty="0"/>
              <a:t> att </a:t>
            </a:r>
            <a:r>
              <a:rPr lang="sv-SE" sz="700" dirty="0" err="1"/>
              <a:t>möta</a:t>
            </a:r>
            <a:r>
              <a:rPr lang="sv-SE" sz="700" dirty="0"/>
              <a:t> den digitala transformationen och </a:t>
            </a:r>
            <a:r>
              <a:rPr lang="sv-SE" sz="700" dirty="0" err="1"/>
              <a:t>öka</a:t>
            </a:r>
            <a:r>
              <a:rPr lang="sv-SE" sz="700" dirty="0"/>
              <a:t> sin konkurrenskraft </a:t>
            </a:r>
            <a:r>
              <a:rPr lang="sv-SE" sz="700" dirty="0" err="1"/>
              <a:t>ändrar</a:t>
            </a:r>
            <a:r>
              <a:rPr lang="sv-SE" sz="700" dirty="0"/>
              <a:t> </a:t>
            </a:r>
            <a:r>
              <a:rPr lang="sv-SE" sz="700" dirty="0" err="1"/>
              <a:t>många</a:t>
            </a:r>
            <a:r>
              <a:rPr lang="sv-SE" sz="700" dirty="0"/>
              <a:t> </a:t>
            </a:r>
            <a:r>
              <a:rPr lang="sv-SE" sz="700" dirty="0" err="1"/>
              <a:t>företag</a:t>
            </a:r>
            <a:r>
              <a:rPr lang="sv-SE" sz="700" dirty="0"/>
              <a:t> sin verksamhetslogik och </a:t>
            </a:r>
            <a:r>
              <a:rPr lang="sv-SE" sz="700" dirty="0" err="1"/>
              <a:t>affärsmodell</a:t>
            </a:r>
            <a:r>
              <a:rPr lang="sv-SE" sz="700" dirty="0"/>
              <a:t>. Har ert </a:t>
            </a:r>
            <a:r>
              <a:rPr lang="sv-SE" sz="700" dirty="0" err="1"/>
              <a:t>företag</a:t>
            </a:r>
            <a:r>
              <a:rPr lang="sv-SE" sz="700" dirty="0"/>
              <a:t> en uttalad digital strategi? </a:t>
            </a:r>
          </a:p>
          <a:p>
            <a:pPr marL="342900" indent="-342900">
              <a:spcAft>
                <a:spcPts val="600"/>
              </a:spcAft>
              <a:buFont typeface="+mj-lt"/>
              <a:buAutoNum type="arabicPeriod"/>
            </a:pPr>
            <a:r>
              <a:rPr lang="sv-SE" sz="700" dirty="0"/>
              <a:t>I vilken </a:t>
            </a:r>
            <a:r>
              <a:rPr lang="sv-SE" sz="700" dirty="0" err="1"/>
              <a:t>utsträckning</a:t>
            </a:r>
            <a:r>
              <a:rPr lang="sv-SE" sz="700" dirty="0"/>
              <a:t> </a:t>
            </a:r>
            <a:r>
              <a:rPr lang="sv-SE" sz="700" dirty="0" err="1"/>
              <a:t>genomför</a:t>
            </a:r>
            <a:r>
              <a:rPr lang="sv-SE" sz="700" dirty="0"/>
              <a:t> ert </a:t>
            </a:r>
            <a:r>
              <a:rPr lang="sv-SE" sz="700" dirty="0" err="1"/>
              <a:t>företag</a:t>
            </a:r>
            <a:r>
              <a:rPr lang="sv-SE" sz="700" dirty="0"/>
              <a:t> </a:t>
            </a:r>
            <a:r>
              <a:rPr lang="sv-SE" sz="700" dirty="0" err="1"/>
              <a:t>någon</a:t>
            </a:r>
            <a:r>
              <a:rPr lang="sv-SE" sz="700" dirty="0"/>
              <a:t> form av analys med </a:t>
            </a:r>
            <a:r>
              <a:rPr lang="sv-SE" sz="700" dirty="0" err="1"/>
              <a:t>hjälp</a:t>
            </a:r>
            <a:r>
              <a:rPr lang="sv-SE" sz="700" dirty="0"/>
              <a:t> av stora data (</a:t>
            </a:r>
            <a:r>
              <a:rPr lang="sv-SE" sz="700" dirty="0" err="1"/>
              <a:t>big</a:t>
            </a:r>
            <a:r>
              <a:rPr lang="sv-SE" sz="700" dirty="0"/>
              <a:t> data)? (Big data </a:t>
            </a:r>
            <a:r>
              <a:rPr lang="sv-SE" sz="700" dirty="0" err="1"/>
              <a:t>är</a:t>
            </a:r>
            <a:r>
              <a:rPr lang="sv-SE" sz="700" dirty="0"/>
              <a:t> stora </a:t>
            </a:r>
            <a:r>
              <a:rPr lang="sv-SE" sz="700" dirty="0" err="1"/>
              <a:t>datauppsättningar</a:t>
            </a:r>
            <a:r>
              <a:rPr lang="sv-SE" sz="700" dirty="0"/>
              <a:t> som </a:t>
            </a:r>
            <a:r>
              <a:rPr lang="sv-SE" sz="700" dirty="0" err="1"/>
              <a:t>är</a:t>
            </a:r>
            <a:r>
              <a:rPr lang="sv-SE" sz="700" dirty="0"/>
              <a:t> </a:t>
            </a:r>
            <a:r>
              <a:rPr lang="sv-SE" sz="700" dirty="0" err="1"/>
              <a:t>för</a:t>
            </a:r>
            <a:r>
              <a:rPr lang="sv-SE" sz="700" dirty="0"/>
              <a:t> komplexa att hantera/analysera med konventionella verktyg och </a:t>
            </a:r>
            <a:r>
              <a:rPr lang="sv-SE" sz="700" dirty="0" err="1"/>
              <a:t>kräver</a:t>
            </a:r>
            <a:r>
              <a:rPr lang="sv-SE" sz="700" dirty="0"/>
              <a:t> nya teknologier, tekniker eller mjukvaruverktyg.) </a:t>
            </a:r>
          </a:p>
          <a:p>
            <a:pPr marL="342900" indent="-342900">
              <a:spcAft>
                <a:spcPts val="600"/>
              </a:spcAft>
              <a:buFont typeface="+mj-lt"/>
              <a:buAutoNum type="arabicPeriod"/>
            </a:pPr>
            <a:r>
              <a:rPr lang="sv-SE" sz="700" dirty="0"/>
              <a:t>I vilken </a:t>
            </a:r>
            <a:r>
              <a:rPr lang="sv-SE" sz="700" dirty="0" err="1"/>
              <a:t>utsträckning</a:t>
            </a:r>
            <a:r>
              <a:rPr lang="sv-SE" sz="700" dirty="0"/>
              <a:t> </a:t>
            </a:r>
            <a:r>
              <a:rPr lang="sv-SE" sz="700" dirty="0" err="1"/>
              <a:t>genomför</a:t>
            </a:r>
            <a:r>
              <a:rPr lang="sv-SE" sz="700" dirty="0"/>
              <a:t> ert </a:t>
            </a:r>
            <a:r>
              <a:rPr lang="sv-SE" sz="700" dirty="0" err="1"/>
              <a:t>företag</a:t>
            </a:r>
            <a:r>
              <a:rPr lang="sv-SE" sz="700" dirty="0"/>
              <a:t> </a:t>
            </a:r>
            <a:r>
              <a:rPr lang="sv-SE" sz="700" dirty="0" err="1"/>
              <a:t>någon</a:t>
            </a:r>
            <a:r>
              <a:rPr lang="sv-SE" sz="700" dirty="0"/>
              <a:t> form av </a:t>
            </a:r>
            <a:r>
              <a:rPr lang="sv-SE" sz="700" dirty="0" err="1"/>
              <a:t>kundnöjdhetsundersökning</a:t>
            </a:r>
            <a:r>
              <a:rPr lang="sv-SE" sz="700" dirty="0"/>
              <a:t>? (NPS, CES och NKI, </a:t>
            </a:r>
            <a:r>
              <a:rPr lang="sv-SE" sz="700" dirty="0" err="1"/>
              <a:t>är</a:t>
            </a:r>
            <a:r>
              <a:rPr lang="sv-SE" sz="700" dirty="0"/>
              <a:t> exempel </a:t>
            </a:r>
            <a:r>
              <a:rPr lang="sv-SE" sz="700" dirty="0" err="1"/>
              <a:t>pa</a:t>
            </a:r>
            <a:r>
              <a:rPr lang="sv-SE" sz="700" dirty="0"/>
              <a:t>̊ </a:t>
            </a:r>
            <a:r>
              <a:rPr lang="sv-SE" sz="700" dirty="0" err="1"/>
              <a:t>mått</a:t>
            </a:r>
            <a:r>
              <a:rPr lang="sv-SE" sz="700" dirty="0"/>
              <a:t> som vanligtvis </a:t>
            </a:r>
            <a:r>
              <a:rPr lang="sv-SE" sz="700" dirty="0" err="1"/>
              <a:t>används</a:t>
            </a:r>
            <a:r>
              <a:rPr lang="sv-SE" sz="700" dirty="0"/>
              <a:t> </a:t>
            </a:r>
            <a:r>
              <a:rPr lang="sv-SE" sz="700" dirty="0" err="1"/>
              <a:t>för</a:t>
            </a:r>
            <a:r>
              <a:rPr lang="sv-SE" sz="700" dirty="0"/>
              <a:t> att </a:t>
            </a:r>
            <a:r>
              <a:rPr lang="sv-SE" sz="700" dirty="0" err="1"/>
              <a:t>mäta</a:t>
            </a:r>
            <a:r>
              <a:rPr lang="sv-SE" sz="700" dirty="0"/>
              <a:t> kundupplevelse och lojalitet). </a:t>
            </a:r>
          </a:p>
        </p:txBody>
      </p:sp>
      <p:sp>
        <p:nvSpPr>
          <p:cNvPr id="9" name="textruta 8">
            <a:extLst>
              <a:ext uri="{FF2B5EF4-FFF2-40B4-BE49-F238E27FC236}">
                <a16:creationId xmlns:a16="http://schemas.microsoft.com/office/drawing/2014/main" id="{8ED157FF-A12F-1A42-AB4A-A52DDDE2DF1C}"/>
              </a:ext>
            </a:extLst>
          </p:cNvPr>
          <p:cNvSpPr txBox="1"/>
          <p:nvPr/>
        </p:nvSpPr>
        <p:spPr>
          <a:xfrm>
            <a:off x="4445422" y="1262608"/>
            <a:ext cx="3851413" cy="2431435"/>
          </a:xfrm>
          <a:prstGeom prst="rect">
            <a:avLst/>
          </a:prstGeom>
          <a:noFill/>
        </p:spPr>
        <p:txBody>
          <a:bodyPr wrap="square" rtlCol="0">
            <a:spAutoFit/>
          </a:bodyPr>
          <a:lstStyle/>
          <a:p>
            <a:pPr marL="342900" indent="-342900">
              <a:spcAft>
                <a:spcPts val="600"/>
              </a:spcAft>
              <a:buFont typeface="+mj-lt"/>
              <a:buAutoNum type="arabicPeriod" startAt="14"/>
            </a:pPr>
            <a:r>
              <a:rPr lang="sv-SE" sz="700"/>
              <a:t>Vad är genomsnittliga storleken på era kundprojekt?</a:t>
            </a:r>
          </a:p>
          <a:p>
            <a:pPr marL="342900" indent="-342900">
              <a:spcAft>
                <a:spcPts val="600"/>
              </a:spcAft>
              <a:buFont typeface="+mj-lt"/>
              <a:buAutoNum type="arabicPeriod" startAt="14"/>
            </a:pPr>
            <a:r>
              <a:rPr lang="sv-SE" sz="700"/>
              <a:t>Hur stor andel av er totala omsättningen utgörs av företagets egen omsättning? (Egen omsättning är den delen av omsättningen som företaget producerar själva/"in house". Med andra ord är det omsättningen exklusive olika slags konsultinköp eller inköp av andra varor, material och tjänster (omsättning - konsultinköp - inköp av utomstående varor, material och/eller tjänster)). </a:t>
            </a:r>
          </a:p>
          <a:p>
            <a:pPr marL="342900" indent="-342900">
              <a:spcAft>
                <a:spcPts val="600"/>
              </a:spcAft>
              <a:buFont typeface="+mj-lt"/>
              <a:buAutoNum type="arabicPeriod" startAt="14"/>
            </a:pPr>
            <a:r>
              <a:rPr lang="sv-SE" sz="700"/>
              <a:t> Vilken/vilka sektorer utgör er kundbas? </a:t>
            </a:r>
          </a:p>
          <a:p>
            <a:pPr marL="342900" indent="-342900">
              <a:spcAft>
                <a:spcPts val="600"/>
              </a:spcAft>
              <a:buFont typeface="+mj-lt"/>
              <a:buAutoNum type="arabicPeriod" startAt="14"/>
            </a:pPr>
            <a:r>
              <a:rPr lang="sv-SE" sz="700"/>
              <a:t>Baserat på svaret i fråga 16, hur stor är företagets egen omsättning fördelat per kund/sektor? </a:t>
            </a:r>
          </a:p>
          <a:p>
            <a:pPr marL="342900" indent="-342900">
              <a:spcAft>
                <a:spcPts val="600"/>
              </a:spcAft>
              <a:buFont typeface="+mj-lt"/>
              <a:buAutoNum type="arabicPeriod" startAt="14"/>
            </a:pPr>
            <a:r>
              <a:rPr lang="sv-SE" sz="700"/>
              <a:t>I vilken utsträckning tror du PPP (Offentlig-Privat samverkan) kommer att användas i kommande infrastrukturprojekt? </a:t>
            </a:r>
          </a:p>
          <a:p>
            <a:pPr marL="342900" indent="-342900">
              <a:spcAft>
                <a:spcPts val="600"/>
              </a:spcAft>
              <a:buFont typeface="+mj-lt"/>
              <a:buAutoNum type="arabicPeriod" startAt="14"/>
            </a:pPr>
            <a:r>
              <a:rPr lang="sv-SE" sz="700"/>
              <a:t>Inom vilken/vilka branscher är era kunder verksamma? </a:t>
            </a:r>
          </a:p>
          <a:p>
            <a:pPr marL="342900" indent="-342900">
              <a:spcAft>
                <a:spcPts val="600"/>
              </a:spcAft>
              <a:buFont typeface="+mj-lt"/>
              <a:buAutoNum type="arabicPeriod" startAt="14"/>
            </a:pPr>
            <a:r>
              <a:rPr lang="sv-SE" sz="700"/>
              <a:t>Baserat på svaret i fråga 19, hur stor är företagets egen omsättning fördelat per bransch? </a:t>
            </a:r>
          </a:p>
          <a:p>
            <a:pPr marL="342900" indent="-342900">
              <a:spcAft>
                <a:spcPts val="600"/>
              </a:spcAft>
              <a:buFont typeface="+mj-lt"/>
              <a:buAutoNum type="arabicPeriod" startAt="14"/>
            </a:pPr>
            <a:endParaRPr lang="sv-SE" sz="700"/>
          </a:p>
          <a:p>
            <a:pPr marL="342900" indent="-342900">
              <a:spcAft>
                <a:spcPts val="600"/>
              </a:spcAft>
              <a:buFont typeface="+mj-lt"/>
              <a:buAutoNum type="arabicPeriod" startAt="14"/>
            </a:pPr>
            <a:endParaRPr lang="sv-SE" sz="700"/>
          </a:p>
        </p:txBody>
      </p:sp>
      <p:sp>
        <p:nvSpPr>
          <p:cNvPr id="10" name="textruta 9">
            <a:extLst>
              <a:ext uri="{FF2B5EF4-FFF2-40B4-BE49-F238E27FC236}">
                <a16:creationId xmlns:a16="http://schemas.microsoft.com/office/drawing/2014/main" id="{0ADBBBED-7399-124A-8922-FBC87FD7DFEF}"/>
              </a:ext>
            </a:extLst>
          </p:cNvPr>
          <p:cNvSpPr txBox="1"/>
          <p:nvPr/>
        </p:nvSpPr>
        <p:spPr>
          <a:xfrm>
            <a:off x="8475058" y="1262608"/>
            <a:ext cx="3660796" cy="3600986"/>
          </a:xfrm>
          <a:prstGeom prst="rect">
            <a:avLst/>
          </a:prstGeom>
          <a:noFill/>
        </p:spPr>
        <p:txBody>
          <a:bodyPr wrap="square" rtlCol="0">
            <a:spAutoFit/>
          </a:bodyPr>
          <a:lstStyle/>
          <a:p>
            <a:pPr marL="342900" indent="-342900">
              <a:spcAft>
                <a:spcPts val="600"/>
              </a:spcAft>
              <a:buFont typeface="+mj-lt"/>
              <a:buAutoNum type="arabicPeriod" startAt="21"/>
            </a:pPr>
            <a:r>
              <a:rPr lang="sv-SE" sz="700"/>
              <a:t>Hur ser könsfördelningen ut bland era medarbetare? </a:t>
            </a:r>
          </a:p>
          <a:p>
            <a:pPr marL="342900" indent="-342900">
              <a:spcAft>
                <a:spcPts val="600"/>
              </a:spcAft>
              <a:buFont typeface="+mj-lt"/>
              <a:buAutoNum type="arabicPeriod" startAt="21"/>
            </a:pPr>
            <a:r>
              <a:rPr lang="sv-SE" sz="700"/>
              <a:t>Hur ser könsfördelningen ut bland era medarbetare på chefspositioner? (chefspositioner inkluderar Vd:ar, drift- och verksamhetschefer, chefer för särskilda funktioner (ex. ekonomi och personal) samt mellanchefer). </a:t>
            </a:r>
          </a:p>
          <a:p>
            <a:pPr marL="342900" indent="-342900">
              <a:spcAft>
                <a:spcPts val="600"/>
              </a:spcAft>
              <a:buFont typeface="+mj-lt"/>
              <a:buAutoNum type="arabicPeriod" startAt="21"/>
            </a:pPr>
            <a:r>
              <a:rPr lang="sv-SE" sz="700"/>
              <a:t>Hur stor är andelen medarbetare anställda inom följande områden? </a:t>
            </a:r>
          </a:p>
          <a:p>
            <a:pPr marL="342900" indent="-342900">
              <a:spcAft>
                <a:spcPts val="600"/>
              </a:spcAft>
              <a:buFont typeface="+mj-lt"/>
              <a:buAutoNum type="arabicPeriod" startAt="21"/>
            </a:pPr>
            <a:r>
              <a:rPr lang="sv-SE" sz="700"/>
              <a:t>Hur stor är andelen medarbetare inom följande åldersspann? </a:t>
            </a:r>
          </a:p>
          <a:p>
            <a:pPr marL="342900" indent="-342900">
              <a:spcAft>
                <a:spcPts val="600"/>
              </a:spcAft>
              <a:buFont typeface="+mj-lt"/>
              <a:buAutoNum type="arabicPeriod" startAt="21"/>
            </a:pPr>
            <a:r>
              <a:rPr lang="sv-SE" sz="700"/>
              <a:t>Hur länge har era medarbetare i snitt jobbat på ert företag? </a:t>
            </a:r>
          </a:p>
          <a:p>
            <a:pPr marL="342900" indent="-342900">
              <a:spcAft>
                <a:spcPts val="600"/>
              </a:spcAft>
              <a:buFont typeface="+mj-lt"/>
              <a:buAutoNum type="arabicPeriod" startAt="21"/>
            </a:pPr>
            <a:r>
              <a:rPr lang="sv-SE" sz="700"/>
              <a:t>Hur lång är era medarbetares genomsnittliga branscherfarenhet? (Branscherfarenhet mäts i totalt antal år i nuvarande bransch) </a:t>
            </a:r>
          </a:p>
          <a:p>
            <a:pPr marL="342900" indent="-342900">
              <a:spcAft>
                <a:spcPts val="600"/>
              </a:spcAft>
              <a:buFont typeface="+mj-lt"/>
              <a:buAutoNum type="arabicPeriod" startAt="21"/>
            </a:pPr>
            <a:r>
              <a:rPr lang="sv-SE" sz="700"/>
              <a:t>Hur stor är företagets personalomsättning?</a:t>
            </a:r>
            <a:br>
              <a:rPr lang="sv-SE" sz="700"/>
            </a:br>
            <a:r>
              <a:rPr lang="sv-SE" sz="700"/>
              <a:t>(Personalomsättningen är antalet medarbetare som avgått under räkenskapsåret dividerat med det genomsnittliga totala antalet medarbetare under året (ingående + utgående /2)) </a:t>
            </a:r>
          </a:p>
          <a:p>
            <a:pPr marL="342900" indent="-342900">
              <a:spcAft>
                <a:spcPts val="600"/>
              </a:spcAft>
              <a:buFont typeface="+mj-lt"/>
              <a:buAutoNum type="arabicPeriod" startAt="21"/>
            </a:pPr>
            <a:r>
              <a:rPr lang="sv-SE" sz="700"/>
              <a:t>Hur stor andel av era totala kostnader utgörs av utbildningskostnader? (Utbildningskostnader inkluderar interna och externa kurskostnader, intäktsbortfall och utebliven debitering) </a:t>
            </a:r>
          </a:p>
          <a:p>
            <a:pPr marL="342900" indent="-342900">
              <a:spcAft>
                <a:spcPts val="600"/>
              </a:spcAft>
              <a:buFont typeface="+mj-lt"/>
              <a:buAutoNum type="arabicPeriod" startAt="21"/>
            </a:pPr>
            <a:r>
              <a:rPr lang="sv-SE" sz="700"/>
              <a:t>Hur många sjukdagar per medarbetare i snitt har ert företag haft under räkenskapsåret? </a:t>
            </a:r>
          </a:p>
          <a:p>
            <a:pPr marL="342900" indent="-342900">
              <a:spcAft>
                <a:spcPts val="600"/>
              </a:spcAft>
              <a:buFont typeface="+mj-lt"/>
              <a:buAutoNum type="arabicPeriod" startAt="21"/>
            </a:pPr>
            <a:r>
              <a:rPr lang="sv-SE" sz="700"/>
              <a:t>I snitt hur många dagar i veckan har era medarbetare jobbat på distans sedan pandemins början? </a:t>
            </a:r>
          </a:p>
          <a:p>
            <a:pPr marL="342900" indent="-342900">
              <a:spcAft>
                <a:spcPts val="600"/>
              </a:spcAft>
              <a:buFont typeface="+mj-lt"/>
              <a:buAutoNum type="arabicPeriod" startAt="21"/>
            </a:pPr>
            <a:r>
              <a:rPr lang="sv-SE" sz="700"/>
              <a:t>Hur många dagar i veckan tror ni era medarbetare kommer jobba på distans under det kommande året? </a:t>
            </a:r>
          </a:p>
          <a:p>
            <a:pPr marL="342900" indent="-342900">
              <a:spcAft>
                <a:spcPts val="600"/>
              </a:spcAft>
              <a:buFont typeface="+mj-lt"/>
              <a:buAutoNum type="arabicPeriod" startAt="21"/>
            </a:pPr>
            <a:endParaRPr lang="sv-SE" sz="700"/>
          </a:p>
          <a:p>
            <a:pPr marL="342900" indent="-342900">
              <a:spcAft>
                <a:spcPts val="600"/>
              </a:spcAft>
              <a:buFont typeface="+mj-lt"/>
              <a:buAutoNum type="arabicPeriod" startAt="21"/>
            </a:pPr>
            <a:endParaRPr lang="sv-SE" sz="700"/>
          </a:p>
        </p:txBody>
      </p:sp>
    </p:spTree>
    <p:extLst>
      <p:ext uri="{BB962C8B-B14F-4D97-AF65-F5344CB8AC3E}">
        <p14:creationId xmlns:p14="http://schemas.microsoft.com/office/powerpoint/2010/main" val="2595536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51D843-E137-1D46-94B5-4FF7E5473B0E}"/>
              </a:ext>
            </a:extLst>
          </p:cNvPr>
          <p:cNvSpPr txBox="1">
            <a:spLocks/>
          </p:cNvSpPr>
          <p:nvPr/>
        </p:nvSpPr>
        <p:spPr>
          <a:xfrm>
            <a:off x="1010550" y="2362826"/>
            <a:ext cx="11582502" cy="1546559"/>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8000" b="1" i="0" u="none" strike="noStrike" kern="1200" cap="none" spc="0" normalizeH="0" baseline="0" noProof="0" dirty="0">
                <a:ln>
                  <a:noFill/>
                </a:ln>
                <a:solidFill>
                  <a:prstClr val="black"/>
                </a:solidFill>
                <a:effectLst/>
                <a:uLnTx/>
                <a:uFillTx/>
                <a:latin typeface="Arial" panose="020B0604020202020204"/>
                <a:ea typeface="+mj-ea"/>
                <a:cs typeface="+mj-cs"/>
              </a:rPr>
              <a:t>Benchmark</a:t>
            </a:r>
          </a:p>
        </p:txBody>
      </p:sp>
      <p:pic>
        <p:nvPicPr>
          <p:cNvPr id="4" name="Bildobjekt 3">
            <a:extLst>
              <a:ext uri="{FF2B5EF4-FFF2-40B4-BE49-F238E27FC236}">
                <a16:creationId xmlns:a16="http://schemas.microsoft.com/office/drawing/2014/main" id="{B895A7CB-83C2-6947-9001-AF23F1580BC8}"/>
              </a:ext>
            </a:extLst>
          </p:cNvPr>
          <p:cNvPicPr>
            <a:picLocks noChangeAspect="1"/>
          </p:cNvPicPr>
          <p:nvPr/>
        </p:nvPicPr>
        <p:blipFill rotWithShape="1">
          <a:blip r:embed="rId2"/>
          <a:srcRect b="2684"/>
          <a:stretch/>
        </p:blipFill>
        <p:spPr>
          <a:xfrm>
            <a:off x="7534644" y="2136775"/>
            <a:ext cx="4140200" cy="4721225"/>
          </a:xfrm>
          <a:prstGeom prst="rect">
            <a:avLst/>
          </a:prstGeom>
        </p:spPr>
      </p:pic>
    </p:spTree>
    <p:extLst>
      <p:ext uri="{BB962C8B-B14F-4D97-AF65-F5344CB8AC3E}">
        <p14:creationId xmlns:p14="http://schemas.microsoft.com/office/powerpoint/2010/main" val="27934738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5CA7C93-731F-724B-B3E8-D0275371673D}"/>
              </a:ext>
            </a:extLst>
          </p:cNvPr>
          <p:cNvSpPr>
            <a:spLocks noGrp="1"/>
          </p:cNvSpPr>
          <p:nvPr>
            <p:ph type="title"/>
          </p:nvPr>
        </p:nvSpPr>
        <p:spPr/>
        <p:txBody>
          <a:bodyPr/>
          <a:lstStyle/>
          <a:p>
            <a:r>
              <a:rPr lang="sv-SE" dirty="0"/>
              <a:t>Benchmark mot Danmark </a:t>
            </a:r>
          </a:p>
        </p:txBody>
      </p:sp>
      <p:sp>
        <p:nvSpPr>
          <p:cNvPr id="3" name="Platshållare för innehåll 2">
            <a:extLst>
              <a:ext uri="{FF2B5EF4-FFF2-40B4-BE49-F238E27FC236}">
                <a16:creationId xmlns:a16="http://schemas.microsoft.com/office/drawing/2014/main" id="{7E443DA2-00A0-5D4E-9EDC-8DDCA2DA6C61}"/>
              </a:ext>
            </a:extLst>
          </p:cNvPr>
          <p:cNvSpPr>
            <a:spLocks noGrp="1"/>
          </p:cNvSpPr>
          <p:nvPr>
            <p:ph idx="1"/>
          </p:nvPr>
        </p:nvSpPr>
        <p:spPr>
          <a:xfrm>
            <a:off x="415787" y="1020727"/>
            <a:ext cx="10903854" cy="543926"/>
          </a:xfrm>
        </p:spPr>
        <p:txBody>
          <a:bodyPr/>
          <a:lstStyle/>
          <a:p>
            <a:r>
              <a:rPr lang="sv-SE" sz="1800" dirty="0"/>
              <a:t>Jämförelsetalen kommer från danska </a:t>
            </a:r>
            <a:r>
              <a:rPr lang="sv-SE" sz="1800" dirty="0" err="1"/>
              <a:t>Foreningen</a:t>
            </a:r>
            <a:r>
              <a:rPr lang="sv-SE" sz="1800" dirty="0"/>
              <a:t> </a:t>
            </a:r>
            <a:r>
              <a:rPr lang="sv-SE" sz="1800" dirty="0" err="1"/>
              <a:t>af</a:t>
            </a:r>
            <a:r>
              <a:rPr lang="sv-SE" sz="1800" dirty="0"/>
              <a:t> </a:t>
            </a:r>
            <a:r>
              <a:rPr lang="sv-SE" sz="1800" dirty="0" err="1"/>
              <a:t>rådgivende</a:t>
            </a:r>
            <a:r>
              <a:rPr lang="sv-SE" sz="1800" dirty="0"/>
              <a:t> </a:t>
            </a:r>
            <a:r>
              <a:rPr lang="sv-SE" sz="1800" dirty="0" err="1"/>
              <a:t>ingeniorers</a:t>
            </a:r>
            <a:r>
              <a:rPr lang="sv-SE" sz="1800" dirty="0"/>
              <a:t> (FRI) rapport “</a:t>
            </a:r>
            <a:r>
              <a:rPr lang="sv-SE" sz="1800" dirty="0" err="1"/>
              <a:t>Videnopgørelse</a:t>
            </a:r>
            <a:r>
              <a:rPr lang="sv-SE" sz="1800" dirty="0"/>
              <a:t> 2021” och ”Statistisk </a:t>
            </a:r>
            <a:r>
              <a:rPr lang="sv-SE" sz="1800" dirty="0" err="1"/>
              <a:t>branchebeskrivelse</a:t>
            </a:r>
            <a:r>
              <a:rPr lang="sv-SE" sz="1800" dirty="0"/>
              <a:t>” 2021</a:t>
            </a:r>
          </a:p>
        </p:txBody>
      </p:sp>
      <p:sp>
        <p:nvSpPr>
          <p:cNvPr id="30" name="Platshållare för sidfot 29">
            <a:extLst>
              <a:ext uri="{FF2B5EF4-FFF2-40B4-BE49-F238E27FC236}">
                <a16:creationId xmlns:a16="http://schemas.microsoft.com/office/drawing/2014/main" id="{EDB2E34E-B634-1A49-BA37-069835DF41DB}"/>
              </a:ext>
            </a:extLst>
          </p:cNvPr>
          <p:cNvSpPr>
            <a:spLocks noGrp="1"/>
          </p:cNvSpPr>
          <p:nvPr>
            <p:ph type="ftr" sz="quarter" idx="11"/>
          </p:nvPr>
        </p:nvSpPr>
        <p:spPr/>
        <p:txBody>
          <a:bodyPr/>
          <a:lstStyle/>
          <a:p>
            <a:r>
              <a:rPr lang="sv-SE" dirty="0"/>
              <a:t>Insikt 2022 |</a:t>
            </a:r>
          </a:p>
        </p:txBody>
      </p:sp>
      <p:sp>
        <p:nvSpPr>
          <p:cNvPr id="31" name="Platshållare för bildnummer 30">
            <a:extLst>
              <a:ext uri="{FF2B5EF4-FFF2-40B4-BE49-F238E27FC236}">
                <a16:creationId xmlns:a16="http://schemas.microsoft.com/office/drawing/2014/main" id="{5BA7D0DF-B55C-604F-AC1C-14B4E652E602}"/>
              </a:ext>
            </a:extLst>
          </p:cNvPr>
          <p:cNvSpPr>
            <a:spLocks noGrp="1"/>
          </p:cNvSpPr>
          <p:nvPr>
            <p:ph type="sldNum" sz="quarter" idx="12"/>
          </p:nvPr>
        </p:nvSpPr>
        <p:spPr/>
        <p:txBody>
          <a:bodyPr/>
          <a:lstStyle/>
          <a:p>
            <a:fld id="{AE086683-F536-42AB-ABBC-F4803DFE8DBC}" type="slidenum">
              <a:rPr lang="sv-SE" smtClean="0"/>
              <a:t>44</a:t>
            </a:fld>
            <a:endParaRPr lang="sv-SE" dirty="0"/>
          </a:p>
        </p:txBody>
      </p:sp>
      <p:sp>
        <p:nvSpPr>
          <p:cNvPr id="4" name="textruta 3">
            <a:extLst>
              <a:ext uri="{FF2B5EF4-FFF2-40B4-BE49-F238E27FC236}">
                <a16:creationId xmlns:a16="http://schemas.microsoft.com/office/drawing/2014/main" id="{04D4288B-A4C5-FF45-B613-F790945369C6}"/>
              </a:ext>
            </a:extLst>
          </p:cNvPr>
          <p:cNvSpPr txBox="1"/>
          <p:nvPr/>
        </p:nvSpPr>
        <p:spPr>
          <a:xfrm>
            <a:off x="5208717" y="6251454"/>
            <a:ext cx="1774565" cy="338554"/>
          </a:xfrm>
          <a:prstGeom prst="rect">
            <a:avLst/>
          </a:prstGeom>
          <a:noFill/>
        </p:spPr>
        <p:txBody>
          <a:bodyPr wrap="square" rtlCol="0">
            <a:spAutoFit/>
          </a:bodyPr>
          <a:lstStyle/>
          <a:p>
            <a:pPr algn="ctr"/>
            <a:r>
              <a:rPr lang="sv-SE" sz="800" dirty="0"/>
              <a:t>*Dansk statistik från </a:t>
            </a:r>
            <a:br>
              <a:rPr lang="sv-SE" sz="800" dirty="0"/>
            </a:br>
            <a:r>
              <a:rPr lang="sv-SE" sz="800" dirty="0" err="1"/>
              <a:t>Branscheundersogelse</a:t>
            </a:r>
            <a:r>
              <a:rPr lang="sv-SE" sz="800" dirty="0"/>
              <a:t> 2020 </a:t>
            </a:r>
          </a:p>
        </p:txBody>
      </p:sp>
      <p:sp>
        <p:nvSpPr>
          <p:cNvPr id="32" name="Rectangle 57">
            <a:extLst>
              <a:ext uri="{FF2B5EF4-FFF2-40B4-BE49-F238E27FC236}">
                <a16:creationId xmlns:a16="http://schemas.microsoft.com/office/drawing/2014/main" id="{7EF86BD3-3C52-8E4E-9CF7-8B8DA01B4C4F}"/>
              </a:ext>
            </a:extLst>
          </p:cNvPr>
          <p:cNvSpPr/>
          <p:nvPr/>
        </p:nvSpPr>
        <p:spPr>
          <a:xfrm>
            <a:off x="8586292" y="1819481"/>
            <a:ext cx="479296" cy="4446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j-lt"/>
            </a:endParaRPr>
          </a:p>
        </p:txBody>
      </p:sp>
      <p:sp>
        <p:nvSpPr>
          <p:cNvPr id="33" name="Rectangle 53">
            <a:extLst>
              <a:ext uri="{FF2B5EF4-FFF2-40B4-BE49-F238E27FC236}">
                <a16:creationId xmlns:a16="http://schemas.microsoft.com/office/drawing/2014/main" id="{1F731545-5C21-B245-8699-344CB34C057E}"/>
              </a:ext>
            </a:extLst>
          </p:cNvPr>
          <p:cNvSpPr/>
          <p:nvPr/>
        </p:nvSpPr>
        <p:spPr>
          <a:xfrm>
            <a:off x="9247483" y="1819481"/>
            <a:ext cx="479296" cy="4446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j-lt"/>
            </a:endParaRPr>
          </a:p>
        </p:txBody>
      </p:sp>
      <p:graphicFrame>
        <p:nvGraphicFramePr>
          <p:cNvPr id="34" name="Table 38">
            <a:extLst>
              <a:ext uri="{FF2B5EF4-FFF2-40B4-BE49-F238E27FC236}">
                <a16:creationId xmlns:a16="http://schemas.microsoft.com/office/drawing/2014/main" id="{32FA7C02-F008-6243-9919-07ECDD9FFC82}"/>
              </a:ext>
            </a:extLst>
          </p:cNvPr>
          <p:cNvGraphicFramePr>
            <a:graphicFrameLocks noGrp="1"/>
          </p:cNvGraphicFramePr>
          <p:nvPr>
            <p:extLst>
              <p:ext uri="{D42A27DB-BD31-4B8C-83A1-F6EECF244321}">
                <p14:modId xmlns:p14="http://schemas.microsoft.com/office/powerpoint/2010/main" val="1718512167"/>
              </p:ext>
            </p:extLst>
          </p:nvPr>
        </p:nvGraphicFramePr>
        <p:xfrm>
          <a:off x="7188490" y="2957464"/>
          <a:ext cx="2635464" cy="1303411"/>
        </p:xfrm>
        <a:graphic>
          <a:graphicData uri="http://schemas.openxmlformats.org/drawingml/2006/table">
            <a:tbl>
              <a:tblPr firstRow="1" bandRow="1">
                <a:tableStyleId>{2D5ABB26-0587-4C30-8999-92F81FD0307C}</a:tableStyleId>
              </a:tblPr>
              <a:tblGrid>
                <a:gridCol w="1369166">
                  <a:extLst>
                    <a:ext uri="{9D8B030D-6E8A-4147-A177-3AD203B41FA5}">
                      <a16:colId xmlns:a16="http://schemas.microsoft.com/office/drawing/2014/main" val="1807689859"/>
                    </a:ext>
                  </a:extLst>
                </a:gridCol>
                <a:gridCol w="609600">
                  <a:extLst>
                    <a:ext uri="{9D8B030D-6E8A-4147-A177-3AD203B41FA5}">
                      <a16:colId xmlns:a16="http://schemas.microsoft.com/office/drawing/2014/main" val="3847115752"/>
                    </a:ext>
                  </a:extLst>
                </a:gridCol>
                <a:gridCol w="656698">
                  <a:extLst>
                    <a:ext uri="{9D8B030D-6E8A-4147-A177-3AD203B41FA5}">
                      <a16:colId xmlns:a16="http://schemas.microsoft.com/office/drawing/2014/main" val="1911372940"/>
                    </a:ext>
                  </a:extLst>
                </a:gridCol>
              </a:tblGrid>
              <a:tr h="213242">
                <a:tc>
                  <a:txBody>
                    <a:bodyPr/>
                    <a:lstStyle/>
                    <a:p>
                      <a:r>
                        <a:rPr lang="en-SE" sz="800" b="1">
                          <a:latin typeface="+mj-lt"/>
                        </a:rPr>
                        <a:t>Åldersfördelning</a:t>
                      </a:r>
                      <a:endParaRPr lang="en-SE" sz="800" b="1" dirty="0">
                        <a:latin typeface="+mj-lt"/>
                      </a:endParaRPr>
                    </a:p>
                  </a:txBody>
                  <a:tcPr>
                    <a:lnB w="12700" cap="flat" cmpd="sng" algn="ctr">
                      <a:solidFill>
                        <a:schemeClr val="tx1"/>
                      </a:solidFill>
                      <a:prstDash val="solid"/>
                      <a:round/>
                      <a:headEnd type="none" w="med" len="med"/>
                      <a:tailEnd type="none" w="med" len="med"/>
                    </a:lnB>
                  </a:tcPr>
                </a:tc>
                <a:tc>
                  <a:txBody>
                    <a:bodyPr/>
                    <a:lstStyle/>
                    <a:p>
                      <a:pPr algn="ctr"/>
                      <a:r>
                        <a:rPr lang="en-SE" sz="800" b="1" dirty="0">
                          <a:latin typeface="+mj-lt"/>
                        </a:rPr>
                        <a:t>SWE</a:t>
                      </a:r>
                    </a:p>
                  </a:txBody>
                  <a:tcPr anchor="ctr">
                    <a:lnB w="12700" cap="flat" cmpd="sng" algn="ctr">
                      <a:solidFill>
                        <a:schemeClr val="tx1"/>
                      </a:solidFill>
                      <a:prstDash val="solid"/>
                      <a:round/>
                      <a:headEnd type="none" w="med" len="med"/>
                      <a:tailEnd type="none" w="med" len="med"/>
                    </a:lnB>
                  </a:tcPr>
                </a:tc>
                <a:tc>
                  <a:txBody>
                    <a:bodyPr/>
                    <a:lstStyle/>
                    <a:p>
                      <a:pPr algn="ctr"/>
                      <a:r>
                        <a:rPr lang="en-SE" sz="800" b="1" dirty="0">
                          <a:latin typeface="+mj-lt"/>
                        </a:rPr>
                        <a:t>DEN</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1824960"/>
                  </a:ext>
                </a:extLst>
              </a:tr>
              <a:tr h="213242">
                <a:tc>
                  <a:txBody>
                    <a:bodyPr/>
                    <a:lstStyle/>
                    <a:p>
                      <a:r>
                        <a:rPr lang="en-SE" sz="800" dirty="0">
                          <a:latin typeface="+mj-lt"/>
                        </a:rPr>
                        <a:t>Under 30 år</a:t>
                      </a:r>
                    </a:p>
                  </a:txBody>
                  <a:tcPr>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algn="ctr"/>
                      <a:r>
                        <a:rPr lang="en-SE" sz="800" dirty="0">
                          <a:latin typeface="+mj-lt"/>
                        </a:rPr>
                        <a:t>12 %</a:t>
                      </a: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algn="ctr"/>
                      <a:r>
                        <a:rPr lang="en-SE" sz="800">
                          <a:latin typeface="+mj-lt"/>
                        </a:rPr>
                        <a:t>1</a:t>
                      </a:r>
                      <a:r>
                        <a:rPr lang="sv-SE" sz="800" dirty="0">
                          <a:latin typeface="+mj-lt"/>
                        </a:rPr>
                        <a:t>2</a:t>
                      </a:r>
                      <a:r>
                        <a:rPr lang="en-SE" sz="800">
                          <a:latin typeface="+mj-lt"/>
                        </a:rPr>
                        <a:t> </a:t>
                      </a:r>
                      <a:r>
                        <a:rPr lang="en-SE" sz="800" dirty="0">
                          <a:latin typeface="+mj-lt"/>
                        </a:rPr>
                        <a:t>%</a:t>
                      </a: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extLst>
                  <a:ext uri="{0D108BD9-81ED-4DB2-BD59-A6C34878D82A}">
                    <a16:rowId xmlns:a16="http://schemas.microsoft.com/office/drawing/2014/main" val="2352211804"/>
                  </a:ext>
                </a:extLst>
              </a:tr>
              <a:tr h="236611">
                <a:tc>
                  <a:txBody>
                    <a:bodyPr/>
                    <a:lstStyle/>
                    <a:p>
                      <a:r>
                        <a:rPr lang="en-SE" sz="800" dirty="0">
                          <a:latin typeface="+mj-lt"/>
                        </a:rPr>
                        <a:t>30 – 44 år</a:t>
                      </a:r>
                    </a:p>
                  </a:txBody>
                  <a:tcPr/>
                </a:tc>
                <a:tc>
                  <a:txBody>
                    <a:bodyPr/>
                    <a:lstStyle/>
                    <a:p>
                      <a:pPr algn="ctr"/>
                      <a:r>
                        <a:rPr lang="en-SE" sz="800">
                          <a:latin typeface="+mj-lt"/>
                        </a:rPr>
                        <a:t>4</a:t>
                      </a:r>
                      <a:r>
                        <a:rPr lang="sv-SE" sz="800" dirty="0">
                          <a:latin typeface="+mj-lt"/>
                        </a:rPr>
                        <a:t>2</a:t>
                      </a:r>
                      <a:r>
                        <a:rPr lang="en-SE" sz="800">
                          <a:latin typeface="+mj-lt"/>
                        </a:rPr>
                        <a:t> </a:t>
                      </a:r>
                      <a:r>
                        <a:rPr lang="en-SE" sz="800" dirty="0">
                          <a:latin typeface="+mj-lt"/>
                        </a:rPr>
                        <a:t>%</a:t>
                      </a:r>
                    </a:p>
                  </a:txBody>
                  <a:tcPr anchor="ctr"/>
                </a:tc>
                <a:tc>
                  <a:txBody>
                    <a:bodyPr/>
                    <a:lstStyle/>
                    <a:p>
                      <a:pPr algn="ctr"/>
                      <a:r>
                        <a:rPr lang="sv-SE" sz="800" dirty="0">
                          <a:latin typeface="+mj-lt"/>
                        </a:rPr>
                        <a:t>-</a:t>
                      </a:r>
                      <a:r>
                        <a:rPr lang="en-SE" sz="800">
                          <a:latin typeface="+mj-lt"/>
                        </a:rPr>
                        <a:t> </a:t>
                      </a:r>
                      <a:r>
                        <a:rPr lang="en-SE" sz="800" dirty="0">
                          <a:latin typeface="+mj-lt"/>
                        </a:rPr>
                        <a:t>%</a:t>
                      </a:r>
                    </a:p>
                  </a:txBody>
                  <a:tcPr anchor="ctr"/>
                </a:tc>
                <a:extLst>
                  <a:ext uri="{0D108BD9-81ED-4DB2-BD59-A6C34878D82A}">
                    <a16:rowId xmlns:a16="http://schemas.microsoft.com/office/drawing/2014/main" val="113942698"/>
                  </a:ext>
                </a:extLst>
              </a:tr>
              <a:tr h="213242">
                <a:tc>
                  <a:txBody>
                    <a:bodyPr/>
                    <a:lstStyle/>
                    <a:p>
                      <a:r>
                        <a:rPr lang="en-SE" sz="800" dirty="0">
                          <a:latin typeface="+mj-lt"/>
                        </a:rPr>
                        <a:t>45 – 49 år</a:t>
                      </a:r>
                    </a:p>
                  </a:txBody>
                  <a:tcPr>
                    <a:solidFill>
                      <a:schemeClr val="accent2">
                        <a:lumMod val="25000"/>
                        <a:lumOff val="75000"/>
                      </a:schemeClr>
                    </a:solidFill>
                  </a:tcPr>
                </a:tc>
                <a:tc>
                  <a:txBody>
                    <a:bodyPr/>
                    <a:lstStyle/>
                    <a:p>
                      <a:pPr algn="ctr"/>
                      <a:r>
                        <a:rPr lang="en-SE" sz="800">
                          <a:latin typeface="+mj-lt"/>
                        </a:rPr>
                        <a:t>1</a:t>
                      </a:r>
                      <a:r>
                        <a:rPr lang="sv-SE" sz="800" dirty="0">
                          <a:latin typeface="+mj-lt"/>
                        </a:rPr>
                        <a:t>5</a:t>
                      </a:r>
                      <a:r>
                        <a:rPr lang="en-SE" sz="800">
                          <a:latin typeface="+mj-lt"/>
                        </a:rPr>
                        <a:t> </a:t>
                      </a:r>
                      <a:r>
                        <a:rPr lang="en-SE" sz="800" dirty="0">
                          <a:latin typeface="+mj-lt"/>
                        </a:rPr>
                        <a:t>%</a:t>
                      </a:r>
                    </a:p>
                  </a:txBody>
                  <a:tcPr anchor="ctr">
                    <a:solidFill>
                      <a:schemeClr val="accent2">
                        <a:lumMod val="25000"/>
                        <a:lumOff val="75000"/>
                      </a:schemeClr>
                    </a:solidFill>
                  </a:tcPr>
                </a:tc>
                <a:tc>
                  <a:txBody>
                    <a:bodyPr/>
                    <a:lstStyle/>
                    <a:p>
                      <a:pPr algn="ctr"/>
                      <a:r>
                        <a:rPr lang="sv-SE" sz="800" dirty="0">
                          <a:latin typeface="+mj-lt"/>
                        </a:rPr>
                        <a:t>-</a:t>
                      </a:r>
                      <a:r>
                        <a:rPr lang="en-SE" sz="800">
                          <a:latin typeface="+mj-lt"/>
                        </a:rPr>
                        <a:t> </a:t>
                      </a:r>
                      <a:r>
                        <a:rPr lang="en-SE" sz="800" dirty="0">
                          <a:latin typeface="+mj-lt"/>
                        </a:rPr>
                        <a:t>%</a:t>
                      </a:r>
                    </a:p>
                  </a:txBody>
                  <a:tcPr anchor="ctr">
                    <a:solidFill>
                      <a:schemeClr val="accent2">
                        <a:lumMod val="25000"/>
                        <a:lumOff val="75000"/>
                      </a:schemeClr>
                    </a:solidFill>
                  </a:tcPr>
                </a:tc>
                <a:extLst>
                  <a:ext uri="{0D108BD9-81ED-4DB2-BD59-A6C34878D82A}">
                    <a16:rowId xmlns:a16="http://schemas.microsoft.com/office/drawing/2014/main" val="531149417"/>
                  </a:ext>
                </a:extLst>
              </a:tr>
              <a:tr h="213242">
                <a:tc>
                  <a:txBody>
                    <a:bodyPr/>
                    <a:lstStyle/>
                    <a:p>
                      <a:r>
                        <a:rPr lang="en-SE" sz="800" dirty="0">
                          <a:latin typeface="+mj-lt"/>
                        </a:rPr>
                        <a:t>50 – 64 år</a:t>
                      </a:r>
                    </a:p>
                  </a:txBody>
                  <a:tcPr/>
                </a:tc>
                <a:tc>
                  <a:txBody>
                    <a:bodyPr/>
                    <a:lstStyle/>
                    <a:p>
                      <a:pPr algn="ctr"/>
                      <a:r>
                        <a:rPr lang="en-SE" sz="800">
                          <a:latin typeface="+mj-lt"/>
                        </a:rPr>
                        <a:t>2</a:t>
                      </a:r>
                      <a:r>
                        <a:rPr lang="sv-SE" sz="800" dirty="0">
                          <a:latin typeface="+mj-lt"/>
                        </a:rPr>
                        <a:t>5</a:t>
                      </a:r>
                      <a:r>
                        <a:rPr lang="en-SE" sz="800">
                          <a:latin typeface="+mj-lt"/>
                        </a:rPr>
                        <a:t> </a:t>
                      </a:r>
                      <a:r>
                        <a:rPr lang="en-SE" sz="800" dirty="0">
                          <a:latin typeface="+mj-lt"/>
                        </a:rPr>
                        <a:t>%</a:t>
                      </a:r>
                    </a:p>
                  </a:txBody>
                  <a:tcPr anchor="ctr"/>
                </a:tc>
                <a:tc>
                  <a:txBody>
                    <a:bodyPr/>
                    <a:lstStyle/>
                    <a:p>
                      <a:pPr algn="ctr"/>
                      <a:r>
                        <a:rPr lang="sv-SE" sz="800" dirty="0">
                          <a:latin typeface="+mj-lt"/>
                        </a:rPr>
                        <a:t>34</a:t>
                      </a:r>
                      <a:r>
                        <a:rPr lang="en-SE" sz="800">
                          <a:latin typeface="+mj-lt"/>
                        </a:rPr>
                        <a:t> </a:t>
                      </a:r>
                      <a:r>
                        <a:rPr lang="en-SE" sz="800" dirty="0">
                          <a:latin typeface="+mj-lt"/>
                        </a:rPr>
                        <a:t>%</a:t>
                      </a:r>
                    </a:p>
                  </a:txBody>
                  <a:tcPr anchor="ctr"/>
                </a:tc>
                <a:extLst>
                  <a:ext uri="{0D108BD9-81ED-4DB2-BD59-A6C34878D82A}">
                    <a16:rowId xmlns:a16="http://schemas.microsoft.com/office/drawing/2014/main" val="3657152779"/>
                  </a:ext>
                </a:extLst>
              </a:tr>
              <a:tr h="213242">
                <a:tc>
                  <a:txBody>
                    <a:bodyPr/>
                    <a:lstStyle/>
                    <a:p>
                      <a:r>
                        <a:rPr lang="en-SE" sz="800" dirty="0">
                          <a:latin typeface="+mj-lt"/>
                        </a:rPr>
                        <a:t>Över 65 år</a:t>
                      </a:r>
                    </a:p>
                  </a:txBody>
                  <a:tcPr>
                    <a:solidFill>
                      <a:schemeClr val="accent2">
                        <a:lumMod val="25000"/>
                        <a:lumOff val="75000"/>
                      </a:schemeClr>
                    </a:solidFill>
                  </a:tcPr>
                </a:tc>
                <a:tc>
                  <a:txBody>
                    <a:bodyPr/>
                    <a:lstStyle/>
                    <a:p>
                      <a:pPr algn="ctr"/>
                      <a:r>
                        <a:rPr lang="sv-SE" sz="800" dirty="0">
                          <a:latin typeface="+mj-lt"/>
                        </a:rPr>
                        <a:t>6</a:t>
                      </a:r>
                      <a:r>
                        <a:rPr lang="en-SE" sz="800">
                          <a:latin typeface="+mj-lt"/>
                        </a:rPr>
                        <a:t> </a:t>
                      </a:r>
                      <a:r>
                        <a:rPr lang="en-SE" sz="800" dirty="0">
                          <a:latin typeface="+mj-lt"/>
                        </a:rPr>
                        <a:t>%</a:t>
                      </a:r>
                    </a:p>
                  </a:txBody>
                  <a:tcPr anchor="ctr">
                    <a:solidFill>
                      <a:schemeClr val="accent2">
                        <a:lumMod val="25000"/>
                        <a:lumOff val="75000"/>
                      </a:schemeClr>
                    </a:solidFill>
                  </a:tcPr>
                </a:tc>
                <a:tc>
                  <a:txBody>
                    <a:bodyPr/>
                    <a:lstStyle/>
                    <a:p>
                      <a:pPr algn="ctr"/>
                      <a:r>
                        <a:rPr lang="sv-SE" sz="800" dirty="0">
                          <a:latin typeface="+mj-lt"/>
                        </a:rPr>
                        <a:t>1</a:t>
                      </a:r>
                      <a:r>
                        <a:rPr lang="en-SE" sz="800">
                          <a:latin typeface="+mj-lt"/>
                        </a:rPr>
                        <a:t> </a:t>
                      </a:r>
                      <a:r>
                        <a:rPr lang="en-SE" sz="800" dirty="0">
                          <a:latin typeface="+mj-lt"/>
                        </a:rPr>
                        <a:t>%</a:t>
                      </a:r>
                    </a:p>
                  </a:txBody>
                  <a:tcPr anchor="ctr">
                    <a:solidFill>
                      <a:schemeClr val="accent2">
                        <a:lumMod val="25000"/>
                        <a:lumOff val="75000"/>
                      </a:schemeClr>
                    </a:solidFill>
                  </a:tcPr>
                </a:tc>
                <a:extLst>
                  <a:ext uri="{0D108BD9-81ED-4DB2-BD59-A6C34878D82A}">
                    <a16:rowId xmlns:a16="http://schemas.microsoft.com/office/drawing/2014/main" val="4077815164"/>
                  </a:ext>
                </a:extLst>
              </a:tr>
            </a:tbl>
          </a:graphicData>
        </a:graphic>
      </p:graphicFrame>
      <p:pic>
        <p:nvPicPr>
          <p:cNvPr id="35" name="Picture 44">
            <a:extLst>
              <a:ext uri="{FF2B5EF4-FFF2-40B4-BE49-F238E27FC236}">
                <a16:creationId xmlns:a16="http://schemas.microsoft.com/office/drawing/2014/main" id="{175EB158-59D0-EE4A-8E67-6249B9BBE30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48120" y="1903275"/>
            <a:ext cx="305211" cy="190219"/>
          </a:xfrm>
          <a:prstGeom prst="rect">
            <a:avLst/>
          </a:prstGeom>
        </p:spPr>
      </p:pic>
      <p:pic>
        <p:nvPicPr>
          <p:cNvPr id="36" name="Picture 45">
            <a:extLst>
              <a:ext uri="{FF2B5EF4-FFF2-40B4-BE49-F238E27FC236}">
                <a16:creationId xmlns:a16="http://schemas.microsoft.com/office/drawing/2014/main" id="{5125CA79-E0DD-C449-95A1-877430C5A79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74853" y="1903275"/>
            <a:ext cx="305211" cy="190219"/>
          </a:xfrm>
          <a:prstGeom prst="rect">
            <a:avLst/>
          </a:prstGeom>
        </p:spPr>
      </p:pic>
      <p:graphicFrame>
        <p:nvGraphicFramePr>
          <p:cNvPr id="37" name="Table 38">
            <a:extLst>
              <a:ext uri="{FF2B5EF4-FFF2-40B4-BE49-F238E27FC236}">
                <a16:creationId xmlns:a16="http://schemas.microsoft.com/office/drawing/2014/main" id="{E21D5AB4-CB02-1E4F-939A-C4D894CC1B63}"/>
              </a:ext>
            </a:extLst>
          </p:cNvPr>
          <p:cNvGraphicFramePr>
            <a:graphicFrameLocks noGrp="1"/>
          </p:cNvGraphicFramePr>
          <p:nvPr>
            <p:extLst>
              <p:ext uri="{D42A27DB-BD31-4B8C-83A1-F6EECF244321}">
                <p14:modId xmlns:p14="http://schemas.microsoft.com/office/powerpoint/2010/main" val="4124469584"/>
              </p:ext>
            </p:extLst>
          </p:nvPr>
        </p:nvGraphicFramePr>
        <p:xfrm>
          <a:off x="7191539" y="2177288"/>
          <a:ext cx="2635464" cy="548640"/>
        </p:xfrm>
        <a:graphic>
          <a:graphicData uri="http://schemas.openxmlformats.org/drawingml/2006/table">
            <a:tbl>
              <a:tblPr firstRow="1" bandRow="1">
                <a:tableStyleId>{2D5ABB26-0587-4C30-8999-92F81FD0307C}</a:tableStyleId>
              </a:tblPr>
              <a:tblGrid>
                <a:gridCol w="1289007">
                  <a:extLst>
                    <a:ext uri="{9D8B030D-6E8A-4147-A177-3AD203B41FA5}">
                      <a16:colId xmlns:a16="http://schemas.microsoft.com/office/drawing/2014/main" val="1807689859"/>
                    </a:ext>
                  </a:extLst>
                </a:gridCol>
                <a:gridCol w="678873">
                  <a:extLst>
                    <a:ext uri="{9D8B030D-6E8A-4147-A177-3AD203B41FA5}">
                      <a16:colId xmlns:a16="http://schemas.microsoft.com/office/drawing/2014/main" val="3847115752"/>
                    </a:ext>
                  </a:extLst>
                </a:gridCol>
                <a:gridCol w="667584">
                  <a:extLst>
                    <a:ext uri="{9D8B030D-6E8A-4147-A177-3AD203B41FA5}">
                      <a16:colId xmlns:a16="http://schemas.microsoft.com/office/drawing/2014/main" val="1911372940"/>
                    </a:ext>
                  </a:extLst>
                </a:gridCol>
              </a:tblGrid>
              <a:tr h="213242">
                <a:tc>
                  <a:txBody>
                    <a:bodyPr/>
                    <a:lstStyle/>
                    <a:p>
                      <a:r>
                        <a:rPr lang="en-SE" sz="800" b="1">
                          <a:latin typeface="+mj-lt"/>
                        </a:rPr>
                        <a:t>Antal sjukdagar</a:t>
                      </a:r>
                      <a:endParaRPr lang="en-SE" sz="800" b="1" dirty="0">
                        <a:latin typeface="+mj-lt"/>
                      </a:endParaRPr>
                    </a:p>
                  </a:txBody>
                  <a:tcPr anchor="ctr">
                    <a:lnB w="12700" cap="flat" cmpd="sng" algn="ctr">
                      <a:solidFill>
                        <a:schemeClr val="tx1"/>
                      </a:solidFill>
                      <a:prstDash val="solid"/>
                      <a:round/>
                      <a:headEnd type="none" w="med" len="med"/>
                      <a:tailEnd type="none" w="med" len="med"/>
                    </a:lnB>
                  </a:tcPr>
                </a:tc>
                <a:tc>
                  <a:txBody>
                    <a:bodyPr/>
                    <a:lstStyle/>
                    <a:p>
                      <a:pPr algn="ctr"/>
                      <a:r>
                        <a:rPr lang="en-SE" sz="800" b="1" dirty="0">
                          <a:latin typeface="+mj-lt"/>
                        </a:rPr>
                        <a:t>SWE</a:t>
                      </a:r>
                    </a:p>
                  </a:txBody>
                  <a:tcPr anchor="ctr">
                    <a:lnB w="12700" cap="flat" cmpd="sng" algn="ctr">
                      <a:solidFill>
                        <a:schemeClr val="tx1"/>
                      </a:solidFill>
                      <a:prstDash val="solid"/>
                      <a:round/>
                      <a:headEnd type="none" w="med" len="med"/>
                      <a:tailEnd type="none" w="med" len="med"/>
                    </a:lnB>
                  </a:tcPr>
                </a:tc>
                <a:tc>
                  <a:txBody>
                    <a:bodyPr/>
                    <a:lstStyle/>
                    <a:p>
                      <a:pPr algn="ctr"/>
                      <a:r>
                        <a:rPr lang="en-SE" sz="800" b="1" dirty="0">
                          <a:latin typeface="+mj-lt"/>
                        </a:rPr>
                        <a:t>DEN</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1824960"/>
                  </a:ext>
                </a:extLst>
              </a:tr>
              <a:tr h="2132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E" sz="800" dirty="0">
                          <a:latin typeface="+mj-lt"/>
                        </a:rPr>
                        <a:t>Årliga antalet sjukdagar per anställd</a:t>
                      </a: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algn="ctr"/>
                      <a:r>
                        <a:rPr lang="sv-SE" sz="800" dirty="0">
                          <a:latin typeface="+mj-lt"/>
                        </a:rPr>
                        <a:t>5,6</a:t>
                      </a:r>
                      <a:endParaRPr lang="en-SE" sz="800" dirty="0">
                        <a:latin typeface="+mj-lt"/>
                      </a:endParaRP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algn="ctr"/>
                      <a:r>
                        <a:rPr lang="sv-SE" sz="800" dirty="0">
                          <a:latin typeface="+mj-lt"/>
                        </a:rPr>
                        <a:t>6,5</a:t>
                      </a:r>
                      <a:endParaRPr lang="en-SE" sz="800" dirty="0">
                        <a:latin typeface="+mj-lt"/>
                      </a:endParaRP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extLst>
                  <a:ext uri="{0D108BD9-81ED-4DB2-BD59-A6C34878D82A}">
                    <a16:rowId xmlns:a16="http://schemas.microsoft.com/office/drawing/2014/main" val="2352211804"/>
                  </a:ext>
                </a:extLst>
              </a:tr>
            </a:tbl>
          </a:graphicData>
        </a:graphic>
      </p:graphicFrame>
      <p:graphicFrame>
        <p:nvGraphicFramePr>
          <p:cNvPr id="38" name="Table 38">
            <a:extLst>
              <a:ext uri="{FF2B5EF4-FFF2-40B4-BE49-F238E27FC236}">
                <a16:creationId xmlns:a16="http://schemas.microsoft.com/office/drawing/2014/main" id="{5460EFAD-59F5-9E4B-A4A1-C22FF261DB80}"/>
              </a:ext>
            </a:extLst>
          </p:cNvPr>
          <p:cNvGraphicFramePr>
            <a:graphicFrameLocks noGrp="1"/>
          </p:cNvGraphicFramePr>
          <p:nvPr>
            <p:extLst>
              <p:ext uri="{D42A27DB-BD31-4B8C-83A1-F6EECF244321}">
                <p14:modId xmlns:p14="http://schemas.microsoft.com/office/powerpoint/2010/main" val="270372464"/>
              </p:ext>
            </p:extLst>
          </p:nvPr>
        </p:nvGraphicFramePr>
        <p:xfrm>
          <a:off x="7188490" y="4485658"/>
          <a:ext cx="2635464" cy="1893446"/>
        </p:xfrm>
        <a:graphic>
          <a:graphicData uri="http://schemas.openxmlformats.org/drawingml/2006/table">
            <a:tbl>
              <a:tblPr firstRow="1" bandRow="1">
                <a:tableStyleId>{2D5ABB26-0587-4C30-8999-92F81FD0307C}</a:tableStyleId>
              </a:tblPr>
              <a:tblGrid>
                <a:gridCol w="1289007">
                  <a:extLst>
                    <a:ext uri="{9D8B030D-6E8A-4147-A177-3AD203B41FA5}">
                      <a16:colId xmlns:a16="http://schemas.microsoft.com/office/drawing/2014/main" val="1807689859"/>
                    </a:ext>
                  </a:extLst>
                </a:gridCol>
                <a:gridCol w="678873">
                  <a:extLst>
                    <a:ext uri="{9D8B030D-6E8A-4147-A177-3AD203B41FA5}">
                      <a16:colId xmlns:a16="http://schemas.microsoft.com/office/drawing/2014/main" val="3847115752"/>
                    </a:ext>
                  </a:extLst>
                </a:gridCol>
                <a:gridCol w="667584">
                  <a:extLst>
                    <a:ext uri="{9D8B030D-6E8A-4147-A177-3AD203B41FA5}">
                      <a16:colId xmlns:a16="http://schemas.microsoft.com/office/drawing/2014/main" val="1911372940"/>
                    </a:ext>
                  </a:extLst>
                </a:gridCol>
              </a:tblGrid>
              <a:tr h="346432">
                <a:tc>
                  <a:txBody>
                    <a:bodyPr/>
                    <a:lstStyle/>
                    <a:p>
                      <a:r>
                        <a:rPr lang="en-SE" sz="800" b="1">
                          <a:latin typeface="+mj-lt"/>
                        </a:rPr>
                        <a:t>Egen </a:t>
                      </a:r>
                      <a:r>
                        <a:rPr lang="sv-SE" sz="800" b="1" dirty="0">
                          <a:latin typeface="+mj-lt"/>
                        </a:rPr>
                        <a:t>omsättning</a:t>
                      </a:r>
                      <a:r>
                        <a:rPr lang="en-SE" sz="800" b="1">
                          <a:latin typeface="+mj-lt"/>
                        </a:rPr>
                        <a:t> per sektor</a:t>
                      </a:r>
                      <a:endParaRPr lang="en-SE" sz="800" b="1" dirty="0">
                        <a:latin typeface="+mj-lt"/>
                      </a:endParaRPr>
                    </a:p>
                  </a:txBody>
                  <a:tcPr>
                    <a:lnB w="12700" cap="flat" cmpd="sng" algn="ctr">
                      <a:solidFill>
                        <a:schemeClr val="tx1"/>
                      </a:solidFill>
                      <a:prstDash val="solid"/>
                      <a:round/>
                      <a:headEnd type="none" w="med" len="med"/>
                      <a:tailEnd type="none" w="med" len="med"/>
                    </a:lnB>
                  </a:tcPr>
                </a:tc>
                <a:tc>
                  <a:txBody>
                    <a:bodyPr/>
                    <a:lstStyle/>
                    <a:p>
                      <a:pPr algn="ctr"/>
                      <a:r>
                        <a:rPr lang="en-SE" sz="800" b="1" dirty="0">
                          <a:latin typeface="+mj-lt"/>
                        </a:rPr>
                        <a:t>SWE</a:t>
                      </a:r>
                    </a:p>
                  </a:txBody>
                  <a:tcPr anchor="ctr">
                    <a:lnB w="12700" cap="flat" cmpd="sng" algn="ctr">
                      <a:solidFill>
                        <a:schemeClr val="tx1"/>
                      </a:solidFill>
                      <a:prstDash val="solid"/>
                      <a:round/>
                      <a:headEnd type="none" w="med" len="med"/>
                      <a:tailEnd type="none" w="med" len="med"/>
                    </a:lnB>
                  </a:tcPr>
                </a:tc>
                <a:tc>
                  <a:txBody>
                    <a:bodyPr/>
                    <a:lstStyle/>
                    <a:p>
                      <a:pPr algn="ctr"/>
                      <a:r>
                        <a:rPr lang="en-SE" sz="800" b="1" dirty="0">
                          <a:latin typeface="+mj-lt"/>
                        </a:rPr>
                        <a:t>DEN</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1824960"/>
                  </a:ext>
                </a:extLst>
              </a:tr>
              <a:tr h="220457">
                <a:tc>
                  <a:txBody>
                    <a:bodyPr/>
                    <a:lstStyle/>
                    <a:p>
                      <a:pPr marL="0" algn="l" defTabSz="914400" rtl="0" eaLnBrk="1" latinLnBrk="0" hangingPunct="1"/>
                      <a:r>
                        <a:rPr lang="en-SE" sz="800" kern="1200" dirty="0">
                          <a:solidFill>
                            <a:schemeClr val="tx1"/>
                          </a:solidFill>
                          <a:latin typeface="+mj-lt"/>
                          <a:ea typeface="+mn-ea"/>
                          <a:cs typeface="+mn-cs"/>
                        </a:rPr>
                        <a:t>Privata företag</a:t>
                      </a:r>
                    </a:p>
                  </a:txBody>
                  <a:tcPr marL="56777" marR="56777">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algn="ctr"/>
                      <a:r>
                        <a:rPr lang="sv-SE" sz="800" dirty="0">
                          <a:latin typeface="+mj-lt"/>
                        </a:rPr>
                        <a:t>64</a:t>
                      </a:r>
                      <a:r>
                        <a:rPr lang="en-SE" sz="800">
                          <a:latin typeface="+mj-lt"/>
                        </a:rPr>
                        <a:t> </a:t>
                      </a:r>
                      <a:r>
                        <a:rPr lang="en-SE" sz="800" dirty="0">
                          <a:latin typeface="+mj-lt"/>
                        </a:rPr>
                        <a:t>%</a:t>
                      </a: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algn="ctr"/>
                      <a:r>
                        <a:rPr lang="sv-SE" sz="800" dirty="0">
                          <a:latin typeface="+mj-lt"/>
                        </a:rPr>
                        <a:t>26</a:t>
                      </a:r>
                      <a:r>
                        <a:rPr lang="en-SE" sz="800">
                          <a:latin typeface="+mj-lt"/>
                        </a:rPr>
                        <a:t> </a:t>
                      </a:r>
                      <a:r>
                        <a:rPr lang="en-SE" sz="800" dirty="0">
                          <a:latin typeface="+mj-lt"/>
                        </a:rPr>
                        <a:t>%</a:t>
                      </a: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extLst>
                  <a:ext uri="{0D108BD9-81ED-4DB2-BD59-A6C34878D82A}">
                    <a16:rowId xmlns:a16="http://schemas.microsoft.com/office/drawing/2014/main" val="2352211804"/>
                  </a:ext>
                </a:extLst>
              </a:tr>
              <a:tr h="224272">
                <a:tc>
                  <a:txBody>
                    <a:bodyPr/>
                    <a:lstStyle/>
                    <a:p>
                      <a:pPr marL="0" algn="l" defTabSz="914400" rtl="0" eaLnBrk="1" latinLnBrk="0" hangingPunct="1"/>
                      <a:r>
                        <a:rPr lang="en-SE" sz="800" kern="1200" dirty="0">
                          <a:solidFill>
                            <a:schemeClr val="tx1"/>
                          </a:solidFill>
                          <a:latin typeface="+mj-lt"/>
                          <a:ea typeface="+mn-ea"/>
                          <a:cs typeface="+mn-cs"/>
                        </a:rPr>
                        <a:t>Region/kommuner</a:t>
                      </a:r>
                    </a:p>
                  </a:txBody>
                  <a:tcPr marL="56777" marR="56777"/>
                </a:tc>
                <a:tc>
                  <a:txBody>
                    <a:bodyPr/>
                    <a:lstStyle/>
                    <a:p>
                      <a:pPr algn="ctr"/>
                      <a:r>
                        <a:rPr lang="sv-SE" sz="800" dirty="0">
                          <a:latin typeface="+mj-lt"/>
                        </a:rPr>
                        <a:t>19</a:t>
                      </a:r>
                      <a:r>
                        <a:rPr lang="en-SE" sz="800">
                          <a:latin typeface="+mj-lt"/>
                        </a:rPr>
                        <a:t> </a:t>
                      </a:r>
                      <a:r>
                        <a:rPr lang="en-SE" sz="800" dirty="0">
                          <a:latin typeface="+mj-lt"/>
                        </a:rPr>
                        <a:t>%</a:t>
                      </a:r>
                    </a:p>
                  </a:txBody>
                  <a:tcPr anchor="ctr"/>
                </a:tc>
                <a:tc>
                  <a:txBody>
                    <a:bodyPr/>
                    <a:lstStyle/>
                    <a:p>
                      <a:pPr algn="ctr"/>
                      <a:r>
                        <a:rPr lang="sv-SE" sz="800" dirty="0">
                          <a:latin typeface="+mj-lt"/>
                        </a:rPr>
                        <a:t>19</a:t>
                      </a:r>
                      <a:r>
                        <a:rPr lang="en-SE" sz="800">
                          <a:latin typeface="+mj-lt"/>
                        </a:rPr>
                        <a:t> </a:t>
                      </a:r>
                      <a:r>
                        <a:rPr lang="en-SE" sz="800" dirty="0">
                          <a:latin typeface="+mj-lt"/>
                        </a:rPr>
                        <a:t>%</a:t>
                      </a:r>
                    </a:p>
                  </a:txBody>
                  <a:tcPr anchor="ctr"/>
                </a:tc>
                <a:extLst>
                  <a:ext uri="{0D108BD9-81ED-4DB2-BD59-A6C34878D82A}">
                    <a16:rowId xmlns:a16="http://schemas.microsoft.com/office/drawing/2014/main" val="113942698"/>
                  </a:ext>
                </a:extLst>
              </a:tr>
              <a:tr h="220457">
                <a:tc>
                  <a:txBody>
                    <a:bodyPr/>
                    <a:lstStyle/>
                    <a:p>
                      <a:pPr marL="0" algn="l" defTabSz="914400" rtl="0" eaLnBrk="1" latinLnBrk="0" hangingPunct="1"/>
                      <a:r>
                        <a:rPr lang="en-SE" sz="800" kern="1200">
                          <a:solidFill>
                            <a:schemeClr val="tx1"/>
                          </a:solidFill>
                          <a:latin typeface="+mj-lt"/>
                          <a:ea typeface="+mn-ea"/>
                          <a:cs typeface="+mn-cs"/>
                        </a:rPr>
                        <a:t>Stat/Myndighet</a:t>
                      </a:r>
                      <a:endParaRPr lang="en-SE" sz="800" kern="1200" dirty="0">
                        <a:solidFill>
                          <a:schemeClr val="tx1"/>
                        </a:solidFill>
                        <a:latin typeface="+mj-lt"/>
                        <a:ea typeface="+mn-ea"/>
                        <a:cs typeface="+mn-cs"/>
                      </a:endParaRPr>
                    </a:p>
                  </a:txBody>
                  <a:tcPr marL="56777" marR="56777">
                    <a:solidFill>
                      <a:schemeClr val="accent2">
                        <a:lumMod val="25000"/>
                        <a:lumOff val="75000"/>
                      </a:schemeClr>
                    </a:solidFill>
                  </a:tcPr>
                </a:tc>
                <a:tc>
                  <a:txBody>
                    <a:bodyPr/>
                    <a:lstStyle/>
                    <a:p>
                      <a:pPr algn="ctr"/>
                      <a:r>
                        <a:rPr lang="sv-SE" sz="800" dirty="0">
                          <a:latin typeface="+mj-lt"/>
                        </a:rPr>
                        <a:t>9</a:t>
                      </a:r>
                      <a:r>
                        <a:rPr lang="en-SE" sz="800">
                          <a:latin typeface="+mj-lt"/>
                        </a:rPr>
                        <a:t> </a:t>
                      </a:r>
                      <a:r>
                        <a:rPr lang="en-SE" sz="800" dirty="0">
                          <a:latin typeface="+mj-lt"/>
                        </a:rPr>
                        <a:t>%</a:t>
                      </a:r>
                    </a:p>
                  </a:txBody>
                  <a:tcPr anchor="ctr">
                    <a:solidFill>
                      <a:schemeClr val="accent2">
                        <a:lumMod val="25000"/>
                        <a:lumOff val="75000"/>
                      </a:schemeClr>
                    </a:solidFill>
                  </a:tcPr>
                </a:tc>
                <a:tc>
                  <a:txBody>
                    <a:bodyPr/>
                    <a:lstStyle/>
                    <a:p>
                      <a:pPr algn="ctr"/>
                      <a:r>
                        <a:rPr lang="sv-SE" sz="800" dirty="0">
                          <a:latin typeface="+mj-lt"/>
                        </a:rPr>
                        <a:t>16</a:t>
                      </a:r>
                      <a:r>
                        <a:rPr lang="en-SE" sz="800">
                          <a:latin typeface="+mj-lt"/>
                        </a:rPr>
                        <a:t> </a:t>
                      </a:r>
                      <a:r>
                        <a:rPr lang="en-SE" sz="800" dirty="0">
                          <a:latin typeface="+mj-lt"/>
                        </a:rPr>
                        <a:t>%</a:t>
                      </a:r>
                    </a:p>
                  </a:txBody>
                  <a:tcPr anchor="ctr">
                    <a:solidFill>
                      <a:schemeClr val="accent2">
                        <a:lumMod val="25000"/>
                        <a:lumOff val="75000"/>
                      </a:schemeClr>
                    </a:solidFill>
                  </a:tcPr>
                </a:tc>
                <a:extLst>
                  <a:ext uri="{0D108BD9-81ED-4DB2-BD59-A6C34878D82A}">
                    <a16:rowId xmlns:a16="http://schemas.microsoft.com/office/drawing/2014/main" val="531149417"/>
                  </a:ext>
                </a:extLst>
              </a:tr>
              <a:tr h="220457">
                <a:tc>
                  <a:txBody>
                    <a:bodyPr/>
                    <a:lstStyle/>
                    <a:p>
                      <a:pPr marL="0" algn="l" defTabSz="914400" rtl="0" eaLnBrk="1" latinLnBrk="0" hangingPunct="1"/>
                      <a:r>
                        <a:rPr lang="en-SE" sz="800" kern="1200" dirty="0">
                          <a:solidFill>
                            <a:schemeClr val="tx1"/>
                          </a:solidFill>
                          <a:latin typeface="+mj-lt"/>
                          <a:ea typeface="+mn-ea"/>
                          <a:cs typeface="+mn-cs"/>
                        </a:rPr>
                        <a:t>Utländska kunder</a:t>
                      </a:r>
                    </a:p>
                  </a:txBody>
                  <a:tcPr marL="56777" marR="56777"/>
                </a:tc>
                <a:tc>
                  <a:txBody>
                    <a:bodyPr/>
                    <a:lstStyle/>
                    <a:p>
                      <a:pPr algn="ctr"/>
                      <a:r>
                        <a:rPr lang="sv-SE" sz="800" dirty="0">
                          <a:latin typeface="+mj-lt"/>
                        </a:rPr>
                        <a:t>4</a:t>
                      </a:r>
                      <a:r>
                        <a:rPr lang="en-SE" sz="800">
                          <a:latin typeface="+mj-lt"/>
                        </a:rPr>
                        <a:t> </a:t>
                      </a:r>
                      <a:r>
                        <a:rPr lang="en-SE" sz="800" dirty="0">
                          <a:latin typeface="+mj-lt"/>
                        </a:rPr>
                        <a:t>%</a:t>
                      </a:r>
                    </a:p>
                  </a:txBody>
                  <a:tcPr anchor="ctr"/>
                </a:tc>
                <a:tc>
                  <a:txBody>
                    <a:bodyPr/>
                    <a:lstStyle/>
                    <a:p>
                      <a:pPr algn="ctr"/>
                      <a:r>
                        <a:rPr lang="en-SE" sz="800">
                          <a:latin typeface="+mj-lt"/>
                        </a:rPr>
                        <a:t>1</a:t>
                      </a:r>
                      <a:r>
                        <a:rPr lang="sv-SE" sz="800" dirty="0">
                          <a:latin typeface="+mj-lt"/>
                        </a:rPr>
                        <a:t>3</a:t>
                      </a:r>
                      <a:r>
                        <a:rPr lang="en-SE" sz="800">
                          <a:latin typeface="+mj-lt"/>
                        </a:rPr>
                        <a:t> </a:t>
                      </a:r>
                      <a:r>
                        <a:rPr lang="en-SE" sz="800" dirty="0">
                          <a:latin typeface="+mj-lt"/>
                        </a:rPr>
                        <a:t>%</a:t>
                      </a:r>
                    </a:p>
                  </a:txBody>
                  <a:tcPr anchor="ctr"/>
                </a:tc>
                <a:extLst>
                  <a:ext uri="{0D108BD9-81ED-4DB2-BD59-A6C34878D82A}">
                    <a16:rowId xmlns:a16="http://schemas.microsoft.com/office/drawing/2014/main" val="3657152779"/>
                  </a:ext>
                </a:extLst>
              </a:tr>
              <a:tr h="220457">
                <a:tc>
                  <a:txBody>
                    <a:bodyPr/>
                    <a:lstStyle/>
                    <a:p>
                      <a:pPr marL="0" algn="l" defTabSz="914400" rtl="0" eaLnBrk="1" latinLnBrk="0" hangingPunct="1"/>
                      <a:r>
                        <a:rPr lang="en-SE" sz="800" kern="1200" dirty="0">
                          <a:solidFill>
                            <a:schemeClr val="tx1"/>
                          </a:solidFill>
                          <a:latin typeface="+mj-lt"/>
                          <a:ea typeface="+mn-ea"/>
                          <a:cs typeface="+mn-cs"/>
                        </a:rPr>
                        <a:t>Andra råd.ingenjörer</a:t>
                      </a:r>
                    </a:p>
                  </a:txBody>
                  <a:tcPr marL="56777" marR="56777">
                    <a:solidFill>
                      <a:schemeClr val="accent2">
                        <a:lumMod val="25000"/>
                        <a:lumOff val="75000"/>
                      </a:schemeClr>
                    </a:solidFill>
                  </a:tcPr>
                </a:tc>
                <a:tc>
                  <a:txBody>
                    <a:bodyPr/>
                    <a:lstStyle/>
                    <a:p>
                      <a:pPr algn="ctr"/>
                      <a:r>
                        <a:rPr lang="sv-SE" sz="800" dirty="0">
                          <a:latin typeface="+mj-lt"/>
                        </a:rPr>
                        <a:t>3</a:t>
                      </a:r>
                      <a:r>
                        <a:rPr lang="en-SE" sz="800">
                          <a:latin typeface="+mj-lt"/>
                        </a:rPr>
                        <a:t> </a:t>
                      </a:r>
                      <a:r>
                        <a:rPr lang="en-SE" sz="800" dirty="0">
                          <a:latin typeface="+mj-lt"/>
                        </a:rPr>
                        <a:t>%</a:t>
                      </a:r>
                    </a:p>
                  </a:txBody>
                  <a:tcPr anchor="ctr">
                    <a:solidFill>
                      <a:schemeClr val="accent2">
                        <a:lumMod val="25000"/>
                        <a:lumOff val="75000"/>
                      </a:schemeClr>
                    </a:solidFill>
                  </a:tcPr>
                </a:tc>
                <a:tc>
                  <a:txBody>
                    <a:bodyPr/>
                    <a:lstStyle/>
                    <a:p>
                      <a:pPr algn="ctr"/>
                      <a:r>
                        <a:rPr lang="sv-SE" sz="800" dirty="0">
                          <a:latin typeface="+mj-lt"/>
                        </a:rPr>
                        <a:t>2</a:t>
                      </a:r>
                      <a:r>
                        <a:rPr lang="en-SE" sz="800">
                          <a:latin typeface="+mj-lt"/>
                        </a:rPr>
                        <a:t> </a:t>
                      </a:r>
                      <a:r>
                        <a:rPr lang="en-SE" sz="800" dirty="0">
                          <a:latin typeface="+mj-lt"/>
                        </a:rPr>
                        <a:t>%</a:t>
                      </a:r>
                    </a:p>
                  </a:txBody>
                  <a:tcPr anchor="ctr">
                    <a:solidFill>
                      <a:schemeClr val="accent2">
                        <a:lumMod val="25000"/>
                        <a:lumOff val="75000"/>
                      </a:schemeClr>
                    </a:solidFill>
                  </a:tcPr>
                </a:tc>
                <a:extLst>
                  <a:ext uri="{0D108BD9-81ED-4DB2-BD59-A6C34878D82A}">
                    <a16:rowId xmlns:a16="http://schemas.microsoft.com/office/drawing/2014/main" val="4077815164"/>
                  </a:ext>
                </a:extLst>
              </a:tr>
              <a:tr h="2204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800" kern="1200" dirty="0">
                          <a:solidFill>
                            <a:schemeClr val="tx1"/>
                          </a:solidFill>
                          <a:latin typeface="+mj-lt"/>
                          <a:ea typeface="+mn-ea"/>
                          <a:cs typeface="+mn-cs"/>
                        </a:rPr>
                        <a:t>Andra råd.arkitekter</a:t>
                      </a:r>
                    </a:p>
                  </a:txBody>
                  <a:tcPr marL="56777" marR="56777"/>
                </a:tc>
                <a:tc>
                  <a:txBody>
                    <a:bodyPr/>
                    <a:lstStyle/>
                    <a:p>
                      <a:pPr algn="ctr"/>
                      <a:r>
                        <a:rPr lang="en-SE" sz="800" dirty="0">
                          <a:latin typeface="+mj-lt"/>
                        </a:rPr>
                        <a:t>2 %</a:t>
                      </a:r>
                    </a:p>
                  </a:txBody>
                  <a:tcPr anchor="ctr"/>
                </a:tc>
                <a:tc>
                  <a:txBody>
                    <a:bodyPr/>
                    <a:lstStyle/>
                    <a:p>
                      <a:pPr algn="ctr"/>
                      <a:r>
                        <a:rPr lang="sv-SE" sz="800" dirty="0">
                          <a:latin typeface="+mj-lt"/>
                        </a:rPr>
                        <a:t>4</a:t>
                      </a:r>
                      <a:r>
                        <a:rPr lang="en-SE" sz="800">
                          <a:latin typeface="+mj-lt"/>
                        </a:rPr>
                        <a:t> </a:t>
                      </a:r>
                      <a:r>
                        <a:rPr lang="en-SE" sz="800" dirty="0">
                          <a:latin typeface="+mj-lt"/>
                        </a:rPr>
                        <a:t>%</a:t>
                      </a:r>
                    </a:p>
                  </a:txBody>
                  <a:tcPr anchor="ctr"/>
                </a:tc>
                <a:extLst>
                  <a:ext uri="{0D108BD9-81ED-4DB2-BD59-A6C34878D82A}">
                    <a16:rowId xmlns:a16="http://schemas.microsoft.com/office/drawing/2014/main" val="2474356377"/>
                  </a:ext>
                </a:extLst>
              </a:tr>
              <a:tr h="220457">
                <a:tc>
                  <a:txBody>
                    <a:bodyPr/>
                    <a:lstStyle/>
                    <a:p>
                      <a:pPr marL="0" algn="l" defTabSz="914400" rtl="0" eaLnBrk="1" latinLnBrk="0" hangingPunct="1"/>
                      <a:r>
                        <a:rPr lang="en-SE" sz="800" kern="1200" dirty="0">
                          <a:solidFill>
                            <a:schemeClr val="tx1"/>
                          </a:solidFill>
                          <a:latin typeface="+mj-lt"/>
                          <a:ea typeface="+mn-ea"/>
                          <a:cs typeface="+mn-cs"/>
                        </a:rPr>
                        <a:t>Annan</a:t>
                      </a:r>
                    </a:p>
                  </a:txBody>
                  <a:tcPr marL="56777" marR="56777">
                    <a:solidFill>
                      <a:schemeClr val="accent2">
                        <a:lumMod val="25000"/>
                        <a:lumOff val="75000"/>
                      </a:schemeClr>
                    </a:solidFill>
                  </a:tcPr>
                </a:tc>
                <a:tc>
                  <a:txBody>
                    <a:bodyPr/>
                    <a:lstStyle/>
                    <a:p>
                      <a:pPr algn="ctr"/>
                      <a:r>
                        <a:rPr lang="sv-SE" sz="800" dirty="0">
                          <a:latin typeface="+mj-lt"/>
                        </a:rPr>
                        <a:t>2</a:t>
                      </a:r>
                      <a:r>
                        <a:rPr lang="en-SE" sz="800">
                          <a:latin typeface="+mj-lt"/>
                        </a:rPr>
                        <a:t> </a:t>
                      </a:r>
                      <a:r>
                        <a:rPr lang="en-SE" sz="800" dirty="0">
                          <a:latin typeface="+mj-lt"/>
                        </a:rPr>
                        <a:t>%</a:t>
                      </a:r>
                    </a:p>
                  </a:txBody>
                  <a:tcPr anchor="ctr">
                    <a:solidFill>
                      <a:schemeClr val="accent2">
                        <a:lumMod val="25000"/>
                        <a:lumOff val="75000"/>
                      </a:schemeClr>
                    </a:solidFill>
                  </a:tcPr>
                </a:tc>
                <a:tc>
                  <a:txBody>
                    <a:bodyPr/>
                    <a:lstStyle/>
                    <a:p>
                      <a:pPr algn="ctr"/>
                      <a:r>
                        <a:rPr lang="sv-SE" sz="800" dirty="0">
                          <a:latin typeface="+mj-lt"/>
                        </a:rPr>
                        <a:t>20</a:t>
                      </a:r>
                      <a:r>
                        <a:rPr lang="en-SE" sz="800">
                          <a:latin typeface="+mj-lt"/>
                        </a:rPr>
                        <a:t> </a:t>
                      </a:r>
                      <a:r>
                        <a:rPr lang="en-SE" sz="800" dirty="0">
                          <a:latin typeface="+mj-lt"/>
                        </a:rPr>
                        <a:t>%</a:t>
                      </a:r>
                    </a:p>
                  </a:txBody>
                  <a:tcPr anchor="ctr">
                    <a:solidFill>
                      <a:schemeClr val="accent2">
                        <a:lumMod val="25000"/>
                        <a:lumOff val="75000"/>
                      </a:schemeClr>
                    </a:solidFill>
                  </a:tcPr>
                </a:tc>
                <a:extLst>
                  <a:ext uri="{0D108BD9-81ED-4DB2-BD59-A6C34878D82A}">
                    <a16:rowId xmlns:a16="http://schemas.microsoft.com/office/drawing/2014/main" val="1145979349"/>
                  </a:ext>
                </a:extLst>
              </a:tr>
            </a:tbl>
          </a:graphicData>
        </a:graphic>
      </p:graphicFrame>
      <p:sp>
        <p:nvSpPr>
          <p:cNvPr id="39" name="Rectangle 58">
            <a:extLst>
              <a:ext uri="{FF2B5EF4-FFF2-40B4-BE49-F238E27FC236}">
                <a16:creationId xmlns:a16="http://schemas.microsoft.com/office/drawing/2014/main" id="{42AB5C97-88DD-5E47-8B65-8C59F6A31A03}"/>
              </a:ext>
            </a:extLst>
          </p:cNvPr>
          <p:cNvSpPr/>
          <p:nvPr/>
        </p:nvSpPr>
        <p:spPr>
          <a:xfrm>
            <a:off x="5369886" y="1821633"/>
            <a:ext cx="479296" cy="39559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j-lt"/>
            </a:endParaRPr>
          </a:p>
        </p:txBody>
      </p:sp>
      <p:sp>
        <p:nvSpPr>
          <p:cNvPr id="40" name="Rectangle 52">
            <a:extLst>
              <a:ext uri="{FF2B5EF4-FFF2-40B4-BE49-F238E27FC236}">
                <a16:creationId xmlns:a16="http://schemas.microsoft.com/office/drawing/2014/main" id="{4A538B8A-976A-104D-A264-6B1BECA6976C}"/>
              </a:ext>
            </a:extLst>
          </p:cNvPr>
          <p:cNvSpPr/>
          <p:nvPr/>
        </p:nvSpPr>
        <p:spPr>
          <a:xfrm>
            <a:off x="6038620" y="1821633"/>
            <a:ext cx="479296" cy="39559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j-lt"/>
            </a:endParaRPr>
          </a:p>
        </p:txBody>
      </p:sp>
      <p:graphicFrame>
        <p:nvGraphicFramePr>
          <p:cNvPr id="41" name="Table 38">
            <a:extLst>
              <a:ext uri="{FF2B5EF4-FFF2-40B4-BE49-F238E27FC236}">
                <a16:creationId xmlns:a16="http://schemas.microsoft.com/office/drawing/2014/main" id="{2EA9A1DB-3847-8B4F-A95B-923DDC28D7A5}"/>
              </a:ext>
            </a:extLst>
          </p:cNvPr>
          <p:cNvGraphicFramePr>
            <a:graphicFrameLocks noGrp="1"/>
          </p:cNvGraphicFramePr>
          <p:nvPr>
            <p:extLst>
              <p:ext uri="{D42A27DB-BD31-4B8C-83A1-F6EECF244321}">
                <p14:modId xmlns:p14="http://schemas.microsoft.com/office/powerpoint/2010/main" val="2586888263"/>
              </p:ext>
            </p:extLst>
          </p:nvPr>
        </p:nvGraphicFramePr>
        <p:xfrm>
          <a:off x="3985248" y="2060497"/>
          <a:ext cx="2635464" cy="1950720"/>
        </p:xfrm>
        <a:graphic>
          <a:graphicData uri="http://schemas.openxmlformats.org/drawingml/2006/table">
            <a:tbl>
              <a:tblPr firstRow="1" bandRow="1">
                <a:tableStyleId>{2D5ABB26-0587-4C30-8999-92F81FD0307C}</a:tableStyleId>
              </a:tblPr>
              <a:tblGrid>
                <a:gridCol w="1289007">
                  <a:extLst>
                    <a:ext uri="{9D8B030D-6E8A-4147-A177-3AD203B41FA5}">
                      <a16:colId xmlns:a16="http://schemas.microsoft.com/office/drawing/2014/main" val="1807689859"/>
                    </a:ext>
                  </a:extLst>
                </a:gridCol>
                <a:gridCol w="678873">
                  <a:extLst>
                    <a:ext uri="{9D8B030D-6E8A-4147-A177-3AD203B41FA5}">
                      <a16:colId xmlns:a16="http://schemas.microsoft.com/office/drawing/2014/main" val="3847115752"/>
                    </a:ext>
                  </a:extLst>
                </a:gridCol>
                <a:gridCol w="667584">
                  <a:extLst>
                    <a:ext uri="{9D8B030D-6E8A-4147-A177-3AD203B41FA5}">
                      <a16:colId xmlns:a16="http://schemas.microsoft.com/office/drawing/2014/main" val="1911372940"/>
                    </a:ext>
                  </a:extLst>
                </a:gridCol>
              </a:tblGrid>
              <a:tr h="213242">
                <a:tc>
                  <a:txBody>
                    <a:bodyPr/>
                    <a:lstStyle/>
                    <a:p>
                      <a:r>
                        <a:rPr lang="en-SE" sz="800" b="1" dirty="0">
                          <a:latin typeface="+mj-lt"/>
                        </a:rPr>
                        <a:t>Exportregioner </a:t>
                      </a:r>
                      <a:br>
                        <a:rPr lang="en-SE" sz="800" b="1" dirty="0">
                          <a:latin typeface="+mj-lt"/>
                        </a:rPr>
                      </a:br>
                      <a:r>
                        <a:rPr lang="en-SE" sz="800" b="1" dirty="0">
                          <a:latin typeface="+mj-lt"/>
                        </a:rPr>
                        <a:t>(andel av företagen)</a:t>
                      </a:r>
                    </a:p>
                  </a:txBody>
                  <a:tcPr>
                    <a:lnB w="12700" cap="flat" cmpd="sng" algn="ctr">
                      <a:solidFill>
                        <a:schemeClr val="tx1"/>
                      </a:solidFill>
                      <a:prstDash val="solid"/>
                      <a:round/>
                      <a:headEnd type="none" w="med" len="med"/>
                      <a:tailEnd type="none" w="med" len="med"/>
                    </a:lnB>
                  </a:tcPr>
                </a:tc>
                <a:tc>
                  <a:txBody>
                    <a:bodyPr/>
                    <a:lstStyle/>
                    <a:p>
                      <a:pPr algn="ctr"/>
                      <a:r>
                        <a:rPr lang="en-SE" sz="800" b="1" dirty="0">
                          <a:latin typeface="+mj-lt"/>
                        </a:rPr>
                        <a:t>SWE</a:t>
                      </a:r>
                    </a:p>
                  </a:txBody>
                  <a:tcPr anchor="ctr">
                    <a:lnB w="12700" cap="flat" cmpd="sng" algn="ctr">
                      <a:solidFill>
                        <a:schemeClr val="tx1"/>
                      </a:solidFill>
                      <a:prstDash val="solid"/>
                      <a:round/>
                      <a:headEnd type="none" w="med" len="med"/>
                      <a:tailEnd type="none" w="med" len="med"/>
                    </a:lnB>
                  </a:tcPr>
                </a:tc>
                <a:tc>
                  <a:txBody>
                    <a:bodyPr/>
                    <a:lstStyle/>
                    <a:p>
                      <a:pPr algn="ctr"/>
                      <a:r>
                        <a:rPr lang="en-SE" sz="800" b="1" dirty="0">
                          <a:latin typeface="+mj-lt"/>
                        </a:rPr>
                        <a:t>DEN</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1824960"/>
                  </a:ext>
                </a:extLst>
              </a:tr>
              <a:tr h="213242">
                <a:tc>
                  <a:txBody>
                    <a:bodyPr/>
                    <a:lstStyle/>
                    <a:p>
                      <a:r>
                        <a:rPr lang="en-SE" sz="800" dirty="0">
                          <a:latin typeface="+mj-lt"/>
                        </a:rPr>
                        <a:t>Norden</a:t>
                      </a:r>
                    </a:p>
                  </a:txBody>
                  <a:tcPr>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algn="ctr"/>
                      <a:r>
                        <a:rPr lang="sv-SE" sz="800" dirty="0">
                          <a:latin typeface="+mj-lt"/>
                        </a:rPr>
                        <a:t>30</a:t>
                      </a:r>
                      <a:r>
                        <a:rPr lang="en-SE" sz="800">
                          <a:latin typeface="+mj-lt"/>
                        </a:rPr>
                        <a:t> </a:t>
                      </a:r>
                      <a:r>
                        <a:rPr lang="en-SE" sz="800" dirty="0">
                          <a:latin typeface="+mj-lt"/>
                        </a:rPr>
                        <a:t>%</a:t>
                      </a: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algn="ctr"/>
                      <a:r>
                        <a:rPr lang="en-SE" sz="800">
                          <a:latin typeface="+mj-lt"/>
                        </a:rPr>
                        <a:t>5</a:t>
                      </a:r>
                      <a:r>
                        <a:rPr lang="sv-SE" sz="800" dirty="0">
                          <a:latin typeface="+mj-lt"/>
                        </a:rPr>
                        <a:t>3</a:t>
                      </a:r>
                      <a:r>
                        <a:rPr lang="en-SE" sz="800">
                          <a:latin typeface="+mj-lt"/>
                        </a:rPr>
                        <a:t> </a:t>
                      </a:r>
                      <a:r>
                        <a:rPr lang="en-SE" sz="800" dirty="0">
                          <a:latin typeface="+mj-lt"/>
                        </a:rPr>
                        <a:t>%</a:t>
                      </a: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extLst>
                  <a:ext uri="{0D108BD9-81ED-4DB2-BD59-A6C34878D82A}">
                    <a16:rowId xmlns:a16="http://schemas.microsoft.com/office/drawing/2014/main" val="2352211804"/>
                  </a:ext>
                </a:extLst>
              </a:tr>
              <a:tr h="236611">
                <a:tc>
                  <a:txBody>
                    <a:bodyPr/>
                    <a:lstStyle/>
                    <a:p>
                      <a:r>
                        <a:rPr lang="en-SE" sz="800" dirty="0">
                          <a:latin typeface="+mj-lt"/>
                        </a:rPr>
                        <a:t>Övriga Europa (exkl. </a:t>
                      </a:r>
                      <a:r>
                        <a:rPr lang="en-US" sz="800" dirty="0">
                          <a:latin typeface="+mj-lt"/>
                        </a:rPr>
                        <a:t>N</a:t>
                      </a:r>
                      <a:r>
                        <a:rPr lang="en-SE" sz="800" dirty="0">
                          <a:latin typeface="+mj-lt"/>
                        </a:rPr>
                        <a:t>orden)</a:t>
                      </a:r>
                    </a:p>
                  </a:txBody>
                  <a:tcPr/>
                </a:tc>
                <a:tc>
                  <a:txBody>
                    <a:bodyPr/>
                    <a:lstStyle/>
                    <a:p>
                      <a:pPr algn="ctr"/>
                      <a:r>
                        <a:rPr lang="sv-SE" sz="800" dirty="0">
                          <a:latin typeface="+mj-lt"/>
                        </a:rPr>
                        <a:t>20</a:t>
                      </a:r>
                      <a:r>
                        <a:rPr lang="en-SE" sz="800">
                          <a:latin typeface="+mj-lt"/>
                        </a:rPr>
                        <a:t> </a:t>
                      </a:r>
                      <a:r>
                        <a:rPr lang="en-SE" sz="800" dirty="0">
                          <a:latin typeface="+mj-lt"/>
                        </a:rPr>
                        <a:t>%</a:t>
                      </a:r>
                    </a:p>
                  </a:txBody>
                  <a:tcPr anchor="ctr"/>
                </a:tc>
                <a:tc>
                  <a:txBody>
                    <a:bodyPr/>
                    <a:lstStyle/>
                    <a:p>
                      <a:pPr algn="ctr"/>
                      <a:r>
                        <a:rPr lang="en-SE" sz="800">
                          <a:latin typeface="+mj-lt"/>
                        </a:rPr>
                        <a:t>1</a:t>
                      </a:r>
                      <a:r>
                        <a:rPr lang="sv-SE" sz="800" dirty="0">
                          <a:latin typeface="+mj-lt"/>
                        </a:rPr>
                        <a:t>8</a:t>
                      </a:r>
                      <a:r>
                        <a:rPr lang="en-SE" sz="800">
                          <a:latin typeface="+mj-lt"/>
                        </a:rPr>
                        <a:t> </a:t>
                      </a:r>
                      <a:r>
                        <a:rPr lang="en-SE" sz="800" dirty="0">
                          <a:latin typeface="+mj-lt"/>
                        </a:rPr>
                        <a:t>%</a:t>
                      </a:r>
                    </a:p>
                  </a:txBody>
                  <a:tcPr anchor="ctr"/>
                </a:tc>
                <a:extLst>
                  <a:ext uri="{0D108BD9-81ED-4DB2-BD59-A6C34878D82A}">
                    <a16:rowId xmlns:a16="http://schemas.microsoft.com/office/drawing/2014/main" val="113942698"/>
                  </a:ext>
                </a:extLst>
              </a:tr>
              <a:tr h="213242">
                <a:tc>
                  <a:txBody>
                    <a:bodyPr/>
                    <a:lstStyle/>
                    <a:p>
                      <a:r>
                        <a:rPr lang="en-SE" sz="800" dirty="0">
                          <a:latin typeface="+mj-lt"/>
                        </a:rPr>
                        <a:t>Nordamerika</a:t>
                      </a:r>
                    </a:p>
                  </a:txBody>
                  <a:tcPr>
                    <a:solidFill>
                      <a:schemeClr val="accent2">
                        <a:lumMod val="25000"/>
                        <a:lumOff val="75000"/>
                      </a:schemeClr>
                    </a:solidFill>
                  </a:tcPr>
                </a:tc>
                <a:tc>
                  <a:txBody>
                    <a:bodyPr/>
                    <a:lstStyle/>
                    <a:p>
                      <a:pPr algn="ctr"/>
                      <a:r>
                        <a:rPr lang="sv-SE" sz="800" dirty="0">
                          <a:latin typeface="+mj-lt"/>
                        </a:rPr>
                        <a:t>7</a:t>
                      </a:r>
                      <a:r>
                        <a:rPr lang="en-SE" sz="800">
                          <a:latin typeface="+mj-lt"/>
                        </a:rPr>
                        <a:t> </a:t>
                      </a:r>
                      <a:r>
                        <a:rPr lang="en-SE" sz="800" dirty="0">
                          <a:latin typeface="+mj-lt"/>
                        </a:rPr>
                        <a:t>%</a:t>
                      </a:r>
                    </a:p>
                  </a:txBody>
                  <a:tcPr anchor="ctr">
                    <a:solidFill>
                      <a:schemeClr val="accent2">
                        <a:lumMod val="25000"/>
                        <a:lumOff val="75000"/>
                      </a:schemeClr>
                    </a:solidFill>
                  </a:tcPr>
                </a:tc>
                <a:tc>
                  <a:txBody>
                    <a:bodyPr/>
                    <a:lstStyle/>
                    <a:p>
                      <a:pPr algn="ctr"/>
                      <a:r>
                        <a:rPr lang="sv-SE" sz="800" dirty="0">
                          <a:latin typeface="+mj-lt"/>
                        </a:rPr>
                        <a:t>12</a:t>
                      </a:r>
                      <a:r>
                        <a:rPr lang="en-SE" sz="800">
                          <a:latin typeface="+mj-lt"/>
                        </a:rPr>
                        <a:t> </a:t>
                      </a:r>
                      <a:r>
                        <a:rPr lang="en-SE" sz="800" dirty="0">
                          <a:latin typeface="+mj-lt"/>
                        </a:rPr>
                        <a:t>%</a:t>
                      </a:r>
                    </a:p>
                  </a:txBody>
                  <a:tcPr anchor="ctr">
                    <a:solidFill>
                      <a:schemeClr val="accent2">
                        <a:lumMod val="25000"/>
                        <a:lumOff val="75000"/>
                      </a:schemeClr>
                    </a:solidFill>
                  </a:tcPr>
                </a:tc>
                <a:extLst>
                  <a:ext uri="{0D108BD9-81ED-4DB2-BD59-A6C34878D82A}">
                    <a16:rowId xmlns:a16="http://schemas.microsoft.com/office/drawing/2014/main" val="531149417"/>
                  </a:ext>
                </a:extLst>
              </a:tr>
              <a:tr h="213242">
                <a:tc>
                  <a:txBody>
                    <a:bodyPr/>
                    <a:lstStyle/>
                    <a:p>
                      <a:r>
                        <a:rPr lang="en-SE" sz="800" dirty="0">
                          <a:latin typeface="+mj-lt"/>
                        </a:rPr>
                        <a:t>Asien &amp; Oceanien</a:t>
                      </a:r>
                    </a:p>
                  </a:txBody>
                  <a:tcPr/>
                </a:tc>
                <a:tc>
                  <a:txBody>
                    <a:bodyPr/>
                    <a:lstStyle/>
                    <a:p>
                      <a:pPr algn="ctr"/>
                      <a:r>
                        <a:rPr lang="sv-SE" sz="800" dirty="0">
                          <a:latin typeface="+mj-lt"/>
                        </a:rPr>
                        <a:t>9</a:t>
                      </a:r>
                      <a:r>
                        <a:rPr lang="en-SE" sz="800">
                          <a:latin typeface="+mj-lt"/>
                        </a:rPr>
                        <a:t> </a:t>
                      </a:r>
                      <a:r>
                        <a:rPr lang="en-SE" sz="800" dirty="0">
                          <a:latin typeface="+mj-lt"/>
                        </a:rPr>
                        <a:t>%</a:t>
                      </a:r>
                    </a:p>
                  </a:txBody>
                  <a:tcPr anchor="ctr"/>
                </a:tc>
                <a:tc>
                  <a:txBody>
                    <a:bodyPr/>
                    <a:lstStyle/>
                    <a:p>
                      <a:pPr algn="ctr"/>
                      <a:r>
                        <a:rPr lang="sv-SE" sz="800" dirty="0">
                          <a:latin typeface="+mj-lt"/>
                        </a:rPr>
                        <a:t>13</a:t>
                      </a:r>
                      <a:r>
                        <a:rPr lang="en-SE" sz="800">
                          <a:latin typeface="+mj-lt"/>
                        </a:rPr>
                        <a:t> </a:t>
                      </a:r>
                      <a:r>
                        <a:rPr lang="en-SE" sz="800" dirty="0">
                          <a:latin typeface="+mj-lt"/>
                        </a:rPr>
                        <a:t>%</a:t>
                      </a:r>
                    </a:p>
                  </a:txBody>
                  <a:tcPr anchor="ctr"/>
                </a:tc>
                <a:extLst>
                  <a:ext uri="{0D108BD9-81ED-4DB2-BD59-A6C34878D82A}">
                    <a16:rowId xmlns:a16="http://schemas.microsoft.com/office/drawing/2014/main" val="3657152779"/>
                  </a:ext>
                </a:extLst>
              </a:tr>
              <a:tr h="213242">
                <a:tc>
                  <a:txBody>
                    <a:bodyPr/>
                    <a:lstStyle/>
                    <a:p>
                      <a:r>
                        <a:rPr lang="en-SE" sz="800" dirty="0">
                          <a:latin typeface="+mj-lt"/>
                        </a:rPr>
                        <a:t>Sydamerika</a:t>
                      </a:r>
                    </a:p>
                  </a:txBody>
                  <a:tcPr>
                    <a:solidFill>
                      <a:schemeClr val="accent2">
                        <a:lumMod val="25000"/>
                        <a:lumOff val="75000"/>
                      </a:schemeClr>
                    </a:solidFill>
                  </a:tcPr>
                </a:tc>
                <a:tc>
                  <a:txBody>
                    <a:bodyPr/>
                    <a:lstStyle/>
                    <a:p>
                      <a:pPr algn="ctr"/>
                      <a:r>
                        <a:rPr lang="sv-SE" sz="800" dirty="0">
                          <a:latin typeface="+mj-lt"/>
                        </a:rPr>
                        <a:t>4</a:t>
                      </a:r>
                      <a:r>
                        <a:rPr lang="en-SE" sz="800">
                          <a:latin typeface="+mj-lt"/>
                        </a:rPr>
                        <a:t> </a:t>
                      </a:r>
                      <a:r>
                        <a:rPr lang="en-SE" sz="800" dirty="0">
                          <a:latin typeface="+mj-lt"/>
                        </a:rPr>
                        <a:t>%</a:t>
                      </a:r>
                    </a:p>
                  </a:txBody>
                  <a:tcPr anchor="ctr">
                    <a:solidFill>
                      <a:schemeClr val="accent2">
                        <a:lumMod val="25000"/>
                        <a:lumOff val="75000"/>
                      </a:schemeClr>
                    </a:solidFill>
                  </a:tcPr>
                </a:tc>
                <a:tc>
                  <a:txBody>
                    <a:bodyPr/>
                    <a:lstStyle/>
                    <a:p>
                      <a:pPr algn="ctr"/>
                      <a:r>
                        <a:rPr lang="en-SE" sz="800" dirty="0">
                          <a:latin typeface="+mj-lt"/>
                        </a:rPr>
                        <a:t>1 %</a:t>
                      </a:r>
                    </a:p>
                  </a:txBody>
                  <a:tcPr anchor="ctr">
                    <a:solidFill>
                      <a:schemeClr val="accent2">
                        <a:lumMod val="25000"/>
                        <a:lumOff val="75000"/>
                      </a:schemeClr>
                    </a:solidFill>
                  </a:tcPr>
                </a:tc>
                <a:extLst>
                  <a:ext uri="{0D108BD9-81ED-4DB2-BD59-A6C34878D82A}">
                    <a16:rowId xmlns:a16="http://schemas.microsoft.com/office/drawing/2014/main" val="4077815164"/>
                  </a:ext>
                </a:extLst>
              </a:tr>
              <a:tr h="213242">
                <a:tc>
                  <a:txBody>
                    <a:bodyPr/>
                    <a:lstStyle/>
                    <a:p>
                      <a:r>
                        <a:rPr lang="en-SE" sz="800" dirty="0">
                          <a:latin typeface="+mj-lt"/>
                        </a:rPr>
                        <a:t>Afrika</a:t>
                      </a:r>
                    </a:p>
                  </a:txBody>
                  <a:tcPr/>
                </a:tc>
                <a:tc>
                  <a:txBody>
                    <a:bodyPr/>
                    <a:lstStyle/>
                    <a:p>
                      <a:pPr algn="ctr"/>
                      <a:r>
                        <a:rPr lang="sv-SE" sz="800" dirty="0">
                          <a:latin typeface="+mj-lt"/>
                        </a:rPr>
                        <a:t>2</a:t>
                      </a:r>
                      <a:r>
                        <a:rPr lang="en-SE" sz="800">
                          <a:latin typeface="+mj-lt"/>
                        </a:rPr>
                        <a:t> </a:t>
                      </a:r>
                      <a:r>
                        <a:rPr lang="en-SE" sz="800" dirty="0">
                          <a:latin typeface="+mj-lt"/>
                        </a:rPr>
                        <a:t>%</a:t>
                      </a:r>
                    </a:p>
                  </a:txBody>
                  <a:tcPr anchor="ctr"/>
                </a:tc>
                <a:tc>
                  <a:txBody>
                    <a:bodyPr/>
                    <a:lstStyle/>
                    <a:p>
                      <a:pPr algn="ctr"/>
                      <a:r>
                        <a:rPr lang="en-SE" sz="800" dirty="0">
                          <a:latin typeface="+mj-lt"/>
                        </a:rPr>
                        <a:t>1 %</a:t>
                      </a:r>
                    </a:p>
                  </a:txBody>
                  <a:tcPr anchor="ctr"/>
                </a:tc>
                <a:extLst>
                  <a:ext uri="{0D108BD9-81ED-4DB2-BD59-A6C34878D82A}">
                    <a16:rowId xmlns:a16="http://schemas.microsoft.com/office/drawing/2014/main" val="2474356377"/>
                  </a:ext>
                </a:extLst>
              </a:tr>
              <a:tr h="213242">
                <a:tc>
                  <a:txBody>
                    <a:bodyPr/>
                    <a:lstStyle/>
                    <a:p>
                      <a:r>
                        <a:rPr lang="en-SE" sz="800" dirty="0">
                          <a:latin typeface="+mj-lt"/>
                        </a:rPr>
                        <a:t>Mellanöstern</a:t>
                      </a:r>
                    </a:p>
                  </a:txBody>
                  <a:tcPr>
                    <a:solidFill>
                      <a:schemeClr val="accent2">
                        <a:lumMod val="25000"/>
                        <a:lumOff val="75000"/>
                      </a:schemeClr>
                    </a:solidFill>
                  </a:tcPr>
                </a:tc>
                <a:tc>
                  <a:txBody>
                    <a:bodyPr/>
                    <a:lstStyle/>
                    <a:p>
                      <a:pPr algn="ctr"/>
                      <a:r>
                        <a:rPr lang="sv-SE" sz="800" dirty="0">
                          <a:latin typeface="+mj-lt"/>
                        </a:rPr>
                        <a:t>2</a:t>
                      </a:r>
                      <a:r>
                        <a:rPr lang="en-SE" sz="800">
                          <a:latin typeface="+mj-lt"/>
                        </a:rPr>
                        <a:t> </a:t>
                      </a:r>
                      <a:r>
                        <a:rPr lang="en-SE" sz="800" dirty="0">
                          <a:latin typeface="+mj-lt"/>
                        </a:rPr>
                        <a:t>%</a:t>
                      </a:r>
                    </a:p>
                  </a:txBody>
                  <a:tcPr anchor="ctr">
                    <a:solidFill>
                      <a:schemeClr val="accent2">
                        <a:lumMod val="25000"/>
                        <a:lumOff val="75000"/>
                      </a:schemeClr>
                    </a:solidFill>
                  </a:tcPr>
                </a:tc>
                <a:tc>
                  <a:txBody>
                    <a:bodyPr/>
                    <a:lstStyle/>
                    <a:p>
                      <a:pPr algn="ctr"/>
                      <a:r>
                        <a:rPr lang="sv-SE" sz="800" dirty="0">
                          <a:latin typeface="+mj-lt"/>
                        </a:rPr>
                        <a:t>2</a:t>
                      </a:r>
                      <a:r>
                        <a:rPr lang="en-SE" sz="800">
                          <a:latin typeface="+mj-lt"/>
                        </a:rPr>
                        <a:t> </a:t>
                      </a:r>
                      <a:r>
                        <a:rPr lang="en-SE" sz="800" dirty="0">
                          <a:latin typeface="+mj-lt"/>
                        </a:rPr>
                        <a:t>%</a:t>
                      </a:r>
                    </a:p>
                  </a:txBody>
                  <a:tcPr anchor="ctr">
                    <a:solidFill>
                      <a:schemeClr val="accent2">
                        <a:lumMod val="25000"/>
                        <a:lumOff val="75000"/>
                      </a:schemeClr>
                    </a:solidFill>
                  </a:tcPr>
                </a:tc>
                <a:extLst>
                  <a:ext uri="{0D108BD9-81ED-4DB2-BD59-A6C34878D82A}">
                    <a16:rowId xmlns:a16="http://schemas.microsoft.com/office/drawing/2014/main" val="1145979349"/>
                  </a:ext>
                </a:extLst>
              </a:tr>
            </a:tbl>
          </a:graphicData>
        </a:graphic>
      </p:graphicFrame>
      <p:pic>
        <p:nvPicPr>
          <p:cNvPr id="43" name="Picture 47">
            <a:extLst>
              <a:ext uri="{FF2B5EF4-FFF2-40B4-BE49-F238E27FC236}">
                <a16:creationId xmlns:a16="http://schemas.microsoft.com/office/drawing/2014/main" id="{5695949D-8752-2745-945F-82940570A94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30001" y="1905426"/>
            <a:ext cx="305211" cy="190219"/>
          </a:xfrm>
          <a:prstGeom prst="rect">
            <a:avLst/>
          </a:prstGeom>
        </p:spPr>
      </p:pic>
      <p:pic>
        <p:nvPicPr>
          <p:cNvPr id="44" name="Picture 48">
            <a:extLst>
              <a:ext uri="{FF2B5EF4-FFF2-40B4-BE49-F238E27FC236}">
                <a16:creationId xmlns:a16="http://schemas.microsoft.com/office/drawing/2014/main" id="{8EC45D95-04F8-3043-A026-635F41E576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56734" y="1905426"/>
            <a:ext cx="305211" cy="190219"/>
          </a:xfrm>
          <a:prstGeom prst="rect">
            <a:avLst/>
          </a:prstGeom>
        </p:spPr>
      </p:pic>
      <p:graphicFrame>
        <p:nvGraphicFramePr>
          <p:cNvPr id="45" name="Table 38">
            <a:extLst>
              <a:ext uri="{FF2B5EF4-FFF2-40B4-BE49-F238E27FC236}">
                <a16:creationId xmlns:a16="http://schemas.microsoft.com/office/drawing/2014/main" id="{249672CB-B694-5D41-AEE5-191B4A0EF51D}"/>
              </a:ext>
            </a:extLst>
          </p:cNvPr>
          <p:cNvGraphicFramePr>
            <a:graphicFrameLocks noGrp="1"/>
          </p:cNvGraphicFramePr>
          <p:nvPr>
            <p:extLst>
              <p:ext uri="{D42A27DB-BD31-4B8C-83A1-F6EECF244321}">
                <p14:modId xmlns:p14="http://schemas.microsoft.com/office/powerpoint/2010/main" val="4177826882"/>
              </p:ext>
            </p:extLst>
          </p:nvPr>
        </p:nvGraphicFramePr>
        <p:xfrm>
          <a:off x="3960762" y="4233222"/>
          <a:ext cx="2635464" cy="670560"/>
        </p:xfrm>
        <a:graphic>
          <a:graphicData uri="http://schemas.openxmlformats.org/drawingml/2006/table">
            <a:tbl>
              <a:tblPr firstRow="1" bandRow="1">
                <a:tableStyleId>{2D5ABB26-0587-4C30-8999-92F81FD0307C}</a:tableStyleId>
              </a:tblPr>
              <a:tblGrid>
                <a:gridCol w="1346036">
                  <a:extLst>
                    <a:ext uri="{9D8B030D-6E8A-4147-A177-3AD203B41FA5}">
                      <a16:colId xmlns:a16="http://schemas.microsoft.com/office/drawing/2014/main" val="1807689859"/>
                    </a:ext>
                  </a:extLst>
                </a:gridCol>
                <a:gridCol w="621844">
                  <a:extLst>
                    <a:ext uri="{9D8B030D-6E8A-4147-A177-3AD203B41FA5}">
                      <a16:colId xmlns:a16="http://schemas.microsoft.com/office/drawing/2014/main" val="3847115752"/>
                    </a:ext>
                  </a:extLst>
                </a:gridCol>
                <a:gridCol w="667584">
                  <a:extLst>
                    <a:ext uri="{9D8B030D-6E8A-4147-A177-3AD203B41FA5}">
                      <a16:colId xmlns:a16="http://schemas.microsoft.com/office/drawing/2014/main" val="1911372940"/>
                    </a:ext>
                  </a:extLst>
                </a:gridCol>
              </a:tblGrid>
              <a:tr h="213242">
                <a:tc>
                  <a:txBody>
                    <a:bodyPr/>
                    <a:lstStyle/>
                    <a:p>
                      <a:r>
                        <a:rPr lang="en-SE" sz="800" b="1">
                          <a:latin typeface="+mj-lt"/>
                        </a:rPr>
                        <a:t>Kvalitetssäkrin</a:t>
                      </a:r>
                      <a:r>
                        <a:rPr lang="sv-SE" sz="800" b="1" dirty="0">
                          <a:latin typeface="+mj-lt"/>
                        </a:rPr>
                        <a:t>g</a:t>
                      </a:r>
                      <a:r>
                        <a:rPr lang="en-SE" sz="800" b="1">
                          <a:latin typeface="+mj-lt"/>
                        </a:rPr>
                        <a:t>s-system</a:t>
                      </a:r>
                      <a:endParaRPr lang="en-SE" sz="800" b="1" dirty="0">
                        <a:latin typeface="+mj-lt"/>
                      </a:endParaRPr>
                    </a:p>
                  </a:txBody>
                  <a:tcPr>
                    <a:lnB w="12700" cap="flat" cmpd="sng" algn="ctr">
                      <a:solidFill>
                        <a:schemeClr val="tx1"/>
                      </a:solidFill>
                      <a:prstDash val="solid"/>
                      <a:round/>
                      <a:headEnd type="none" w="med" len="med"/>
                      <a:tailEnd type="none" w="med" len="med"/>
                    </a:lnB>
                  </a:tcPr>
                </a:tc>
                <a:tc>
                  <a:txBody>
                    <a:bodyPr/>
                    <a:lstStyle/>
                    <a:p>
                      <a:pPr algn="ctr"/>
                      <a:r>
                        <a:rPr lang="en-SE" sz="800" b="1" dirty="0">
                          <a:latin typeface="+mj-lt"/>
                        </a:rPr>
                        <a:t>SWE</a:t>
                      </a:r>
                    </a:p>
                  </a:txBody>
                  <a:tcPr anchor="ctr">
                    <a:lnB w="12700" cap="flat" cmpd="sng" algn="ctr">
                      <a:solidFill>
                        <a:schemeClr val="tx1"/>
                      </a:solidFill>
                      <a:prstDash val="solid"/>
                      <a:round/>
                      <a:headEnd type="none" w="med" len="med"/>
                      <a:tailEnd type="none" w="med" len="med"/>
                    </a:lnB>
                  </a:tcPr>
                </a:tc>
                <a:tc>
                  <a:txBody>
                    <a:bodyPr/>
                    <a:lstStyle/>
                    <a:p>
                      <a:pPr algn="ctr"/>
                      <a:r>
                        <a:rPr lang="en-SE" sz="800" b="1" dirty="0">
                          <a:latin typeface="+mj-lt"/>
                        </a:rPr>
                        <a:t>DEN</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1824960"/>
                  </a:ext>
                </a:extLst>
              </a:tr>
              <a:tr h="2132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E" sz="800" dirty="0">
                          <a:latin typeface="+mj-lt"/>
                        </a:rPr>
                        <a:t>Andel som har ett formellt KS-system</a:t>
                      </a:r>
                    </a:p>
                  </a:txBody>
                  <a:tcPr>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algn="ctr"/>
                      <a:r>
                        <a:rPr lang="en-SE" sz="800">
                          <a:latin typeface="+mj-lt"/>
                        </a:rPr>
                        <a:t>8</a:t>
                      </a:r>
                      <a:r>
                        <a:rPr lang="sv-SE" sz="800" dirty="0">
                          <a:latin typeface="+mj-lt"/>
                        </a:rPr>
                        <a:t>3</a:t>
                      </a:r>
                      <a:r>
                        <a:rPr lang="en-SE" sz="800">
                          <a:latin typeface="+mj-lt"/>
                        </a:rPr>
                        <a:t> </a:t>
                      </a:r>
                      <a:r>
                        <a:rPr lang="en-SE" sz="800" dirty="0">
                          <a:latin typeface="+mj-lt"/>
                        </a:rPr>
                        <a:t>%</a:t>
                      </a: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algn="ctr"/>
                      <a:r>
                        <a:rPr lang="en-SE" sz="800" dirty="0">
                          <a:latin typeface="+mj-lt"/>
                        </a:rPr>
                        <a:t>67 %</a:t>
                      </a: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extLst>
                  <a:ext uri="{0D108BD9-81ED-4DB2-BD59-A6C34878D82A}">
                    <a16:rowId xmlns:a16="http://schemas.microsoft.com/office/drawing/2014/main" val="2352211804"/>
                  </a:ext>
                </a:extLst>
              </a:tr>
            </a:tbl>
          </a:graphicData>
        </a:graphic>
      </p:graphicFrame>
      <p:graphicFrame>
        <p:nvGraphicFramePr>
          <p:cNvPr id="46" name="Table 38">
            <a:extLst>
              <a:ext uri="{FF2B5EF4-FFF2-40B4-BE49-F238E27FC236}">
                <a16:creationId xmlns:a16="http://schemas.microsoft.com/office/drawing/2014/main" id="{DE19F447-82E0-BA40-B218-0DAF39B874EE}"/>
              </a:ext>
            </a:extLst>
          </p:cNvPr>
          <p:cNvGraphicFramePr>
            <a:graphicFrameLocks noGrp="1"/>
          </p:cNvGraphicFramePr>
          <p:nvPr>
            <p:extLst>
              <p:ext uri="{D42A27DB-BD31-4B8C-83A1-F6EECF244321}">
                <p14:modId xmlns:p14="http://schemas.microsoft.com/office/powerpoint/2010/main" val="951381393"/>
              </p:ext>
            </p:extLst>
          </p:nvPr>
        </p:nvGraphicFramePr>
        <p:xfrm>
          <a:off x="3960762" y="5181565"/>
          <a:ext cx="2635464" cy="596053"/>
        </p:xfrm>
        <a:graphic>
          <a:graphicData uri="http://schemas.openxmlformats.org/drawingml/2006/table">
            <a:tbl>
              <a:tblPr firstRow="1" bandRow="1">
                <a:tableStyleId>{2D5ABB26-0587-4C30-8999-92F81FD0307C}</a:tableStyleId>
              </a:tblPr>
              <a:tblGrid>
                <a:gridCol w="1346036">
                  <a:extLst>
                    <a:ext uri="{9D8B030D-6E8A-4147-A177-3AD203B41FA5}">
                      <a16:colId xmlns:a16="http://schemas.microsoft.com/office/drawing/2014/main" val="1807689859"/>
                    </a:ext>
                  </a:extLst>
                </a:gridCol>
                <a:gridCol w="621844">
                  <a:extLst>
                    <a:ext uri="{9D8B030D-6E8A-4147-A177-3AD203B41FA5}">
                      <a16:colId xmlns:a16="http://schemas.microsoft.com/office/drawing/2014/main" val="3847115752"/>
                    </a:ext>
                  </a:extLst>
                </a:gridCol>
                <a:gridCol w="667584">
                  <a:extLst>
                    <a:ext uri="{9D8B030D-6E8A-4147-A177-3AD203B41FA5}">
                      <a16:colId xmlns:a16="http://schemas.microsoft.com/office/drawing/2014/main" val="1911372940"/>
                    </a:ext>
                  </a:extLst>
                </a:gridCol>
              </a:tblGrid>
              <a:tr h="227279">
                <a:tc>
                  <a:txBody>
                    <a:bodyPr/>
                    <a:lstStyle/>
                    <a:p>
                      <a:r>
                        <a:rPr lang="sv-SE" sz="800" b="1" dirty="0">
                          <a:latin typeface="+mj-lt"/>
                        </a:rPr>
                        <a:t>Könsfördelning bland de anställda</a:t>
                      </a:r>
                      <a:endParaRPr lang="en-SE" sz="800" b="1" dirty="0">
                        <a:latin typeface="+mj-lt"/>
                      </a:endParaRPr>
                    </a:p>
                  </a:txBody>
                  <a:tcPr anchor="ctr">
                    <a:lnB w="12700" cap="flat" cmpd="sng" algn="ctr">
                      <a:solidFill>
                        <a:schemeClr val="tx1"/>
                      </a:solidFill>
                      <a:prstDash val="solid"/>
                      <a:round/>
                      <a:headEnd type="none" w="med" len="med"/>
                      <a:tailEnd type="none" w="med" len="med"/>
                    </a:lnB>
                  </a:tcPr>
                </a:tc>
                <a:tc>
                  <a:txBody>
                    <a:bodyPr/>
                    <a:lstStyle/>
                    <a:p>
                      <a:pPr algn="ctr"/>
                      <a:r>
                        <a:rPr lang="en-SE" sz="800" b="1" dirty="0">
                          <a:latin typeface="+mj-lt"/>
                        </a:rPr>
                        <a:t>SWE</a:t>
                      </a:r>
                    </a:p>
                  </a:txBody>
                  <a:tcPr anchor="ctr">
                    <a:lnB w="12700" cap="flat" cmpd="sng" algn="ctr">
                      <a:solidFill>
                        <a:schemeClr val="tx1"/>
                      </a:solidFill>
                      <a:prstDash val="solid"/>
                      <a:round/>
                      <a:headEnd type="none" w="med" len="med"/>
                      <a:tailEnd type="none" w="med" len="med"/>
                    </a:lnB>
                  </a:tcPr>
                </a:tc>
                <a:tc>
                  <a:txBody>
                    <a:bodyPr/>
                    <a:lstStyle/>
                    <a:p>
                      <a:pPr algn="ctr"/>
                      <a:r>
                        <a:rPr lang="en-SE" sz="800" b="1" dirty="0">
                          <a:latin typeface="+mj-lt"/>
                        </a:rPr>
                        <a:t>DEN</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1824960"/>
                  </a:ext>
                </a:extLst>
              </a:tr>
              <a:tr h="2607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E" sz="800">
                          <a:latin typeface="+mj-lt"/>
                        </a:rPr>
                        <a:t>I </a:t>
                      </a:r>
                      <a:r>
                        <a:rPr lang="sv-SE" sz="800" dirty="0">
                          <a:latin typeface="+mj-lt"/>
                        </a:rPr>
                        <a:t>p</a:t>
                      </a:r>
                      <a:r>
                        <a:rPr lang="en-SE" sz="800">
                          <a:latin typeface="+mj-lt"/>
                        </a:rPr>
                        <a:t>rocent</a:t>
                      </a:r>
                      <a:r>
                        <a:rPr lang="sv-SE" sz="800" dirty="0">
                          <a:latin typeface="+mj-lt"/>
                        </a:rPr>
                        <a:t> (man/kvinna)</a:t>
                      </a:r>
                      <a:endParaRPr lang="en-SE" sz="800" dirty="0">
                        <a:latin typeface="+mj-lt"/>
                      </a:endParaRP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algn="ctr"/>
                      <a:r>
                        <a:rPr lang="sv-SE" sz="800" dirty="0">
                          <a:latin typeface="+mj-lt"/>
                        </a:rPr>
                        <a:t>71/29</a:t>
                      </a:r>
                      <a:endParaRPr lang="en-SE" sz="800" dirty="0">
                        <a:latin typeface="+mj-lt"/>
                      </a:endParaRP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algn="ctr"/>
                      <a:r>
                        <a:rPr lang="sv-SE" sz="800" dirty="0">
                          <a:latin typeface="+mj-lt"/>
                        </a:rPr>
                        <a:t>70/30</a:t>
                      </a:r>
                      <a:endParaRPr lang="en-SE" sz="800" dirty="0">
                        <a:latin typeface="+mj-lt"/>
                      </a:endParaRP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extLst>
                  <a:ext uri="{0D108BD9-81ED-4DB2-BD59-A6C34878D82A}">
                    <a16:rowId xmlns:a16="http://schemas.microsoft.com/office/drawing/2014/main" val="2352211804"/>
                  </a:ext>
                </a:extLst>
              </a:tr>
            </a:tbl>
          </a:graphicData>
        </a:graphic>
      </p:graphicFrame>
      <p:sp>
        <p:nvSpPr>
          <p:cNvPr id="48" name="TextBox 71">
            <a:extLst>
              <a:ext uri="{FF2B5EF4-FFF2-40B4-BE49-F238E27FC236}">
                <a16:creationId xmlns:a16="http://schemas.microsoft.com/office/drawing/2014/main" id="{E5A41338-6BBE-254C-A259-2892B6B1E61A}"/>
              </a:ext>
            </a:extLst>
          </p:cNvPr>
          <p:cNvSpPr txBox="1"/>
          <p:nvPr/>
        </p:nvSpPr>
        <p:spPr>
          <a:xfrm>
            <a:off x="3857101" y="4226092"/>
            <a:ext cx="243978" cy="276999"/>
          </a:xfrm>
          <a:prstGeom prst="rect">
            <a:avLst/>
          </a:prstGeom>
          <a:noFill/>
        </p:spPr>
        <p:txBody>
          <a:bodyPr wrap="none" rtlCol="0">
            <a:spAutoFit/>
          </a:bodyPr>
          <a:lstStyle/>
          <a:p>
            <a:r>
              <a:rPr lang="sv-SE" sz="1200" dirty="0">
                <a:latin typeface="+mj-lt"/>
              </a:rPr>
              <a:t>*</a:t>
            </a:r>
          </a:p>
        </p:txBody>
      </p:sp>
      <p:sp>
        <p:nvSpPr>
          <p:cNvPr id="50" name="Rectangle 62">
            <a:extLst>
              <a:ext uri="{FF2B5EF4-FFF2-40B4-BE49-F238E27FC236}">
                <a16:creationId xmlns:a16="http://schemas.microsoft.com/office/drawing/2014/main" id="{104CDCA2-8181-E449-8239-20A447F66FAF}"/>
              </a:ext>
            </a:extLst>
          </p:cNvPr>
          <p:cNvSpPr/>
          <p:nvPr/>
        </p:nvSpPr>
        <p:spPr>
          <a:xfrm>
            <a:off x="2249556" y="1827381"/>
            <a:ext cx="479296" cy="35314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j-lt"/>
            </a:endParaRPr>
          </a:p>
        </p:txBody>
      </p:sp>
      <p:sp>
        <p:nvSpPr>
          <p:cNvPr id="51" name="Rectangle 63">
            <a:extLst>
              <a:ext uri="{FF2B5EF4-FFF2-40B4-BE49-F238E27FC236}">
                <a16:creationId xmlns:a16="http://schemas.microsoft.com/office/drawing/2014/main" id="{27695375-5934-7E48-A4AB-47800C9D158E}"/>
              </a:ext>
            </a:extLst>
          </p:cNvPr>
          <p:cNvSpPr/>
          <p:nvPr/>
        </p:nvSpPr>
        <p:spPr>
          <a:xfrm>
            <a:off x="2910747" y="1827381"/>
            <a:ext cx="479296" cy="35314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j-lt"/>
            </a:endParaRPr>
          </a:p>
        </p:txBody>
      </p:sp>
      <p:pic>
        <p:nvPicPr>
          <p:cNvPr id="52" name="Picture 64">
            <a:extLst>
              <a:ext uri="{FF2B5EF4-FFF2-40B4-BE49-F238E27FC236}">
                <a16:creationId xmlns:a16="http://schemas.microsoft.com/office/drawing/2014/main" id="{A39ED568-B818-C84B-8E3A-4C9C53DCBE3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93800" y="1911174"/>
            <a:ext cx="305211" cy="190219"/>
          </a:xfrm>
          <a:prstGeom prst="rect">
            <a:avLst/>
          </a:prstGeom>
        </p:spPr>
      </p:pic>
      <p:pic>
        <p:nvPicPr>
          <p:cNvPr id="53" name="Picture 65">
            <a:extLst>
              <a:ext uri="{FF2B5EF4-FFF2-40B4-BE49-F238E27FC236}">
                <a16:creationId xmlns:a16="http://schemas.microsoft.com/office/drawing/2014/main" id="{5BF2E875-473A-C342-AFF2-994191FAED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38117" y="1911174"/>
            <a:ext cx="305211" cy="190219"/>
          </a:xfrm>
          <a:prstGeom prst="rect">
            <a:avLst/>
          </a:prstGeom>
        </p:spPr>
      </p:pic>
      <p:graphicFrame>
        <p:nvGraphicFramePr>
          <p:cNvPr id="54" name="Table 38">
            <a:extLst>
              <a:ext uri="{FF2B5EF4-FFF2-40B4-BE49-F238E27FC236}">
                <a16:creationId xmlns:a16="http://schemas.microsoft.com/office/drawing/2014/main" id="{22C61D78-CDAB-F142-9AF6-915041B2FCB5}"/>
              </a:ext>
            </a:extLst>
          </p:cNvPr>
          <p:cNvGraphicFramePr>
            <a:graphicFrameLocks noGrp="1"/>
          </p:cNvGraphicFramePr>
          <p:nvPr>
            <p:extLst>
              <p:ext uri="{D42A27DB-BD31-4B8C-83A1-F6EECF244321}">
                <p14:modId xmlns:p14="http://schemas.microsoft.com/office/powerpoint/2010/main" val="1496825269"/>
              </p:ext>
            </p:extLst>
          </p:nvPr>
        </p:nvGraphicFramePr>
        <p:xfrm>
          <a:off x="853902" y="2050420"/>
          <a:ext cx="2635464" cy="3239439"/>
        </p:xfrm>
        <a:graphic>
          <a:graphicData uri="http://schemas.openxmlformats.org/drawingml/2006/table">
            <a:tbl>
              <a:tblPr firstRow="1" bandRow="1">
                <a:tableStyleId>{2D5ABB26-0587-4C30-8999-92F81FD0307C}</a:tableStyleId>
              </a:tblPr>
              <a:tblGrid>
                <a:gridCol w="1289007">
                  <a:extLst>
                    <a:ext uri="{9D8B030D-6E8A-4147-A177-3AD203B41FA5}">
                      <a16:colId xmlns:a16="http://schemas.microsoft.com/office/drawing/2014/main" val="1807689859"/>
                    </a:ext>
                  </a:extLst>
                </a:gridCol>
                <a:gridCol w="678873">
                  <a:extLst>
                    <a:ext uri="{9D8B030D-6E8A-4147-A177-3AD203B41FA5}">
                      <a16:colId xmlns:a16="http://schemas.microsoft.com/office/drawing/2014/main" val="3847115752"/>
                    </a:ext>
                  </a:extLst>
                </a:gridCol>
                <a:gridCol w="667584">
                  <a:extLst>
                    <a:ext uri="{9D8B030D-6E8A-4147-A177-3AD203B41FA5}">
                      <a16:colId xmlns:a16="http://schemas.microsoft.com/office/drawing/2014/main" val="1911372940"/>
                    </a:ext>
                  </a:extLst>
                </a:gridCol>
              </a:tblGrid>
              <a:tr h="360165">
                <a:tc>
                  <a:txBody>
                    <a:bodyPr/>
                    <a:lstStyle/>
                    <a:p>
                      <a:r>
                        <a:rPr lang="sv-SE" sz="800" b="1" noProof="0" dirty="0">
                          <a:latin typeface="+mj-lt"/>
                        </a:rPr>
                        <a:t>Egen omsättning per bransch</a:t>
                      </a:r>
                    </a:p>
                  </a:txBody>
                  <a:tcPr anchor="ctr">
                    <a:lnB w="12700" cap="flat" cmpd="sng" algn="ctr">
                      <a:solidFill>
                        <a:schemeClr val="tx1"/>
                      </a:solidFill>
                      <a:prstDash val="solid"/>
                      <a:round/>
                      <a:headEnd type="none" w="med" len="med"/>
                      <a:tailEnd type="none" w="med" len="med"/>
                    </a:lnB>
                  </a:tcPr>
                </a:tc>
                <a:tc>
                  <a:txBody>
                    <a:bodyPr/>
                    <a:lstStyle/>
                    <a:p>
                      <a:pPr algn="ctr"/>
                      <a:r>
                        <a:rPr lang="sv-SE" sz="800" b="1" noProof="0" dirty="0">
                          <a:latin typeface="+mj-lt"/>
                        </a:rPr>
                        <a:t>SWE</a:t>
                      </a:r>
                    </a:p>
                  </a:txBody>
                  <a:tcPr anchor="b">
                    <a:lnB w="12700" cap="flat" cmpd="sng" algn="ctr">
                      <a:solidFill>
                        <a:schemeClr val="tx1"/>
                      </a:solidFill>
                      <a:prstDash val="solid"/>
                      <a:round/>
                      <a:headEnd type="none" w="med" len="med"/>
                      <a:tailEnd type="none" w="med" len="med"/>
                    </a:lnB>
                  </a:tcPr>
                </a:tc>
                <a:tc>
                  <a:txBody>
                    <a:bodyPr/>
                    <a:lstStyle/>
                    <a:p>
                      <a:pPr algn="ctr"/>
                      <a:r>
                        <a:rPr lang="sv-SE" sz="800" b="1" noProof="0" dirty="0">
                          <a:latin typeface="+mj-lt"/>
                        </a:rPr>
                        <a:t>DEN</a:t>
                      </a:r>
                    </a:p>
                  </a:txBody>
                  <a:tcPr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1824960"/>
                  </a:ext>
                </a:extLst>
              </a:tr>
              <a:tr h="229196">
                <a:tc>
                  <a:txBody>
                    <a:bodyPr/>
                    <a:lstStyle/>
                    <a:p>
                      <a:pPr marL="0" algn="l" defTabSz="914400" rtl="0" eaLnBrk="1" fontAlgn="b" latinLnBrk="0" hangingPunct="1"/>
                      <a:r>
                        <a:rPr lang="sv-SE" sz="800" kern="1200" noProof="0" dirty="0">
                          <a:solidFill>
                            <a:schemeClr val="tx1"/>
                          </a:solidFill>
                          <a:latin typeface="+mj-lt"/>
                          <a:ea typeface="+mn-ea"/>
                          <a:cs typeface="+mn-cs"/>
                        </a:rPr>
                        <a:t>Bygg &amp; anläggning</a:t>
                      </a:r>
                    </a:p>
                  </a:txBody>
                  <a:tcPr marL="9525" marR="9525" marT="9525" marB="0" anchor="ctr">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marL="0" algn="ctr" defTabSz="914400" rtl="0" eaLnBrk="1" fontAlgn="b" latinLnBrk="0" hangingPunct="1"/>
                      <a:r>
                        <a:rPr lang="sv-SE" sz="800" kern="1200" noProof="0" dirty="0">
                          <a:solidFill>
                            <a:schemeClr val="tx1"/>
                          </a:solidFill>
                          <a:latin typeface="+mj-lt"/>
                          <a:ea typeface="+mn-ea"/>
                          <a:cs typeface="+mn-cs"/>
                        </a:rPr>
                        <a:t>25 %</a:t>
                      </a:r>
                    </a:p>
                  </a:txBody>
                  <a:tcPr marL="9525" marR="9525" marT="9525" marB="0" anchor="ctr">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algn="ctr"/>
                      <a:r>
                        <a:rPr lang="sv-SE" sz="800" noProof="0" dirty="0">
                          <a:latin typeface="+mj-lt"/>
                        </a:rPr>
                        <a:t>40 %</a:t>
                      </a: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extLst>
                  <a:ext uri="{0D108BD9-81ED-4DB2-BD59-A6C34878D82A}">
                    <a16:rowId xmlns:a16="http://schemas.microsoft.com/office/drawing/2014/main" val="2352211804"/>
                  </a:ext>
                </a:extLst>
              </a:tr>
              <a:tr h="229196">
                <a:tc>
                  <a:txBody>
                    <a:bodyPr/>
                    <a:lstStyle/>
                    <a:p>
                      <a:pPr marL="0" algn="l" defTabSz="914400" rtl="0" eaLnBrk="1" fontAlgn="b" latinLnBrk="0" hangingPunct="1"/>
                      <a:r>
                        <a:rPr lang="sv-SE" sz="800" kern="1200" noProof="0" dirty="0">
                          <a:solidFill>
                            <a:schemeClr val="tx1"/>
                          </a:solidFill>
                          <a:latin typeface="+mj-lt"/>
                          <a:ea typeface="+mn-ea"/>
                          <a:cs typeface="+mn-cs"/>
                        </a:rPr>
                        <a:t>Infrastruktur</a:t>
                      </a:r>
                    </a:p>
                  </a:txBody>
                  <a:tcPr marL="9525" marR="9525" marT="9525" marB="0" anchor="ctr">
                    <a:noFill/>
                  </a:tcPr>
                </a:tc>
                <a:tc>
                  <a:txBody>
                    <a:bodyPr/>
                    <a:lstStyle/>
                    <a:p>
                      <a:pPr marL="0" algn="ctr" defTabSz="914400" rtl="0" eaLnBrk="1" fontAlgn="b" latinLnBrk="0" hangingPunct="1"/>
                      <a:r>
                        <a:rPr lang="sv-SE" sz="800" kern="1200" noProof="0" dirty="0">
                          <a:solidFill>
                            <a:schemeClr val="tx1"/>
                          </a:solidFill>
                          <a:latin typeface="+mj-lt"/>
                          <a:ea typeface="+mn-ea"/>
                          <a:cs typeface="+mn-cs"/>
                        </a:rPr>
                        <a:t>13 %</a:t>
                      </a:r>
                    </a:p>
                  </a:txBody>
                  <a:tcPr marL="9525" marR="9525" marT="9525" marB="0" anchor="ctr">
                    <a:noFill/>
                  </a:tcPr>
                </a:tc>
                <a:tc>
                  <a:txBody>
                    <a:bodyPr/>
                    <a:lstStyle/>
                    <a:p>
                      <a:pPr algn="ctr"/>
                      <a:r>
                        <a:rPr lang="sv-SE" sz="800" noProof="0" dirty="0">
                          <a:latin typeface="+mj-lt"/>
                        </a:rPr>
                        <a:t>23 %</a:t>
                      </a:r>
                    </a:p>
                  </a:txBody>
                  <a:tcPr anchor="ctr">
                    <a:noFill/>
                  </a:tcPr>
                </a:tc>
                <a:extLst>
                  <a:ext uri="{0D108BD9-81ED-4DB2-BD59-A6C34878D82A}">
                    <a16:rowId xmlns:a16="http://schemas.microsoft.com/office/drawing/2014/main" val="1889174922"/>
                  </a:ext>
                </a:extLst>
              </a:tr>
              <a:tr h="229196">
                <a:tc>
                  <a:txBody>
                    <a:bodyPr/>
                    <a:lstStyle/>
                    <a:p>
                      <a:pPr marL="0" algn="l" defTabSz="914400" rtl="0" eaLnBrk="1" fontAlgn="b" latinLnBrk="0" hangingPunct="1"/>
                      <a:r>
                        <a:rPr lang="sv-SE" sz="800" kern="1200" noProof="0" dirty="0">
                          <a:solidFill>
                            <a:schemeClr val="tx1"/>
                          </a:solidFill>
                          <a:latin typeface="+mj-lt"/>
                          <a:ea typeface="+mn-ea"/>
                          <a:cs typeface="+mn-cs"/>
                        </a:rPr>
                        <a:t>Industri</a:t>
                      </a:r>
                    </a:p>
                  </a:txBody>
                  <a:tcPr marL="9525" marR="9525" marT="9525" marB="0" anchor="ctr">
                    <a:solidFill>
                      <a:schemeClr val="accent2">
                        <a:lumMod val="25000"/>
                        <a:lumOff val="75000"/>
                      </a:schemeClr>
                    </a:solidFill>
                  </a:tcPr>
                </a:tc>
                <a:tc>
                  <a:txBody>
                    <a:bodyPr/>
                    <a:lstStyle/>
                    <a:p>
                      <a:pPr marL="0" algn="ctr" defTabSz="914400" rtl="0" eaLnBrk="1" fontAlgn="b" latinLnBrk="0" hangingPunct="1"/>
                      <a:r>
                        <a:rPr lang="sv-SE" sz="800" kern="1200" noProof="0" dirty="0">
                          <a:solidFill>
                            <a:schemeClr val="tx1"/>
                          </a:solidFill>
                          <a:latin typeface="+mj-lt"/>
                          <a:ea typeface="+mn-ea"/>
                          <a:cs typeface="+mn-cs"/>
                        </a:rPr>
                        <a:t>18 %</a:t>
                      </a:r>
                    </a:p>
                  </a:txBody>
                  <a:tcPr marL="9525" marR="9525" marT="9525" marB="0" anchor="ctr">
                    <a:solidFill>
                      <a:schemeClr val="accent2">
                        <a:lumMod val="25000"/>
                        <a:lumOff val="75000"/>
                      </a:schemeClr>
                    </a:solidFill>
                  </a:tcPr>
                </a:tc>
                <a:tc>
                  <a:txBody>
                    <a:bodyPr/>
                    <a:lstStyle/>
                    <a:p>
                      <a:pPr algn="ctr"/>
                      <a:r>
                        <a:rPr lang="sv-SE" sz="800" noProof="0" dirty="0">
                          <a:latin typeface="+mj-lt"/>
                        </a:rPr>
                        <a:t>5 %</a:t>
                      </a:r>
                    </a:p>
                  </a:txBody>
                  <a:tcPr anchor="ctr">
                    <a:solidFill>
                      <a:schemeClr val="accent2">
                        <a:lumMod val="25000"/>
                        <a:lumOff val="75000"/>
                      </a:schemeClr>
                    </a:solidFill>
                  </a:tcPr>
                </a:tc>
                <a:extLst>
                  <a:ext uri="{0D108BD9-81ED-4DB2-BD59-A6C34878D82A}">
                    <a16:rowId xmlns:a16="http://schemas.microsoft.com/office/drawing/2014/main" val="189637628"/>
                  </a:ext>
                </a:extLst>
              </a:tr>
              <a:tr h="229196">
                <a:tc>
                  <a:txBody>
                    <a:bodyPr/>
                    <a:lstStyle/>
                    <a:p>
                      <a:pPr marL="0" algn="l" defTabSz="914400" rtl="0" eaLnBrk="1" fontAlgn="b" latinLnBrk="0" hangingPunct="1"/>
                      <a:r>
                        <a:rPr lang="sv-SE" sz="800" kern="1200" noProof="0" dirty="0">
                          <a:solidFill>
                            <a:schemeClr val="tx1"/>
                          </a:solidFill>
                          <a:latin typeface="+mj-lt"/>
                          <a:ea typeface="+mn-ea"/>
                          <a:cs typeface="+mn-cs"/>
                        </a:rPr>
                        <a:t>Fastigheter</a:t>
                      </a:r>
                    </a:p>
                  </a:txBody>
                  <a:tcPr marL="9525" marR="9525" marT="9525" marB="0" anchor="ctr">
                    <a:noFill/>
                  </a:tcPr>
                </a:tc>
                <a:tc>
                  <a:txBody>
                    <a:bodyPr/>
                    <a:lstStyle/>
                    <a:p>
                      <a:pPr marL="0" algn="ctr" defTabSz="914400" rtl="0" eaLnBrk="1" fontAlgn="b" latinLnBrk="0" hangingPunct="1"/>
                      <a:r>
                        <a:rPr lang="sv-SE" sz="800" kern="1200" noProof="0" dirty="0">
                          <a:solidFill>
                            <a:schemeClr val="tx1"/>
                          </a:solidFill>
                          <a:latin typeface="+mj-lt"/>
                          <a:ea typeface="+mn-ea"/>
                          <a:cs typeface="+mn-cs"/>
                        </a:rPr>
                        <a:t>25 %</a:t>
                      </a:r>
                    </a:p>
                  </a:txBody>
                  <a:tcPr marL="9525" marR="9525" marT="9525" marB="0" anchor="ctr">
                    <a:noFill/>
                  </a:tcPr>
                </a:tc>
                <a:tc>
                  <a:txBody>
                    <a:bodyPr/>
                    <a:lstStyle/>
                    <a:p>
                      <a:pPr algn="ctr"/>
                      <a:r>
                        <a:rPr lang="sv-SE" sz="800" noProof="0" dirty="0">
                          <a:latin typeface="+mj-lt"/>
                        </a:rPr>
                        <a:t>-</a:t>
                      </a:r>
                    </a:p>
                  </a:txBody>
                  <a:tcPr anchor="ctr">
                    <a:noFill/>
                  </a:tcPr>
                </a:tc>
                <a:extLst>
                  <a:ext uri="{0D108BD9-81ED-4DB2-BD59-A6C34878D82A}">
                    <a16:rowId xmlns:a16="http://schemas.microsoft.com/office/drawing/2014/main" val="359996087"/>
                  </a:ext>
                </a:extLst>
              </a:tr>
              <a:tr h="229196">
                <a:tc>
                  <a:txBody>
                    <a:bodyPr/>
                    <a:lstStyle/>
                    <a:p>
                      <a:pPr marL="0" algn="l" defTabSz="914400" rtl="0" eaLnBrk="1" fontAlgn="b" latinLnBrk="0" hangingPunct="1"/>
                      <a:r>
                        <a:rPr lang="sv-SE" sz="800" kern="1200" noProof="0" dirty="0">
                          <a:solidFill>
                            <a:schemeClr val="tx1"/>
                          </a:solidFill>
                          <a:latin typeface="+mj-lt"/>
                          <a:ea typeface="+mn-ea"/>
                          <a:cs typeface="+mn-cs"/>
                        </a:rPr>
                        <a:t>Transport</a:t>
                      </a:r>
                    </a:p>
                  </a:txBody>
                  <a:tcPr marL="9525" marR="9525" marT="9525" marB="0" anchor="ctr">
                    <a:solidFill>
                      <a:schemeClr val="accent2">
                        <a:lumMod val="25000"/>
                        <a:lumOff val="75000"/>
                      </a:schemeClr>
                    </a:solidFill>
                  </a:tcPr>
                </a:tc>
                <a:tc>
                  <a:txBody>
                    <a:bodyPr/>
                    <a:lstStyle/>
                    <a:p>
                      <a:pPr marL="0" algn="ctr" defTabSz="914400" rtl="0" eaLnBrk="1" fontAlgn="b" latinLnBrk="0" hangingPunct="1"/>
                      <a:r>
                        <a:rPr lang="sv-SE" sz="800" kern="1200" noProof="0" dirty="0">
                          <a:solidFill>
                            <a:schemeClr val="tx1"/>
                          </a:solidFill>
                          <a:latin typeface="+mj-lt"/>
                          <a:ea typeface="+mn-ea"/>
                          <a:cs typeface="+mn-cs"/>
                        </a:rPr>
                        <a:t>1 %</a:t>
                      </a:r>
                    </a:p>
                  </a:txBody>
                  <a:tcPr marL="9525" marR="9525" marT="9525" marB="0" anchor="ctr">
                    <a:solidFill>
                      <a:schemeClr val="accent2">
                        <a:lumMod val="25000"/>
                        <a:lumOff val="75000"/>
                      </a:schemeClr>
                    </a:solidFill>
                  </a:tcPr>
                </a:tc>
                <a:tc>
                  <a:txBody>
                    <a:bodyPr/>
                    <a:lstStyle/>
                    <a:p>
                      <a:pPr algn="ctr"/>
                      <a:r>
                        <a:rPr lang="sv-SE" sz="800" noProof="0" dirty="0">
                          <a:latin typeface="+mj-lt"/>
                        </a:rPr>
                        <a:t>-</a:t>
                      </a:r>
                    </a:p>
                  </a:txBody>
                  <a:tcPr anchor="ctr">
                    <a:solidFill>
                      <a:schemeClr val="accent2">
                        <a:lumMod val="25000"/>
                        <a:lumOff val="75000"/>
                      </a:schemeClr>
                    </a:solidFill>
                  </a:tcPr>
                </a:tc>
                <a:extLst>
                  <a:ext uri="{0D108BD9-81ED-4DB2-BD59-A6C34878D82A}">
                    <a16:rowId xmlns:a16="http://schemas.microsoft.com/office/drawing/2014/main" val="3453607247"/>
                  </a:ext>
                </a:extLst>
              </a:tr>
              <a:tr h="229196">
                <a:tc>
                  <a:txBody>
                    <a:bodyPr/>
                    <a:lstStyle/>
                    <a:p>
                      <a:pPr marL="0" algn="l" defTabSz="914400" rtl="0" eaLnBrk="1" fontAlgn="b" latinLnBrk="0" hangingPunct="1"/>
                      <a:r>
                        <a:rPr lang="sv-SE" sz="800" kern="1200" noProof="0">
                          <a:solidFill>
                            <a:schemeClr val="tx1"/>
                          </a:solidFill>
                          <a:latin typeface="+mj-lt"/>
                          <a:ea typeface="+mn-ea"/>
                          <a:cs typeface="+mn-cs"/>
                        </a:rPr>
                        <a:t>IT &amp; Software</a:t>
                      </a:r>
                    </a:p>
                  </a:txBody>
                  <a:tcPr marL="9525" marR="9525" marT="9525" marB="0" anchor="ctr"/>
                </a:tc>
                <a:tc>
                  <a:txBody>
                    <a:bodyPr/>
                    <a:lstStyle/>
                    <a:p>
                      <a:pPr marL="0" algn="ctr" defTabSz="914400" rtl="0" eaLnBrk="1" fontAlgn="b" latinLnBrk="0" hangingPunct="1"/>
                      <a:r>
                        <a:rPr lang="sv-SE" sz="800" kern="1200" noProof="0" dirty="0">
                          <a:solidFill>
                            <a:schemeClr val="tx1"/>
                          </a:solidFill>
                          <a:latin typeface="+mj-lt"/>
                          <a:ea typeface="+mn-ea"/>
                          <a:cs typeface="+mn-cs"/>
                        </a:rPr>
                        <a:t>1 %</a:t>
                      </a:r>
                    </a:p>
                  </a:txBody>
                  <a:tcPr marL="9525" marR="9525" marT="9525" marB="0" anchor="ctr"/>
                </a:tc>
                <a:tc>
                  <a:txBody>
                    <a:bodyPr/>
                    <a:lstStyle/>
                    <a:p>
                      <a:pPr algn="ctr"/>
                      <a:r>
                        <a:rPr lang="sv-SE" sz="800" noProof="0" dirty="0">
                          <a:latin typeface="+mj-lt"/>
                        </a:rPr>
                        <a:t>2 %</a:t>
                      </a:r>
                    </a:p>
                  </a:txBody>
                  <a:tcPr anchor="ctr"/>
                </a:tc>
                <a:extLst>
                  <a:ext uri="{0D108BD9-81ED-4DB2-BD59-A6C34878D82A}">
                    <a16:rowId xmlns:a16="http://schemas.microsoft.com/office/drawing/2014/main" val="113942698"/>
                  </a:ext>
                </a:extLst>
              </a:tr>
              <a:tr h="272170">
                <a:tc>
                  <a:txBody>
                    <a:bodyPr/>
                    <a:lstStyle/>
                    <a:p>
                      <a:pPr marL="0" algn="l" defTabSz="914400" rtl="0" eaLnBrk="1" fontAlgn="b" latinLnBrk="0" hangingPunct="1"/>
                      <a:r>
                        <a:rPr lang="sv-SE" sz="800" kern="1200" noProof="0" dirty="0">
                          <a:solidFill>
                            <a:schemeClr val="tx1"/>
                          </a:solidFill>
                          <a:latin typeface="+mj-lt"/>
                          <a:ea typeface="+mn-ea"/>
                          <a:cs typeface="+mn-cs"/>
                        </a:rPr>
                        <a:t>Information &amp; kommunikation</a:t>
                      </a:r>
                    </a:p>
                  </a:txBody>
                  <a:tcPr marL="9525" marR="9525" marT="9525" marB="0" anchor="ctr">
                    <a:solidFill>
                      <a:schemeClr val="accent2">
                        <a:lumMod val="25000"/>
                        <a:lumOff val="75000"/>
                      </a:schemeClr>
                    </a:solidFill>
                  </a:tcPr>
                </a:tc>
                <a:tc>
                  <a:txBody>
                    <a:bodyPr/>
                    <a:lstStyle/>
                    <a:p>
                      <a:pPr marL="0" algn="ctr" defTabSz="914400" rtl="0" eaLnBrk="1" fontAlgn="b" latinLnBrk="0" hangingPunct="1"/>
                      <a:r>
                        <a:rPr lang="sv-SE" sz="800" kern="1200" noProof="0" dirty="0">
                          <a:solidFill>
                            <a:schemeClr val="tx1"/>
                          </a:solidFill>
                          <a:latin typeface="+mj-lt"/>
                          <a:ea typeface="+mn-ea"/>
                          <a:cs typeface="+mn-cs"/>
                        </a:rPr>
                        <a:t>0 %</a:t>
                      </a:r>
                    </a:p>
                  </a:txBody>
                  <a:tcPr marL="9525" marR="9525" marT="9525" marB="0" anchor="ctr">
                    <a:solidFill>
                      <a:schemeClr val="accent2">
                        <a:lumMod val="25000"/>
                        <a:lumOff val="75000"/>
                      </a:schemeClr>
                    </a:solidFill>
                  </a:tcPr>
                </a:tc>
                <a:tc>
                  <a:txBody>
                    <a:bodyPr/>
                    <a:lstStyle/>
                    <a:p>
                      <a:pPr algn="ctr"/>
                      <a:r>
                        <a:rPr lang="sv-SE" sz="800" noProof="0" dirty="0">
                          <a:latin typeface="+mj-lt"/>
                        </a:rPr>
                        <a:t>3 %</a:t>
                      </a:r>
                    </a:p>
                  </a:txBody>
                  <a:tcPr anchor="ctr">
                    <a:solidFill>
                      <a:schemeClr val="accent2">
                        <a:lumMod val="25000"/>
                        <a:lumOff val="75000"/>
                      </a:schemeClr>
                    </a:solidFill>
                  </a:tcPr>
                </a:tc>
                <a:extLst>
                  <a:ext uri="{0D108BD9-81ED-4DB2-BD59-A6C34878D82A}">
                    <a16:rowId xmlns:a16="http://schemas.microsoft.com/office/drawing/2014/main" val="531149417"/>
                  </a:ext>
                </a:extLst>
              </a:tr>
              <a:tr h="229196">
                <a:tc>
                  <a:txBody>
                    <a:bodyPr/>
                    <a:lstStyle/>
                    <a:p>
                      <a:pPr marL="0" algn="l" defTabSz="914400" rtl="0" eaLnBrk="1" fontAlgn="b" latinLnBrk="0" hangingPunct="1"/>
                      <a:r>
                        <a:rPr lang="sv-SE" sz="800" kern="1200" noProof="0" dirty="0">
                          <a:solidFill>
                            <a:schemeClr val="tx1"/>
                          </a:solidFill>
                          <a:latin typeface="+mj-lt"/>
                          <a:ea typeface="+mn-ea"/>
                          <a:cs typeface="+mn-cs"/>
                        </a:rPr>
                        <a:t>Energi</a:t>
                      </a:r>
                    </a:p>
                  </a:txBody>
                  <a:tcPr marL="9525" marR="9525" marT="9525" marB="0" anchor="ctr"/>
                </a:tc>
                <a:tc>
                  <a:txBody>
                    <a:bodyPr/>
                    <a:lstStyle/>
                    <a:p>
                      <a:pPr marL="0" algn="ctr" defTabSz="914400" rtl="0" eaLnBrk="1" fontAlgn="b" latinLnBrk="0" hangingPunct="1"/>
                      <a:r>
                        <a:rPr lang="sv-SE" sz="800" kern="1200" noProof="0" dirty="0">
                          <a:solidFill>
                            <a:schemeClr val="tx1"/>
                          </a:solidFill>
                          <a:latin typeface="+mj-lt"/>
                          <a:ea typeface="+mn-ea"/>
                          <a:cs typeface="+mn-cs"/>
                        </a:rPr>
                        <a:t>3 %</a:t>
                      </a:r>
                    </a:p>
                  </a:txBody>
                  <a:tcPr marL="9525" marR="9525" marT="9525" marB="0" anchor="ctr"/>
                </a:tc>
                <a:tc>
                  <a:txBody>
                    <a:bodyPr/>
                    <a:lstStyle/>
                    <a:p>
                      <a:pPr algn="ctr"/>
                      <a:r>
                        <a:rPr lang="sv-SE" sz="800" noProof="0" dirty="0">
                          <a:latin typeface="+mj-lt"/>
                        </a:rPr>
                        <a:t>11 %</a:t>
                      </a:r>
                    </a:p>
                  </a:txBody>
                  <a:tcPr anchor="ctr"/>
                </a:tc>
                <a:extLst>
                  <a:ext uri="{0D108BD9-81ED-4DB2-BD59-A6C34878D82A}">
                    <a16:rowId xmlns:a16="http://schemas.microsoft.com/office/drawing/2014/main" val="3657152779"/>
                  </a:ext>
                </a:extLst>
              </a:tr>
              <a:tr h="229196">
                <a:tc>
                  <a:txBody>
                    <a:bodyPr/>
                    <a:lstStyle/>
                    <a:p>
                      <a:pPr marL="0" algn="l" defTabSz="914400" rtl="0" eaLnBrk="1" fontAlgn="b" latinLnBrk="0" hangingPunct="1"/>
                      <a:r>
                        <a:rPr lang="sv-SE" sz="800" kern="1200" noProof="0" dirty="0">
                          <a:solidFill>
                            <a:schemeClr val="tx1"/>
                          </a:solidFill>
                          <a:latin typeface="+mj-lt"/>
                          <a:ea typeface="+mn-ea"/>
                          <a:cs typeface="+mn-cs"/>
                        </a:rPr>
                        <a:t>Miljö</a:t>
                      </a:r>
                    </a:p>
                  </a:txBody>
                  <a:tcPr marL="9525" marR="9525" marT="9525" marB="0" anchor="ctr">
                    <a:solidFill>
                      <a:schemeClr val="accent2">
                        <a:lumMod val="25000"/>
                        <a:lumOff val="75000"/>
                      </a:schemeClr>
                    </a:solidFill>
                  </a:tcPr>
                </a:tc>
                <a:tc>
                  <a:txBody>
                    <a:bodyPr/>
                    <a:lstStyle/>
                    <a:p>
                      <a:pPr marL="0" algn="ctr" defTabSz="914400" rtl="0" eaLnBrk="1" fontAlgn="b" latinLnBrk="0" hangingPunct="1"/>
                      <a:r>
                        <a:rPr lang="sv-SE" sz="800" kern="1200" noProof="0" dirty="0">
                          <a:solidFill>
                            <a:schemeClr val="tx1"/>
                          </a:solidFill>
                          <a:latin typeface="+mj-lt"/>
                          <a:ea typeface="+mn-ea"/>
                          <a:cs typeface="+mn-cs"/>
                        </a:rPr>
                        <a:t>2 %</a:t>
                      </a:r>
                    </a:p>
                  </a:txBody>
                  <a:tcPr marL="9525" marR="9525" marT="9525" marB="0" anchor="ctr">
                    <a:solidFill>
                      <a:schemeClr val="accent2">
                        <a:lumMod val="25000"/>
                        <a:lumOff val="75000"/>
                      </a:schemeClr>
                    </a:solidFill>
                  </a:tcPr>
                </a:tc>
                <a:tc>
                  <a:txBody>
                    <a:bodyPr/>
                    <a:lstStyle/>
                    <a:p>
                      <a:pPr algn="ctr"/>
                      <a:r>
                        <a:rPr lang="sv-SE" sz="800" noProof="0" dirty="0">
                          <a:latin typeface="+mj-lt"/>
                        </a:rPr>
                        <a:t>15 %</a:t>
                      </a:r>
                    </a:p>
                  </a:txBody>
                  <a:tcPr anchor="ctr">
                    <a:solidFill>
                      <a:schemeClr val="accent2">
                        <a:lumMod val="25000"/>
                        <a:lumOff val="75000"/>
                      </a:schemeClr>
                    </a:solidFill>
                  </a:tcPr>
                </a:tc>
                <a:extLst>
                  <a:ext uri="{0D108BD9-81ED-4DB2-BD59-A6C34878D82A}">
                    <a16:rowId xmlns:a16="http://schemas.microsoft.com/office/drawing/2014/main" val="4077815164"/>
                  </a:ext>
                </a:extLst>
              </a:tr>
              <a:tr h="272170">
                <a:tc>
                  <a:txBody>
                    <a:bodyPr/>
                    <a:lstStyle/>
                    <a:p>
                      <a:pPr marL="0" algn="l" defTabSz="914400" rtl="0" eaLnBrk="1" fontAlgn="b" latinLnBrk="0" hangingPunct="1"/>
                      <a:r>
                        <a:rPr lang="sv-SE" sz="800" kern="1200" noProof="0" dirty="0">
                          <a:solidFill>
                            <a:schemeClr val="tx1"/>
                          </a:solidFill>
                          <a:latin typeface="+mj-lt"/>
                          <a:ea typeface="+mn-ea"/>
                          <a:cs typeface="+mn-cs"/>
                        </a:rPr>
                        <a:t>Försvar, samhällsskydd, beredskap</a:t>
                      </a:r>
                    </a:p>
                  </a:txBody>
                  <a:tcPr marL="9525" marR="9525" marT="9525" marB="0" anchor="ctr"/>
                </a:tc>
                <a:tc>
                  <a:txBody>
                    <a:bodyPr/>
                    <a:lstStyle/>
                    <a:p>
                      <a:pPr marL="0" algn="ctr" defTabSz="914400" rtl="0" eaLnBrk="1" fontAlgn="b" latinLnBrk="0" hangingPunct="1"/>
                      <a:r>
                        <a:rPr lang="sv-SE" sz="800" kern="1200" noProof="0" dirty="0">
                          <a:solidFill>
                            <a:schemeClr val="tx1"/>
                          </a:solidFill>
                          <a:latin typeface="+mj-lt"/>
                          <a:ea typeface="+mn-ea"/>
                          <a:cs typeface="+mn-cs"/>
                        </a:rPr>
                        <a:t>2 %</a:t>
                      </a:r>
                    </a:p>
                  </a:txBody>
                  <a:tcPr marL="9525" marR="9525" marT="9525" marB="0" anchor="ctr"/>
                </a:tc>
                <a:tc>
                  <a:txBody>
                    <a:bodyPr/>
                    <a:lstStyle/>
                    <a:p>
                      <a:pPr algn="ctr"/>
                      <a:r>
                        <a:rPr lang="sv-SE" sz="800" noProof="0" dirty="0">
                          <a:latin typeface="+mj-lt"/>
                        </a:rPr>
                        <a:t>-</a:t>
                      </a:r>
                    </a:p>
                  </a:txBody>
                  <a:tcPr anchor="ctr"/>
                </a:tc>
                <a:extLst>
                  <a:ext uri="{0D108BD9-81ED-4DB2-BD59-A6C34878D82A}">
                    <a16:rowId xmlns:a16="http://schemas.microsoft.com/office/drawing/2014/main" val="2474356377"/>
                  </a:ext>
                </a:extLst>
              </a:tr>
              <a:tr h="272170">
                <a:tc>
                  <a:txBody>
                    <a:bodyPr/>
                    <a:lstStyle/>
                    <a:p>
                      <a:pPr marL="0" algn="l" defTabSz="914400" rtl="0" eaLnBrk="1" fontAlgn="b" latinLnBrk="0" hangingPunct="1"/>
                      <a:r>
                        <a:rPr lang="sv-SE" sz="800" kern="1200" noProof="0" dirty="0">
                          <a:solidFill>
                            <a:schemeClr val="tx1"/>
                          </a:solidFill>
                          <a:latin typeface="+mj-lt"/>
                          <a:ea typeface="+mn-ea"/>
                          <a:cs typeface="+mn-cs"/>
                        </a:rPr>
                        <a:t>Läkemedel/medicinsk teknik</a:t>
                      </a:r>
                    </a:p>
                  </a:txBody>
                  <a:tcPr marL="9525" marR="9525" marT="9525" marB="0" anchor="ctr">
                    <a:solidFill>
                      <a:schemeClr val="accent2">
                        <a:lumMod val="25000"/>
                        <a:lumOff val="75000"/>
                      </a:schemeClr>
                    </a:solidFill>
                  </a:tcPr>
                </a:tc>
                <a:tc>
                  <a:txBody>
                    <a:bodyPr/>
                    <a:lstStyle/>
                    <a:p>
                      <a:pPr marL="0" algn="ctr" defTabSz="914400" rtl="0" eaLnBrk="1" fontAlgn="b" latinLnBrk="0" hangingPunct="1"/>
                      <a:r>
                        <a:rPr lang="sv-SE" sz="800" kern="1200" noProof="0" dirty="0">
                          <a:solidFill>
                            <a:schemeClr val="tx1"/>
                          </a:solidFill>
                          <a:latin typeface="+mj-lt"/>
                          <a:ea typeface="+mn-ea"/>
                          <a:cs typeface="+mn-cs"/>
                        </a:rPr>
                        <a:t>3 %</a:t>
                      </a:r>
                    </a:p>
                  </a:txBody>
                  <a:tcPr marL="9525" marR="9525" marT="9525" marB="0" anchor="ctr">
                    <a:solidFill>
                      <a:schemeClr val="accent2">
                        <a:lumMod val="25000"/>
                        <a:lumOff val="75000"/>
                      </a:schemeClr>
                    </a:solidFill>
                  </a:tcPr>
                </a:tc>
                <a:tc>
                  <a:txBody>
                    <a:bodyPr/>
                    <a:lstStyle/>
                    <a:p>
                      <a:pPr algn="ctr"/>
                      <a:r>
                        <a:rPr lang="sv-SE" sz="800" noProof="0" dirty="0">
                          <a:latin typeface="+mj-lt"/>
                        </a:rPr>
                        <a:t>-</a:t>
                      </a:r>
                    </a:p>
                  </a:txBody>
                  <a:tcPr anchor="ctr">
                    <a:solidFill>
                      <a:schemeClr val="accent2">
                        <a:lumMod val="25000"/>
                        <a:lumOff val="75000"/>
                      </a:schemeClr>
                    </a:solidFill>
                  </a:tcPr>
                </a:tc>
                <a:extLst>
                  <a:ext uri="{0D108BD9-81ED-4DB2-BD59-A6C34878D82A}">
                    <a16:rowId xmlns:a16="http://schemas.microsoft.com/office/drawing/2014/main" val="1145979349"/>
                  </a:ext>
                </a:extLst>
              </a:tr>
              <a:tr h="229196">
                <a:tc>
                  <a:txBody>
                    <a:bodyPr/>
                    <a:lstStyle/>
                    <a:p>
                      <a:pPr marL="0" algn="l" defTabSz="914400" rtl="0" eaLnBrk="1" fontAlgn="b" latinLnBrk="0" hangingPunct="1"/>
                      <a:r>
                        <a:rPr lang="sv-SE" sz="800" kern="1200" noProof="0" dirty="0">
                          <a:solidFill>
                            <a:schemeClr val="tx1"/>
                          </a:solidFill>
                          <a:latin typeface="+mj-lt"/>
                          <a:ea typeface="+mn-ea"/>
                          <a:cs typeface="+mn-cs"/>
                        </a:rPr>
                        <a:t>Annan</a:t>
                      </a:r>
                    </a:p>
                  </a:txBody>
                  <a:tcPr marL="9525" marR="9525" marT="9525" marB="0" anchor="ctr">
                    <a:noFill/>
                  </a:tcPr>
                </a:tc>
                <a:tc>
                  <a:txBody>
                    <a:bodyPr/>
                    <a:lstStyle/>
                    <a:p>
                      <a:pPr marL="0" algn="ctr" defTabSz="914400" rtl="0" eaLnBrk="1" fontAlgn="b" latinLnBrk="0" hangingPunct="1"/>
                      <a:r>
                        <a:rPr lang="sv-SE" sz="800" kern="1200" noProof="0" dirty="0">
                          <a:solidFill>
                            <a:schemeClr val="tx1"/>
                          </a:solidFill>
                          <a:latin typeface="+mj-lt"/>
                          <a:ea typeface="+mn-ea"/>
                          <a:cs typeface="+mn-cs"/>
                        </a:rPr>
                        <a:t>7 %</a:t>
                      </a:r>
                    </a:p>
                  </a:txBody>
                  <a:tcPr marL="9525" marR="9525" marT="9525" marB="0" anchor="ctr">
                    <a:noFill/>
                  </a:tcPr>
                </a:tc>
                <a:tc>
                  <a:txBody>
                    <a:bodyPr/>
                    <a:lstStyle/>
                    <a:p>
                      <a:pPr algn="ctr"/>
                      <a:r>
                        <a:rPr lang="sv-SE" sz="800" noProof="0" dirty="0">
                          <a:latin typeface="+mj-lt"/>
                        </a:rPr>
                        <a:t>1 %</a:t>
                      </a:r>
                    </a:p>
                  </a:txBody>
                  <a:tcPr anchor="ctr">
                    <a:noFill/>
                  </a:tcPr>
                </a:tc>
                <a:extLst>
                  <a:ext uri="{0D108BD9-81ED-4DB2-BD59-A6C34878D82A}">
                    <a16:rowId xmlns:a16="http://schemas.microsoft.com/office/drawing/2014/main" val="2433888666"/>
                  </a:ext>
                </a:extLst>
              </a:tr>
            </a:tbl>
          </a:graphicData>
        </a:graphic>
      </p:graphicFrame>
      <p:sp>
        <p:nvSpPr>
          <p:cNvPr id="5" name="textruta 4">
            <a:extLst>
              <a:ext uri="{FF2B5EF4-FFF2-40B4-BE49-F238E27FC236}">
                <a16:creationId xmlns:a16="http://schemas.microsoft.com/office/drawing/2014/main" id="{1E2D03A5-6341-7240-8152-702AF4629E60}"/>
              </a:ext>
            </a:extLst>
          </p:cNvPr>
          <p:cNvSpPr txBox="1"/>
          <p:nvPr/>
        </p:nvSpPr>
        <p:spPr>
          <a:xfrm>
            <a:off x="9977519" y="3417026"/>
            <a:ext cx="620623" cy="415498"/>
          </a:xfrm>
          <a:prstGeom prst="rect">
            <a:avLst/>
          </a:prstGeom>
          <a:noFill/>
        </p:spPr>
        <p:txBody>
          <a:bodyPr wrap="square" rtlCol="0">
            <a:spAutoFit/>
          </a:bodyPr>
          <a:lstStyle/>
          <a:p>
            <a:r>
              <a:rPr lang="sv-SE" sz="700" dirty="0"/>
              <a:t>Ingen data tillgänglig för 2021</a:t>
            </a:r>
          </a:p>
        </p:txBody>
      </p:sp>
      <p:sp>
        <p:nvSpPr>
          <p:cNvPr id="6" name="Höger klammerparentes 5">
            <a:extLst>
              <a:ext uri="{FF2B5EF4-FFF2-40B4-BE49-F238E27FC236}">
                <a16:creationId xmlns:a16="http://schemas.microsoft.com/office/drawing/2014/main" id="{C35E8812-E8FB-FD43-9B6B-0981B05A4590}"/>
              </a:ext>
            </a:extLst>
          </p:cNvPr>
          <p:cNvSpPr/>
          <p:nvPr/>
        </p:nvSpPr>
        <p:spPr>
          <a:xfrm>
            <a:off x="9908674" y="3429000"/>
            <a:ext cx="45719" cy="37062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Tree>
    <p:extLst>
      <p:ext uri="{BB962C8B-B14F-4D97-AF65-F5344CB8AC3E}">
        <p14:creationId xmlns:p14="http://schemas.microsoft.com/office/powerpoint/2010/main" val="2926524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7E8E4"/>
        </a:solidFill>
        <a:effectLst/>
      </p:bgPr>
    </p:bg>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D1F75EFD-7E09-9A4A-A7B5-253ADCC63BA0}"/>
              </a:ext>
            </a:extLst>
          </p:cNvPr>
          <p:cNvSpPr txBox="1"/>
          <p:nvPr/>
        </p:nvSpPr>
        <p:spPr>
          <a:xfrm>
            <a:off x="728872" y="1443841"/>
            <a:ext cx="4810538" cy="3970318"/>
          </a:xfrm>
          <a:prstGeom prst="rect">
            <a:avLst/>
          </a:prstGeom>
          <a:noFill/>
        </p:spPr>
        <p:txBody>
          <a:bodyPr wrap="square">
            <a:spAutoFit/>
          </a:bodyPr>
          <a:lstStyle/>
          <a:p>
            <a:r>
              <a:rPr lang="sv-SE" sz="1400" dirty="0">
                <a:effectLst/>
              </a:rPr>
              <a:t>Innovationsföretagen är en bransch och arbetsgivarorganisation som representerar innovativa företag inom den kunskapsintensiva tjänstesektorn. Små̊ och stora arkitektkontor, teknikkonsultföretag, industrikonsultföretag, </a:t>
            </a:r>
            <a:r>
              <a:rPr lang="sv-SE" sz="1400" dirty="0" err="1">
                <a:effectLst/>
              </a:rPr>
              <a:t>techbolag</a:t>
            </a:r>
            <a:r>
              <a:rPr lang="sv-SE" sz="1400" dirty="0">
                <a:effectLst/>
              </a:rPr>
              <a:t>, företag inom test-, inspektion och certifiering (</a:t>
            </a:r>
            <a:r>
              <a:rPr lang="sv-SE" sz="1400" dirty="0" err="1">
                <a:effectLst/>
              </a:rPr>
              <a:t>TIC-företag</a:t>
            </a:r>
            <a:r>
              <a:rPr lang="sv-SE" sz="1400" dirty="0">
                <a:effectLst/>
              </a:rPr>
              <a:t>) med flera. Vi samlar cirka 780 medlemsföretag, som tillsammans har omkring 40 000 anställda. Innovationsföretagens uppdrag är att skapa bästa möjliga förutsättningar för en världsledande arkitekt- och ingenjörsbransch. Det gör vi genom att erbjuda arbetsgivarservice och genom vårt påverkansarbete med målet att optimera förutsättningarna för branschens konkurrenskraft och innovationsförmåga. </a:t>
            </a:r>
          </a:p>
          <a:p>
            <a:r>
              <a:rPr lang="sv-SE" sz="1400" dirty="0">
                <a:effectLst/>
              </a:rPr>
              <a:t>Innovationsföretagen är ett av nio samverkande förbund inom Almega. Våra medlemmar är också̊ medlemmar i Svenskt Näringsliv. </a:t>
            </a:r>
            <a:br>
              <a:rPr lang="sv-SE" sz="1400" dirty="0">
                <a:effectLst/>
              </a:rPr>
            </a:br>
            <a:endParaRPr lang="sv-SE" sz="1400" dirty="0">
              <a:effectLst/>
            </a:endParaRPr>
          </a:p>
          <a:p>
            <a:r>
              <a:rPr lang="sv-SE" sz="1400" dirty="0">
                <a:effectLst/>
              </a:rPr>
              <a:t>Besök oss gärna p</a:t>
            </a:r>
            <a:r>
              <a:rPr lang="sv-SE" sz="1400" dirty="0"/>
              <a:t>å</a:t>
            </a:r>
            <a:r>
              <a:rPr lang="sv-SE" sz="1400" dirty="0">
                <a:effectLst/>
              </a:rPr>
              <a:t> </a:t>
            </a:r>
            <a:r>
              <a:rPr lang="sv-SE" sz="1400" b="1" dirty="0" err="1">
                <a:effectLst/>
              </a:rPr>
              <a:t>innovationsforetagen.se</a:t>
            </a:r>
            <a:r>
              <a:rPr lang="sv-SE" sz="1400" b="1" dirty="0">
                <a:effectLst/>
              </a:rPr>
              <a:t> </a:t>
            </a:r>
            <a:endParaRPr lang="sv-SE" sz="1400" dirty="0">
              <a:effectLst/>
            </a:endParaRPr>
          </a:p>
        </p:txBody>
      </p:sp>
      <p:pic>
        <p:nvPicPr>
          <p:cNvPr id="6" name="Bildobjekt 5">
            <a:extLst>
              <a:ext uri="{FF2B5EF4-FFF2-40B4-BE49-F238E27FC236}">
                <a16:creationId xmlns:a16="http://schemas.microsoft.com/office/drawing/2014/main" id="{2F942075-03CF-264A-8117-7F134C6C4A08}"/>
              </a:ext>
            </a:extLst>
          </p:cNvPr>
          <p:cNvPicPr>
            <a:picLocks noChangeAspect="1"/>
          </p:cNvPicPr>
          <p:nvPr/>
        </p:nvPicPr>
        <p:blipFill>
          <a:blip r:embed="rId2"/>
          <a:stretch>
            <a:fillRect/>
          </a:stretch>
        </p:blipFill>
        <p:spPr>
          <a:xfrm rot="5400000" flipV="1">
            <a:off x="6345120" y="-50039"/>
            <a:ext cx="5384416" cy="6309345"/>
          </a:xfrm>
          <a:prstGeom prst="rect">
            <a:avLst/>
          </a:prstGeom>
        </p:spPr>
      </p:pic>
    </p:spTree>
    <p:extLst>
      <p:ext uri="{BB962C8B-B14F-4D97-AF65-F5344CB8AC3E}">
        <p14:creationId xmlns:p14="http://schemas.microsoft.com/office/powerpoint/2010/main" val="3939458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51D843-E137-1D46-94B5-4FF7E5473B0E}"/>
              </a:ext>
            </a:extLst>
          </p:cNvPr>
          <p:cNvSpPr txBox="1">
            <a:spLocks/>
          </p:cNvSpPr>
          <p:nvPr/>
        </p:nvSpPr>
        <p:spPr>
          <a:xfrm>
            <a:off x="1010550" y="2488586"/>
            <a:ext cx="11582502" cy="1546559"/>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sv-SE" sz="8000" dirty="0"/>
              <a:t>Affärsmodeller</a:t>
            </a:r>
          </a:p>
        </p:txBody>
      </p:sp>
      <p:pic>
        <p:nvPicPr>
          <p:cNvPr id="4" name="Bildobjekt 3">
            <a:extLst>
              <a:ext uri="{FF2B5EF4-FFF2-40B4-BE49-F238E27FC236}">
                <a16:creationId xmlns:a16="http://schemas.microsoft.com/office/drawing/2014/main" id="{ADB09A6A-4959-224F-A192-3B7451C9A6D9}"/>
              </a:ext>
            </a:extLst>
          </p:cNvPr>
          <p:cNvPicPr>
            <a:picLocks noChangeAspect="1"/>
          </p:cNvPicPr>
          <p:nvPr/>
        </p:nvPicPr>
        <p:blipFill rotWithShape="1">
          <a:blip r:embed="rId2"/>
          <a:srcRect t="9236" b="1928"/>
          <a:stretch/>
        </p:blipFill>
        <p:spPr>
          <a:xfrm>
            <a:off x="8507673" y="0"/>
            <a:ext cx="3379527" cy="6858000"/>
          </a:xfrm>
          <a:prstGeom prst="rect">
            <a:avLst/>
          </a:prstGeom>
        </p:spPr>
      </p:pic>
    </p:spTree>
    <p:extLst>
      <p:ext uri="{BB962C8B-B14F-4D97-AF65-F5344CB8AC3E}">
        <p14:creationId xmlns:p14="http://schemas.microsoft.com/office/powerpoint/2010/main" val="2643054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4">
            <a:extLst>
              <a:ext uri="{FF2B5EF4-FFF2-40B4-BE49-F238E27FC236}">
                <a16:creationId xmlns:a16="http://schemas.microsoft.com/office/drawing/2014/main" id="{8A26EB48-217C-B542-B841-951B403ED7FD}"/>
              </a:ext>
            </a:extLst>
          </p:cNvPr>
          <p:cNvGraphicFramePr>
            <a:graphicFrameLocks/>
          </p:cNvGraphicFramePr>
          <p:nvPr>
            <p:extLst>
              <p:ext uri="{D42A27DB-BD31-4B8C-83A1-F6EECF244321}">
                <p14:modId xmlns:p14="http://schemas.microsoft.com/office/powerpoint/2010/main" val="92736697"/>
              </p:ext>
            </p:extLst>
          </p:nvPr>
        </p:nvGraphicFramePr>
        <p:xfrm>
          <a:off x="-262947" y="1939468"/>
          <a:ext cx="5866610" cy="3648018"/>
        </p:xfrm>
        <a:graphic>
          <a:graphicData uri="http://schemas.openxmlformats.org/drawingml/2006/chart">
            <c:chart xmlns:c="http://schemas.openxmlformats.org/drawingml/2006/chart" xmlns:r="http://schemas.openxmlformats.org/officeDocument/2006/relationships" r:id="rId2"/>
          </a:graphicData>
        </a:graphic>
      </p:graphicFrame>
      <p:sp>
        <p:nvSpPr>
          <p:cNvPr id="21" name="textruta 6">
            <a:extLst>
              <a:ext uri="{FF2B5EF4-FFF2-40B4-BE49-F238E27FC236}">
                <a16:creationId xmlns:a16="http://schemas.microsoft.com/office/drawing/2014/main" id="{165785E1-A658-1B44-91E4-1C871FF7C052}"/>
              </a:ext>
            </a:extLst>
          </p:cNvPr>
          <p:cNvSpPr txBox="1"/>
          <p:nvPr/>
        </p:nvSpPr>
        <p:spPr>
          <a:xfrm>
            <a:off x="2100616" y="3452395"/>
            <a:ext cx="1139483" cy="369332"/>
          </a:xfrm>
          <a:prstGeom prst="rect">
            <a:avLst/>
          </a:prstGeom>
          <a:noFill/>
        </p:spPr>
        <p:txBody>
          <a:bodyPr wrap="square" rtlCol="0">
            <a:spAutoFit/>
          </a:bodyPr>
          <a:lstStyle/>
          <a:p>
            <a:pPr algn="ctr"/>
            <a:r>
              <a:rPr lang="sv-SE" b="1" dirty="0"/>
              <a:t>Totalt</a:t>
            </a:r>
          </a:p>
        </p:txBody>
      </p:sp>
      <p:pic>
        <p:nvPicPr>
          <p:cNvPr id="26" name="Bildobjekt 25">
            <a:extLst>
              <a:ext uri="{FF2B5EF4-FFF2-40B4-BE49-F238E27FC236}">
                <a16:creationId xmlns:a16="http://schemas.microsoft.com/office/drawing/2014/main" id="{13B05F96-91D0-6840-AC0E-4A8538C5F506}"/>
              </a:ext>
            </a:extLst>
          </p:cNvPr>
          <p:cNvPicPr>
            <a:picLocks noChangeAspect="1"/>
          </p:cNvPicPr>
          <p:nvPr/>
        </p:nvPicPr>
        <p:blipFill rotWithShape="1">
          <a:blip r:embed="rId3">
            <a:duotone>
              <a:schemeClr val="bg2">
                <a:shade val="45000"/>
                <a:satMod val="135000"/>
              </a:schemeClr>
              <a:prstClr val="white"/>
            </a:duotone>
          </a:blip>
          <a:srcRect l="9145" t="14583" b="2074"/>
          <a:stretch/>
        </p:blipFill>
        <p:spPr>
          <a:xfrm rot="10800000">
            <a:off x="4439562" y="-1"/>
            <a:ext cx="7752438" cy="6858001"/>
          </a:xfrm>
          <a:prstGeom prst="rect">
            <a:avLst/>
          </a:prstGeom>
        </p:spPr>
      </p:pic>
      <p:sp>
        <p:nvSpPr>
          <p:cNvPr id="2" name="Rubrik 1">
            <a:extLst>
              <a:ext uri="{FF2B5EF4-FFF2-40B4-BE49-F238E27FC236}">
                <a16:creationId xmlns:a16="http://schemas.microsoft.com/office/drawing/2014/main" id="{86711B9A-89F6-2144-A2DF-77B2A81029E0}"/>
              </a:ext>
            </a:extLst>
          </p:cNvPr>
          <p:cNvSpPr>
            <a:spLocks noGrp="1"/>
          </p:cNvSpPr>
          <p:nvPr>
            <p:ph type="title"/>
          </p:nvPr>
        </p:nvSpPr>
        <p:spPr/>
        <p:txBody>
          <a:bodyPr/>
          <a:lstStyle/>
          <a:p>
            <a:r>
              <a:rPr lang="sv-SE" dirty="0"/>
              <a:t>85 procent av medlemsföretagen har 90-100 procent av sina intäkter inom Sverige</a:t>
            </a:r>
          </a:p>
        </p:txBody>
      </p:sp>
      <p:sp>
        <p:nvSpPr>
          <p:cNvPr id="3" name="Platshållare för innehåll 2">
            <a:extLst>
              <a:ext uri="{FF2B5EF4-FFF2-40B4-BE49-F238E27FC236}">
                <a16:creationId xmlns:a16="http://schemas.microsoft.com/office/drawing/2014/main" id="{851EF412-1EEF-544A-B908-9590C2DDC48A}"/>
              </a:ext>
            </a:extLst>
          </p:cNvPr>
          <p:cNvSpPr>
            <a:spLocks noGrp="1"/>
          </p:cNvSpPr>
          <p:nvPr>
            <p:ph idx="1"/>
          </p:nvPr>
        </p:nvSpPr>
        <p:spPr>
          <a:xfrm>
            <a:off x="415787" y="1020727"/>
            <a:ext cx="8484373" cy="665910"/>
          </a:xfrm>
        </p:spPr>
        <p:txBody>
          <a:bodyPr/>
          <a:lstStyle/>
          <a:p>
            <a:r>
              <a:rPr lang="sv-SE" b="1" dirty="0"/>
              <a:t>Andelen intäkter som kommer från kunder utanför Sverige</a:t>
            </a:r>
            <a:br>
              <a:rPr lang="sv-SE" b="1" dirty="0"/>
            </a:br>
            <a:r>
              <a:rPr lang="sv-SE" b="1" dirty="0"/>
              <a:t> </a:t>
            </a:r>
            <a:r>
              <a:rPr lang="sv-SE" dirty="0"/>
              <a:t>Procent av totala intäkterna, totalt och fördelat per verksamhetsområde</a:t>
            </a:r>
          </a:p>
        </p:txBody>
      </p:sp>
      <p:sp>
        <p:nvSpPr>
          <p:cNvPr id="4" name="Platshållare för sidfot 3">
            <a:extLst>
              <a:ext uri="{FF2B5EF4-FFF2-40B4-BE49-F238E27FC236}">
                <a16:creationId xmlns:a16="http://schemas.microsoft.com/office/drawing/2014/main" id="{3C32CA5D-D17C-DF4A-A3CC-E932D0353C04}"/>
              </a:ext>
            </a:extLst>
          </p:cNvPr>
          <p:cNvSpPr>
            <a:spLocks noGrp="1"/>
          </p:cNvSpPr>
          <p:nvPr>
            <p:ph type="ftr" sz="quarter" idx="11"/>
          </p:nvPr>
        </p:nvSpPr>
        <p:spPr/>
        <p:txBody>
          <a:bodyPr/>
          <a:lstStyle/>
          <a:p>
            <a:r>
              <a:rPr lang="sv-SE" dirty="0"/>
              <a:t>Insikt 2022 |</a:t>
            </a:r>
          </a:p>
        </p:txBody>
      </p:sp>
      <p:sp>
        <p:nvSpPr>
          <p:cNvPr id="17" name="Platshållare för bildnummer 16">
            <a:extLst>
              <a:ext uri="{FF2B5EF4-FFF2-40B4-BE49-F238E27FC236}">
                <a16:creationId xmlns:a16="http://schemas.microsoft.com/office/drawing/2014/main" id="{2859DF1E-30CF-7E4B-A415-74B1A43DAA4E}"/>
              </a:ext>
            </a:extLst>
          </p:cNvPr>
          <p:cNvSpPr>
            <a:spLocks noGrp="1"/>
          </p:cNvSpPr>
          <p:nvPr>
            <p:ph type="sldNum" sz="quarter" idx="12"/>
          </p:nvPr>
        </p:nvSpPr>
        <p:spPr/>
        <p:txBody>
          <a:bodyPr/>
          <a:lstStyle/>
          <a:p>
            <a:fld id="{AE086683-F536-42AB-ABBC-F4803DFE8DBC}" type="slidenum">
              <a:rPr lang="sv-SE" smtClean="0"/>
              <a:t>6</a:t>
            </a:fld>
            <a:endParaRPr lang="sv-SE" dirty="0"/>
          </a:p>
        </p:txBody>
      </p:sp>
      <p:graphicFrame>
        <p:nvGraphicFramePr>
          <p:cNvPr id="23" name="Chart 5">
            <a:extLst>
              <a:ext uri="{FF2B5EF4-FFF2-40B4-BE49-F238E27FC236}">
                <a16:creationId xmlns:a16="http://schemas.microsoft.com/office/drawing/2014/main" id="{080C8EDF-BC43-7E42-AA30-9EEABA5F1C80}"/>
              </a:ext>
            </a:extLst>
          </p:cNvPr>
          <p:cNvGraphicFramePr>
            <a:graphicFrameLocks/>
          </p:cNvGraphicFramePr>
          <p:nvPr>
            <p:extLst>
              <p:ext uri="{D42A27DB-BD31-4B8C-83A1-F6EECF244321}">
                <p14:modId xmlns:p14="http://schemas.microsoft.com/office/powerpoint/2010/main" val="4104986288"/>
              </p:ext>
            </p:extLst>
          </p:nvPr>
        </p:nvGraphicFramePr>
        <p:xfrm>
          <a:off x="5144019" y="2389163"/>
          <a:ext cx="6833107" cy="3183795"/>
        </p:xfrm>
        <a:graphic>
          <a:graphicData uri="http://schemas.openxmlformats.org/drawingml/2006/chart">
            <c:chart xmlns:c="http://schemas.openxmlformats.org/drawingml/2006/chart" xmlns:r="http://schemas.openxmlformats.org/officeDocument/2006/relationships" r:id="rId4"/>
          </a:graphicData>
        </a:graphic>
      </p:graphicFrame>
      <p:cxnSp>
        <p:nvCxnSpPr>
          <p:cNvPr id="25" name="Rak pil 24">
            <a:extLst>
              <a:ext uri="{FF2B5EF4-FFF2-40B4-BE49-F238E27FC236}">
                <a16:creationId xmlns:a16="http://schemas.microsoft.com/office/drawing/2014/main" id="{942C9820-4D57-434D-ACAC-EF6E97875A77}"/>
              </a:ext>
            </a:extLst>
          </p:cNvPr>
          <p:cNvCxnSpPr>
            <a:cxnSpLocks/>
          </p:cNvCxnSpPr>
          <p:nvPr/>
        </p:nvCxnSpPr>
        <p:spPr>
          <a:xfrm flipH="1">
            <a:off x="10748991" y="4875678"/>
            <a:ext cx="251705" cy="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7" name="textruta 26">
            <a:extLst>
              <a:ext uri="{FF2B5EF4-FFF2-40B4-BE49-F238E27FC236}">
                <a16:creationId xmlns:a16="http://schemas.microsoft.com/office/drawing/2014/main" id="{0C9CCF1A-A2DE-3245-BE84-C7EDA03ACA3C}"/>
              </a:ext>
            </a:extLst>
          </p:cNvPr>
          <p:cNvSpPr txBox="1"/>
          <p:nvPr/>
        </p:nvSpPr>
        <p:spPr>
          <a:xfrm>
            <a:off x="11000696" y="4710729"/>
            <a:ext cx="1134289" cy="415498"/>
          </a:xfrm>
          <a:prstGeom prst="rect">
            <a:avLst/>
          </a:prstGeom>
          <a:noFill/>
        </p:spPr>
        <p:txBody>
          <a:bodyPr wrap="square" rtlCol="0">
            <a:spAutoFit/>
          </a:bodyPr>
          <a:lstStyle/>
          <a:p>
            <a:pPr algn="ctr"/>
            <a:r>
              <a:rPr lang="sv-SE" sz="1050" i="1" dirty="0"/>
              <a:t>33% exporterar mer än 50% </a:t>
            </a:r>
          </a:p>
        </p:txBody>
      </p:sp>
      <p:sp>
        <p:nvSpPr>
          <p:cNvPr id="49" name="Båge 48">
            <a:extLst>
              <a:ext uri="{FF2B5EF4-FFF2-40B4-BE49-F238E27FC236}">
                <a16:creationId xmlns:a16="http://schemas.microsoft.com/office/drawing/2014/main" id="{5E26811A-81D0-AB44-B556-51F6C004FAA3}"/>
              </a:ext>
            </a:extLst>
          </p:cNvPr>
          <p:cNvSpPr/>
          <p:nvPr/>
        </p:nvSpPr>
        <p:spPr>
          <a:xfrm>
            <a:off x="1202646" y="2169353"/>
            <a:ext cx="2935422" cy="2935416"/>
          </a:xfrm>
          <a:prstGeom prst="arc">
            <a:avLst>
              <a:gd name="adj1" fmla="val 13125064"/>
              <a:gd name="adj2" fmla="val 16253882"/>
            </a:avLst>
          </a:prstGeom>
          <a:ln w="19050">
            <a:solidFill>
              <a:srgbClr val="2EA5B3"/>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0" name="textruta 6">
            <a:extLst>
              <a:ext uri="{FF2B5EF4-FFF2-40B4-BE49-F238E27FC236}">
                <a16:creationId xmlns:a16="http://schemas.microsoft.com/office/drawing/2014/main" id="{FB9E0E10-D0F1-1E4B-883D-DE45ED6ED712}"/>
              </a:ext>
            </a:extLst>
          </p:cNvPr>
          <p:cNvSpPr txBox="1"/>
          <p:nvPr/>
        </p:nvSpPr>
        <p:spPr>
          <a:xfrm rot="19891411">
            <a:off x="1257211" y="2059108"/>
            <a:ext cx="1331182" cy="253916"/>
          </a:xfrm>
          <a:prstGeom prst="rect">
            <a:avLst/>
          </a:prstGeom>
          <a:noFill/>
        </p:spPr>
        <p:txBody>
          <a:bodyPr wrap="square" rtlCol="0">
            <a:spAutoFit/>
          </a:bodyPr>
          <a:lstStyle/>
          <a:p>
            <a:pPr algn="ctr"/>
            <a:r>
              <a:rPr lang="sv-SE" sz="1050" b="1" dirty="0"/>
              <a:t>15% </a:t>
            </a:r>
            <a:r>
              <a:rPr lang="sv-SE" sz="1050" dirty="0"/>
              <a:t>(10%)</a:t>
            </a:r>
          </a:p>
        </p:txBody>
      </p:sp>
      <p:sp>
        <p:nvSpPr>
          <p:cNvPr id="8" name="textruta 7">
            <a:extLst>
              <a:ext uri="{FF2B5EF4-FFF2-40B4-BE49-F238E27FC236}">
                <a16:creationId xmlns:a16="http://schemas.microsoft.com/office/drawing/2014/main" id="{9F723CD8-FEC5-5D43-BC45-8B13D619B1D9}"/>
              </a:ext>
            </a:extLst>
          </p:cNvPr>
          <p:cNvSpPr txBox="1"/>
          <p:nvPr/>
        </p:nvSpPr>
        <p:spPr>
          <a:xfrm>
            <a:off x="10518906" y="2752344"/>
            <a:ext cx="351378" cy="230832"/>
          </a:xfrm>
          <a:prstGeom prst="rect">
            <a:avLst/>
          </a:prstGeom>
          <a:noFill/>
        </p:spPr>
        <p:txBody>
          <a:bodyPr wrap="none" rtlCol="0">
            <a:spAutoFit/>
          </a:bodyPr>
          <a:lstStyle/>
          <a:p>
            <a:r>
              <a:rPr lang="sv-SE" sz="900" dirty="0">
                <a:solidFill>
                  <a:schemeClr val="bg1"/>
                </a:solidFill>
              </a:rPr>
              <a:t>5%</a:t>
            </a:r>
          </a:p>
        </p:txBody>
      </p:sp>
      <p:sp>
        <p:nvSpPr>
          <p:cNvPr id="30" name="Ned 29">
            <a:extLst>
              <a:ext uri="{FF2B5EF4-FFF2-40B4-BE49-F238E27FC236}">
                <a16:creationId xmlns:a16="http://schemas.microsoft.com/office/drawing/2014/main" id="{D2BBA8AD-76BB-2F44-87F0-D6DDA75A42C1}"/>
              </a:ext>
            </a:extLst>
          </p:cNvPr>
          <p:cNvSpPr/>
          <p:nvPr/>
        </p:nvSpPr>
        <p:spPr>
          <a:xfrm>
            <a:off x="7176407" y="4773115"/>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1" name="Ned 30">
            <a:extLst>
              <a:ext uri="{FF2B5EF4-FFF2-40B4-BE49-F238E27FC236}">
                <a16:creationId xmlns:a16="http://schemas.microsoft.com/office/drawing/2014/main" id="{BFAAD175-7E87-274B-92F3-A655DF5974AD}"/>
              </a:ext>
            </a:extLst>
          </p:cNvPr>
          <p:cNvSpPr/>
          <p:nvPr/>
        </p:nvSpPr>
        <p:spPr>
          <a:xfrm flipV="1">
            <a:off x="8188813" y="4125479"/>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3" name="Ned 32">
            <a:extLst>
              <a:ext uri="{FF2B5EF4-FFF2-40B4-BE49-F238E27FC236}">
                <a16:creationId xmlns:a16="http://schemas.microsoft.com/office/drawing/2014/main" id="{37972AF9-5AAB-074B-B05E-3906AA897DB0}"/>
              </a:ext>
            </a:extLst>
          </p:cNvPr>
          <p:cNvSpPr/>
          <p:nvPr/>
        </p:nvSpPr>
        <p:spPr>
          <a:xfrm flipV="1">
            <a:off x="7642914" y="3451707"/>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5" name="Ned 34">
            <a:extLst>
              <a:ext uri="{FF2B5EF4-FFF2-40B4-BE49-F238E27FC236}">
                <a16:creationId xmlns:a16="http://schemas.microsoft.com/office/drawing/2014/main" id="{750FCE68-DFFB-FE41-8694-71E418BC05FE}"/>
              </a:ext>
            </a:extLst>
          </p:cNvPr>
          <p:cNvSpPr/>
          <p:nvPr/>
        </p:nvSpPr>
        <p:spPr>
          <a:xfrm>
            <a:off x="2672690" y="4462104"/>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6" name="Ned 35">
            <a:extLst>
              <a:ext uri="{FF2B5EF4-FFF2-40B4-BE49-F238E27FC236}">
                <a16:creationId xmlns:a16="http://schemas.microsoft.com/office/drawing/2014/main" id="{70B8BE14-16AC-2943-8DC2-8000C6208DBC}"/>
              </a:ext>
            </a:extLst>
          </p:cNvPr>
          <p:cNvSpPr/>
          <p:nvPr/>
        </p:nvSpPr>
        <p:spPr>
          <a:xfrm rot="19620068" flipV="1">
            <a:off x="1481824" y="2350869"/>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4" name="textruta 33">
            <a:extLst>
              <a:ext uri="{FF2B5EF4-FFF2-40B4-BE49-F238E27FC236}">
                <a16:creationId xmlns:a16="http://schemas.microsoft.com/office/drawing/2014/main" id="{B72816A1-5B85-264C-B427-B6358BF9AF9C}"/>
              </a:ext>
            </a:extLst>
          </p:cNvPr>
          <p:cNvSpPr txBox="1"/>
          <p:nvPr/>
        </p:nvSpPr>
        <p:spPr>
          <a:xfrm>
            <a:off x="10604832" y="3401589"/>
            <a:ext cx="351378" cy="230832"/>
          </a:xfrm>
          <a:prstGeom prst="rect">
            <a:avLst/>
          </a:prstGeom>
          <a:noFill/>
        </p:spPr>
        <p:txBody>
          <a:bodyPr wrap="none" rtlCol="0">
            <a:spAutoFit/>
          </a:bodyPr>
          <a:lstStyle/>
          <a:p>
            <a:r>
              <a:rPr lang="sv-SE" sz="900" dirty="0">
                <a:solidFill>
                  <a:schemeClr val="bg1"/>
                </a:solidFill>
              </a:rPr>
              <a:t>8%</a:t>
            </a:r>
          </a:p>
        </p:txBody>
      </p:sp>
      <p:sp>
        <p:nvSpPr>
          <p:cNvPr id="22" name="Ned 21">
            <a:extLst>
              <a:ext uri="{FF2B5EF4-FFF2-40B4-BE49-F238E27FC236}">
                <a16:creationId xmlns:a16="http://schemas.microsoft.com/office/drawing/2014/main" id="{9C2CB4B5-CF69-374B-B8AD-50B961948578}"/>
              </a:ext>
            </a:extLst>
          </p:cNvPr>
          <p:cNvSpPr/>
          <p:nvPr/>
        </p:nvSpPr>
        <p:spPr>
          <a:xfrm rot="5400000" flipV="1">
            <a:off x="8084983" y="2809215"/>
            <a:ext cx="90570" cy="11709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669251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D916ACC-144C-DF4C-9E15-9BF012B80FB3}"/>
              </a:ext>
            </a:extLst>
          </p:cNvPr>
          <p:cNvSpPr/>
          <p:nvPr/>
        </p:nvSpPr>
        <p:spPr>
          <a:xfrm>
            <a:off x="5986637" y="5903"/>
            <a:ext cx="6205363" cy="4375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2" name="Rektangel 61">
            <a:extLst>
              <a:ext uri="{FF2B5EF4-FFF2-40B4-BE49-F238E27FC236}">
                <a16:creationId xmlns:a16="http://schemas.microsoft.com/office/drawing/2014/main" id="{71BB2D13-E090-4A46-B586-B37C0496FCBF}"/>
              </a:ext>
            </a:extLst>
          </p:cNvPr>
          <p:cNvSpPr/>
          <p:nvPr/>
        </p:nvSpPr>
        <p:spPr>
          <a:xfrm>
            <a:off x="5986637" y="4176182"/>
            <a:ext cx="6205363" cy="26789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aphicFrame>
        <p:nvGraphicFramePr>
          <p:cNvPr id="10" name="Chart 7">
            <a:extLst>
              <a:ext uri="{FF2B5EF4-FFF2-40B4-BE49-F238E27FC236}">
                <a16:creationId xmlns:a16="http://schemas.microsoft.com/office/drawing/2014/main" id="{DC98BD5F-B509-8347-AA36-6AED8771C5DE}"/>
              </a:ext>
            </a:extLst>
          </p:cNvPr>
          <p:cNvGraphicFramePr>
            <a:graphicFrameLocks/>
          </p:cNvGraphicFramePr>
          <p:nvPr/>
        </p:nvGraphicFramePr>
        <p:xfrm>
          <a:off x="928018" y="1926792"/>
          <a:ext cx="4067314" cy="3812491"/>
        </p:xfrm>
        <a:graphic>
          <a:graphicData uri="http://schemas.openxmlformats.org/drawingml/2006/chart">
            <c:chart xmlns:c="http://schemas.openxmlformats.org/drawingml/2006/chart" xmlns:r="http://schemas.openxmlformats.org/officeDocument/2006/relationships" r:id="rId2"/>
          </a:graphicData>
        </a:graphic>
      </p:graphicFrame>
      <p:sp>
        <p:nvSpPr>
          <p:cNvPr id="2" name="Rubrik 1">
            <a:extLst>
              <a:ext uri="{FF2B5EF4-FFF2-40B4-BE49-F238E27FC236}">
                <a16:creationId xmlns:a16="http://schemas.microsoft.com/office/drawing/2014/main" id="{85EA7728-578C-4444-8BA3-94C18B3E43EC}"/>
              </a:ext>
            </a:extLst>
          </p:cNvPr>
          <p:cNvSpPr>
            <a:spLocks noGrp="1"/>
          </p:cNvSpPr>
          <p:nvPr>
            <p:ph type="title"/>
          </p:nvPr>
        </p:nvSpPr>
        <p:spPr/>
        <p:txBody>
          <a:bodyPr/>
          <a:lstStyle/>
          <a:p>
            <a:r>
              <a:rPr lang="sv-SE" dirty="0"/>
              <a:t>Andelen medlemsföretag som exporterar har ökat till 39 procent</a:t>
            </a:r>
          </a:p>
        </p:txBody>
      </p:sp>
      <p:sp>
        <p:nvSpPr>
          <p:cNvPr id="3" name="Platshållare för innehåll 2">
            <a:extLst>
              <a:ext uri="{FF2B5EF4-FFF2-40B4-BE49-F238E27FC236}">
                <a16:creationId xmlns:a16="http://schemas.microsoft.com/office/drawing/2014/main" id="{A46DAC88-42DC-1A4C-B34E-3B55AA3983F4}"/>
              </a:ext>
            </a:extLst>
          </p:cNvPr>
          <p:cNvSpPr>
            <a:spLocks noGrp="1"/>
          </p:cNvSpPr>
          <p:nvPr>
            <p:ph idx="1"/>
          </p:nvPr>
        </p:nvSpPr>
        <p:spPr>
          <a:xfrm>
            <a:off x="415787" y="1020727"/>
            <a:ext cx="5242628" cy="666496"/>
          </a:xfrm>
        </p:spPr>
        <p:txBody>
          <a:bodyPr/>
          <a:lstStyle/>
          <a:p>
            <a:r>
              <a:rPr lang="sv-SE" b="1" dirty="0"/>
              <a:t>Export </a:t>
            </a:r>
            <a:br>
              <a:rPr lang="sv-SE" b="1" dirty="0"/>
            </a:br>
            <a:r>
              <a:rPr lang="sv-SE" dirty="0"/>
              <a:t>Procent av totala andel företag 2020 &amp; 2021 </a:t>
            </a:r>
          </a:p>
          <a:p>
            <a:endParaRPr lang="sv-SE" dirty="0"/>
          </a:p>
        </p:txBody>
      </p:sp>
      <p:sp>
        <p:nvSpPr>
          <p:cNvPr id="5" name="Platshållare för sidfot 4">
            <a:extLst>
              <a:ext uri="{FF2B5EF4-FFF2-40B4-BE49-F238E27FC236}">
                <a16:creationId xmlns:a16="http://schemas.microsoft.com/office/drawing/2014/main" id="{6561E820-A35D-CF40-B758-4AC74321EB22}"/>
              </a:ext>
            </a:extLst>
          </p:cNvPr>
          <p:cNvSpPr>
            <a:spLocks noGrp="1"/>
          </p:cNvSpPr>
          <p:nvPr>
            <p:ph type="ftr" sz="quarter" idx="11"/>
          </p:nvPr>
        </p:nvSpPr>
        <p:spPr/>
        <p:txBody>
          <a:bodyPr/>
          <a:lstStyle/>
          <a:p>
            <a:r>
              <a:rPr lang="sv-SE"/>
              <a:t>Insikt 2022 |</a:t>
            </a:r>
            <a:endParaRPr lang="sv-SE" dirty="0"/>
          </a:p>
        </p:txBody>
      </p:sp>
      <p:sp>
        <p:nvSpPr>
          <p:cNvPr id="13" name="Platshållare för bildnummer 12">
            <a:extLst>
              <a:ext uri="{FF2B5EF4-FFF2-40B4-BE49-F238E27FC236}">
                <a16:creationId xmlns:a16="http://schemas.microsoft.com/office/drawing/2014/main" id="{E9740E41-01DC-B24C-A734-6AD929B2448E}"/>
              </a:ext>
            </a:extLst>
          </p:cNvPr>
          <p:cNvSpPr>
            <a:spLocks noGrp="1"/>
          </p:cNvSpPr>
          <p:nvPr>
            <p:ph type="sldNum" sz="quarter" idx="12"/>
          </p:nvPr>
        </p:nvSpPr>
        <p:spPr/>
        <p:txBody>
          <a:bodyPr/>
          <a:lstStyle/>
          <a:p>
            <a:fld id="{AE086683-F536-42AB-ABBC-F4803DFE8DBC}" type="slidenum">
              <a:rPr lang="sv-SE" smtClean="0"/>
              <a:t>7</a:t>
            </a:fld>
            <a:endParaRPr lang="sv-SE" dirty="0"/>
          </a:p>
        </p:txBody>
      </p:sp>
      <p:sp>
        <p:nvSpPr>
          <p:cNvPr id="4" name="Platshållare för innehåll 2">
            <a:extLst>
              <a:ext uri="{FF2B5EF4-FFF2-40B4-BE49-F238E27FC236}">
                <a16:creationId xmlns:a16="http://schemas.microsoft.com/office/drawing/2014/main" id="{6FC453F2-0684-BC4F-A02D-328BE4EA6595}"/>
              </a:ext>
            </a:extLst>
          </p:cNvPr>
          <p:cNvSpPr txBox="1">
            <a:spLocks/>
          </p:cNvSpPr>
          <p:nvPr/>
        </p:nvSpPr>
        <p:spPr>
          <a:xfrm>
            <a:off x="6326578" y="1020727"/>
            <a:ext cx="5537200" cy="65567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3"/>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600" b="1" dirty="0"/>
              <a:t>Exportregioner*</a:t>
            </a:r>
            <a:br>
              <a:rPr lang="sv-SE" sz="1600" b="1" dirty="0"/>
            </a:br>
            <a:r>
              <a:rPr lang="sv-SE" sz="1600" dirty="0"/>
              <a:t>Andelen som exporterar till följande regioner av totalen</a:t>
            </a:r>
          </a:p>
          <a:p>
            <a:endParaRPr lang="sv-SE" sz="1600" b="1" dirty="0"/>
          </a:p>
        </p:txBody>
      </p:sp>
      <mc:AlternateContent xmlns:mc="http://schemas.openxmlformats.org/markup-compatibility/2006" xmlns:cx1="http://schemas.microsoft.com/office/drawing/2015/9/8/chartex">
        <mc:Choice Requires="cx1">
          <p:graphicFrame>
            <p:nvGraphicFramePr>
              <p:cNvPr id="11" name="Chart 8">
                <a:extLst>
                  <a:ext uri="{FF2B5EF4-FFF2-40B4-BE49-F238E27FC236}">
                    <a16:creationId xmlns:a16="http://schemas.microsoft.com/office/drawing/2014/main" id="{3061D960-7565-9143-BA8C-41D631C97390}"/>
                  </a:ext>
                </a:extLst>
              </p:cNvPr>
              <p:cNvGraphicFramePr>
                <a:graphicFrameLocks/>
              </p:cNvGraphicFramePr>
              <p:nvPr>
                <p:extLst>
                  <p:ext uri="{D42A27DB-BD31-4B8C-83A1-F6EECF244321}">
                    <p14:modId xmlns:p14="http://schemas.microsoft.com/office/powerpoint/2010/main" val="1561908850"/>
                  </p:ext>
                </p:extLst>
              </p:nvPr>
            </p:nvGraphicFramePr>
            <p:xfrm>
              <a:off x="6532293" y="1639582"/>
              <a:ext cx="5447373" cy="2284981"/>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11" name="Chart 8">
                <a:extLst>
                  <a:ext uri="{FF2B5EF4-FFF2-40B4-BE49-F238E27FC236}">
                    <a16:creationId xmlns:a16="http://schemas.microsoft.com/office/drawing/2014/main" id="{3061D960-7565-9143-BA8C-41D631C97390}"/>
                  </a:ext>
                </a:extLst>
              </p:cNvPr>
              <p:cNvPicPr>
                <a:picLocks noGrp="1" noRot="1" noChangeAspect="1" noMove="1" noResize="1" noEditPoints="1" noAdjustHandles="1" noChangeArrowheads="1" noChangeShapeType="1"/>
              </p:cNvPicPr>
              <p:nvPr/>
            </p:nvPicPr>
            <p:blipFill>
              <a:blip r:embed="rId5"/>
              <a:stretch>
                <a:fillRect/>
              </a:stretch>
            </p:blipFill>
            <p:spPr>
              <a:xfrm>
                <a:off x="6532293" y="1639582"/>
                <a:ext cx="5447373" cy="2284981"/>
              </a:xfrm>
              <a:prstGeom prst="rect">
                <a:avLst/>
              </a:prstGeom>
            </p:spPr>
          </p:pic>
        </mc:Fallback>
      </mc:AlternateContent>
      <p:graphicFrame>
        <p:nvGraphicFramePr>
          <p:cNvPr id="12" name="Tabell 11">
            <a:extLst>
              <a:ext uri="{FF2B5EF4-FFF2-40B4-BE49-F238E27FC236}">
                <a16:creationId xmlns:a16="http://schemas.microsoft.com/office/drawing/2014/main" id="{7C19EBD3-41E0-0345-96E0-55EC8C3E228B}"/>
              </a:ext>
            </a:extLst>
          </p:cNvPr>
          <p:cNvGraphicFramePr>
            <a:graphicFrameLocks noGrp="1"/>
          </p:cNvGraphicFramePr>
          <p:nvPr/>
        </p:nvGraphicFramePr>
        <p:xfrm>
          <a:off x="6308753" y="4333780"/>
          <a:ext cx="5423296" cy="1870710"/>
        </p:xfrm>
        <a:graphic>
          <a:graphicData uri="http://schemas.openxmlformats.org/drawingml/2006/table">
            <a:tbl>
              <a:tblPr>
                <a:tableStyleId>{F5AB1C69-6EDB-4FF4-983F-18BD219EF322}</a:tableStyleId>
              </a:tblPr>
              <a:tblGrid>
                <a:gridCol w="1017214">
                  <a:extLst>
                    <a:ext uri="{9D8B030D-6E8A-4147-A177-3AD203B41FA5}">
                      <a16:colId xmlns:a16="http://schemas.microsoft.com/office/drawing/2014/main" val="1404145581"/>
                    </a:ext>
                  </a:extLst>
                </a:gridCol>
                <a:gridCol w="647363">
                  <a:extLst>
                    <a:ext uri="{9D8B030D-6E8A-4147-A177-3AD203B41FA5}">
                      <a16:colId xmlns:a16="http://schemas.microsoft.com/office/drawing/2014/main" val="1922320625"/>
                    </a:ext>
                  </a:extLst>
                </a:gridCol>
                <a:gridCol w="461246">
                  <a:extLst>
                    <a:ext uri="{9D8B030D-6E8A-4147-A177-3AD203B41FA5}">
                      <a16:colId xmlns:a16="http://schemas.microsoft.com/office/drawing/2014/main" val="918119286"/>
                    </a:ext>
                  </a:extLst>
                </a:gridCol>
                <a:gridCol w="614995">
                  <a:extLst>
                    <a:ext uri="{9D8B030D-6E8A-4147-A177-3AD203B41FA5}">
                      <a16:colId xmlns:a16="http://schemas.microsoft.com/office/drawing/2014/main" val="2782325469"/>
                    </a:ext>
                  </a:extLst>
                </a:gridCol>
                <a:gridCol w="581126">
                  <a:extLst>
                    <a:ext uri="{9D8B030D-6E8A-4147-A177-3AD203B41FA5}">
                      <a16:colId xmlns:a16="http://schemas.microsoft.com/office/drawing/2014/main" val="2902445417"/>
                    </a:ext>
                  </a:extLst>
                </a:gridCol>
                <a:gridCol w="524807">
                  <a:extLst>
                    <a:ext uri="{9D8B030D-6E8A-4147-A177-3AD203B41FA5}">
                      <a16:colId xmlns:a16="http://schemas.microsoft.com/office/drawing/2014/main" val="2279515036"/>
                    </a:ext>
                  </a:extLst>
                </a:gridCol>
                <a:gridCol w="537077">
                  <a:extLst>
                    <a:ext uri="{9D8B030D-6E8A-4147-A177-3AD203B41FA5}">
                      <a16:colId xmlns:a16="http://schemas.microsoft.com/office/drawing/2014/main" val="1055579829"/>
                    </a:ext>
                  </a:extLst>
                </a:gridCol>
                <a:gridCol w="547256">
                  <a:extLst>
                    <a:ext uri="{9D8B030D-6E8A-4147-A177-3AD203B41FA5}">
                      <a16:colId xmlns:a16="http://schemas.microsoft.com/office/drawing/2014/main" val="201169120"/>
                    </a:ext>
                  </a:extLst>
                </a:gridCol>
                <a:gridCol w="492212">
                  <a:extLst>
                    <a:ext uri="{9D8B030D-6E8A-4147-A177-3AD203B41FA5}">
                      <a16:colId xmlns:a16="http://schemas.microsoft.com/office/drawing/2014/main" val="2905226331"/>
                    </a:ext>
                  </a:extLst>
                </a:gridCol>
              </a:tblGrid>
              <a:tr h="203200">
                <a:tc>
                  <a:txBody>
                    <a:bodyPr/>
                    <a:lstStyle/>
                    <a:p>
                      <a:pPr marL="0" algn="l" defTabSz="914400" rtl="0" eaLnBrk="1" fontAlgn="b" latinLnBrk="0" hangingPunct="1"/>
                      <a:r>
                        <a:rPr lang="sv-SE" sz="900" u="none" strike="noStrike" kern="1200" dirty="0">
                          <a:solidFill>
                            <a:schemeClr val="tx1"/>
                          </a:solidFill>
                          <a:effectLst/>
                          <a:latin typeface="+mn-lt"/>
                          <a:ea typeface="+mn-ea"/>
                          <a:cs typeface="+mn-cs"/>
                        </a:rPr>
                        <a:t> </a:t>
                      </a: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algn="ctr" defTabSz="914400" rtl="0" eaLnBrk="1" fontAlgn="b" latinLnBrk="0" hangingPunct="1"/>
                      <a:r>
                        <a:rPr lang="sv-SE" sz="800" b="1" u="none" strike="noStrike" kern="1200" dirty="0">
                          <a:solidFill>
                            <a:schemeClr val="tx1"/>
                          </a:solidFill>
                          <a:effectLst/>
                          <a:latin typeface="+mn-lt"/>
                          <a:ea typeface="+mn-ea"/>
                          <a:cs typeface="+mn-cs"/>
                        </a:rPr>
                        <a:t>Teknikkonsultföretag</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fontAlgn="b" latinLnBrk="0" hangingPunct="1"/>
                      <a:endParaRPr lang="sv-SE" sz="1000" b="1" u="none" strike="noStrike" kern="1200" dirty="0">
                        <a:solidFill>
                          <a:schemeClr val="tx1"/>
                        </a:solidFill>
                        <a:effectLst/>
                        <a:latin typeface="+mn-lt"/>
                        <a:ea typeface="+mn-ea"/>
                        <a:cs typeface="+mn-cs"/>
                      </a:endParaRPr>
                    </a:p>
                  </a:txBody>
                  <a:tcPr marL="9525" marR="9525" marT="9525" marB="0" anchor="ctr"/>
                </a:tc>
                <a:tc gridSpan="2">
                  <a:txBody>
                    <a:bodyPr/>
                    <a:lstStyle/>
                    <a:p>
                      <a:pPr marL="0" algn="ctr" defTabSz="914400" rtl="0" eaLnBrk="1" fontAlgn="b" latinLnBrk="0" hangingPunct="1"/>
                      <a:r>
                        <a:rPr lang="sv-SE" sz="800" b="1" u="none" strike="noStrike" kern="1200" dirty="0">
                          <a:solidFill>
                            <a:schemeClr val="tx1"/>
                          </a:solidFill>
                          <a:effectLst/>
                          <a:latin typeface="+mn-lt"/>
                          <a:ea typeface="+mn-ea"/>
                          <a:cs typeface="+mn-cs"/>
                        </a:rPr>
                        <a:t>Industri- och </a:t>
                      </a:r>
                      <a:r>
                        <a:rPr lang="sv-SE" sz="800" b="1" u="none" strike="noStrike" kern="1200" dirty="0" err="1">
                          <a:solidFill>
                            <a:schemeClr val="tx1"/>
                          </a:solidFill>
                          <a:effectLst/>
                          <a:latin typeface="+mn-lt"/>
                          <a:ea typeface="+mn-ea"/>
                          <a:cs typeface="+mn-cs"/>
                        </a:rPr>
                        <a:t>techkonsultföretag</a:t>
                      </a:r>
                      <a:endParaRPr lang="sv-SE" sz="800" b="1" u="none" strike="noStrike" kern="1200" dirty="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fontAlgn="b" latinLnBrk="0" hangingPunct="1"/>
                      <a:endParaRPr lang="sv-SE" sz="1000" b="1" u="none" strike="noStrike" kern="1200" dirty="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0" algn="ctr" defTabSz="914400" rtl="0" eaLnBrk="1" fontAlgn="b" latinLnBrk="0" hangingPunct="1"/>
                      <a:r>
                        <a:rPr lang="sv-SE" sz="800" b="1" u="none" strike="noStrike" kern="1200" dirty="0">
                          <a:solidFill>
                            <a:schemeClr val="tx1"/>
                          </a:solidFill>
                          <a:effectLst/>
                          <a:latin typeface="+mn-lt"/>
                          <a:ea typeface="+mn-ea"/>
                          <a:cs typeface="+mn-cs"/>
                        </a:rPr>
                        <a:t>Arkitektföretag</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fontAlgn="b" latinLnBrk="0" hangingPunct="1"/>
                      <a:endParaRPr lang="sv-SE" sz="1000" b="1" u="none" strike="noStrike" kern="1200" dirty="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0" algn="ctr" defTabSz="914400" rtl="0" eaLnBrk="1" fontAlgn="b" latinLnBrk="0" hangingPunct="1"/>
                      <a:r>
                        <a:rPr lang="sv-SE" sz="800" b="1" u="none" strike="noStrike" kern="1200" dirty="0">
                          <a:solidFill>
                            <a:schemeClr val="tx1"/>
                          </a:solidFill>
                          <a:effectLst/>
                          <a:latin typeface="+mn-lt"/>
                          <a:ea typeface="+mn-ea"/>
                          <a:cs typeface="+mn-cs"/>
                        </a:rPr>
                        <a:t>Annan</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fontAlgn="b" latinLnBrk="0" hangingPunct="1"/>
                      <a:endParaRPr lang="sv-SE" sz="1000" b="1" u="none" strike="noStrike" kern="1200" dirty="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4863996"/>
                  </a:ext>
                </a:extLst>
              </a:tr>
              <a:tr h="190500">
                <a:tc>
                  <a:txBody>
                    <a:bodyPr/>
                    <a:lstStyle/>
                    <a:p>
                      <a:pPr marL="0" algn="r" defTabSz="914400" rtl="0" eaLnBrk="1" fontAlgn="b" latinLnBrk="0" hangingPunct="1"/>
                      <a:r>
                        <a:rPr lang="sv-SE" sz="900" b="1" u="none" strike="noStrike" kern="1200" dirty="0">
                          <a:solidFill>
                            <a:schemeClr val="tx1"/>
                          </a:solidFill>
                          <a:effectLst/>
                          <a:latin typeface="+mn-lt"/>
                          <a:ea typeface="+mn-ea"/>
                          <a:cs typeface="+mn-cs"/>
                        </a:rPr>
                        <a:t>Norden</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30 %</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i="1" u="none" strike="noStrike" noProof="0" dirty="0">
                          <a:effectLst/>
                        </a:rPr>
                        <a:t>(27 %)</a:t>
                      </a:r>
                      <a:endParaRPr lang="sv-SE" sz="700" b="0" i="1" u="none" strike="noStrike" noProof="0" dirty="0">
                        <a:solidFill>
                          <a:srgbClr val="333333"/>
                        </a:solidFill>
                        <a:effectLst/>
                        <a:latin typeface="+mn-lt"/>
                      </a:endParaRP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38 %</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i="1" u="none" strike="noStrike" kern="1200" noProof="0" dirty="0">
                          <a:solidFill>
                            <a:schemeClr val="dk1"/>
                          </a:solidFill>
                          <a:effectLst/>
                          <a:latin typeface="+mn-lt"/>
                          <a:ea typeface="+mn-ea"/>
                          <a:cs typeface="+mn-cs"/>
                        </a:rPr>
                        <a:t>(41 %)</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27 %</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i="1" u="none" strike="noStrike" kern="1200" noProof="0" dirty="0">
                          <a:solidFill>
                            <a:schemeClr val="dk1"/>
                          </a:solidFill>
                          <a:effectLst/>
                          <a:latin typeface="+mn-lt"/>
                          <a:ea typeface="+mn-ea"/>
                          <a:cs typeface="+mn-cs"/>
                        </a:rPr>
                        <a:t>(18 %)</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23 %</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i="1" u="none" strike="noStrike" kern="1200" noProof="0" dirty="0">
                          <a:solidFill>
                            <a:schemeClr val="dk1"/>
                          </a:solidFill>
                          <a:effectLst/>
                          <a:latin typeface="+mn-lt"/>
                          <a:ea typeface="+mn-ea"/>
                          <a:cs typeface="+mn-cs"/>
                        </a:rPr>
                        <a:t>(27 %)</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5436922"/>
                  </a:ext>
                </a:extLst>
              </a:tr>
              <a:tr h="190500">
                <a:tc>
                  <a:txBody>
                    <a:bodyPr/>
                    <a:lstStyle/>
                    <a:p>
                      <a:pPr marL="0" algn="r" defTabSz="914400" rtl="0" eaLnBrk="1" fontAlgn="b" latinLnBrk="0" hangingPunct="1"/>
                      <a:r>
                        <a:rPr lang="sv-SE" sz="900" b="1" u="none" strike="noStrike" kern="1200" dirty="0">
                          <a:solidFill>
                            <a:schemeClr val="tx1"/>
                          </a:solidFill>
                          <a:effectLst/>
                          <a:latin typeface="+mn-lt"/>
                          <a:ea typeface="+mn-ea"/>
                          <a:cs typeface="+mn-cs"/>
                        </a:rPr>
                        <a:t>Övriga Europa </a:t>
                      </a:r>
                      <a:r>
                        <a:rPr lang="sv-SE" sz="900" u="none" strike="noStrike" kern="1200" dirty="0">
                          <a:solidFill>
                            <a:schemeClr val="tx1"/>
                          </a:solidFill>
                          <a:effectLst/>
                          <a:latin typeface="+mn-lt"/>
                          <a:ea typeface="+mn-ea"/>
                          <a:cs typeface="+mn-cs"/>
                        </a:rPr>
                        <a:t>(exkl. norden)</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16 %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sv-SE" sz="700" i="1" u="none" strike="noStrike" noProof="0" dirty="0">
                          <a:effectLst/>
                        </a:rPr>
                        <a:t>(15 %)</a:t>
                      </a:r>
                      <a:endParaRPr lang="sv-SE" sz="700" b="0" i="1" u="none" strike="noStrike" noProof="0" dirty="0">
                        <a:solidFill>
                          <a:srgbClr val="333333"/>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31 %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i="1" u="none" strike="noStrike" kern="1200" noProof="0" dirty="0">
                          <a:solidFill>
                            <a:schemeClr val="dk1"/>
                          </a:solidFill>
                          <a:effectLst/>
                          <a:latin typeface="+mn-lt"/>
                          <a:ea typeface="+mn-ea"/>
                          <a:cs typeface="+mn-cs"/>
                        </a:rPr>
                        <a:t>(35 %)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15 %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i="1" u="none" strike="noStrike" kern="1200" noProof="0" dirty="0">
                          <a:solidFill>
                            <a:schemeClr val="dk1"/>
                          </a:solidFill>
                          <a:effectLst/>
                          <a:latin typeface="+mn-lt"/>
                          <a:ea typeface="+mn-ea"/>
                          <a:cs typeface="+mn-cs"/>
                        </a:rPr>
                        <a:t>(16 %)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31 %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i="1" u="none" strike="noStrike" kern="1200" noProof="0" dirty="0">
                          <a:solidFill>
                            <a:schemeClr val="dk1"/>
                          </a:solidFill>
                          <a:effectLst/>
                          <a:latin typeface="+mn-lt"/>
                          <a:ea typeface="+mn-ea"/>
                          <a:cs typeface="+mn-cs"/>
                        </a:rPr>
                        <a:t>(15 %)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2673740"/>
                  </a:ext>
                </a:extLst>
              </a:tr>
              <a:tr h="190500">
                <a:tc>
                  <a:txBody>
                    <a:bodyPr/>
                    <a:lstStyle/>
                    <a:p>
                      <a:pPr marL="0" algn="r" defTabSz="914400" rtl="0" eaLnBrk="1" fontAlgn="b" latinLnBrk="0" hangingPunct="1"/>
                      <a:r>
                        <a:rPr lang="sv-SE" sz="900" b="1" u="none" strike="noStrike" kern="1200">
                          <a:solidFill>
                            <a:schemeClr val="tx1"/>
                          </a:solidFill>
                          <a:effectLst/>
                          <a:latin typeface="+mn-lt"/>
                          <a:ea typeface="+mn-ea"/>
                          <a:cs typeface="+mn-cs"/>
                        </a:rPr>
                        <a:t>Nordamerika</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i="1" u="none" strike="noStrike" noProof="0" dirty="0">
                          <a:effectLst/>
                        </a:rPr>
                        <a:t>(8 %)</a:t>
                      </a:r>
                      <a:endParaRPr lang="sv-SE" sz="700" b="0" i="1" u="none" strike="noStrike" noProof="0" dirty="0">
                        <a:solidFill>
                          <a:srgbClr val="333333"/>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15 %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i="1" u="none" strike="noStrike" kern="1200" noProof="0" dirty="0">
                          <a:solidFill>
                            <a:schemeClr val="dk1"/>
                          </a:solidFill>
                          <a:effectLst/>
                          <a:latin typeface="+mn-lt"/>
                          <a:ea typeface="+mn-ea"/>
                          <a:cs typeface="+mn-cs"/>
                        </a:rPr>
                        <a:t>(12 %)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i="1" u="none" strike="noStrike" kern="1200" noProof="0" dirty="0">
                          <a:solidFill>
                            <a:schemeClr val="dk1"/>
                          </a:solidFill>
                          <a:effectLst/>
                          <a:latin typeface="+mn-lt"/>
                          <a:ea typeface="+mn-ea"/>
                          <a:cs typeface="+mn-cs"/>
                        </a:rPr>
                        <a:t>(5 %)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15 %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i="1" u="none" strike="noStrike" kern="1200" noProof="0" dirty="0">
                          <a:solidFill>
                            <a:schemeClr val="dk1"/>
                          </a:solidFill>
                          <a:effectLst/>
                          <a:latin typeface="+mn-lt"/>
                          <a:ea typeface="+mn-ea"/>
                          <a:cs typeface="+mn-cs"/>
                        </a:rPr>
                        <a:t>(5 %)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457591"/>
                  </a:ext>
                </a:extLst>
              </a:tr>
              <a:tr h="190500">
                <a:tc>
                  <a:txBody>
                    <a:bodyPr/>
                    <a:lstStyle/>
                    <a:p>
                      <a:pPr marL="0" algn="r" defTabSz="914400" rtl="0" eaLnBrk="1" fontAlgn="b" latinLnBrk="0" hangingPunct="1"/>
                      <a:r>
                        <a:rPr lang="sv-SE" sz="900" b="1" u="none" strike="noStrike" kern="1200">
                          <a:solidFill>
                            <a:schemeClr val="tx1"/>
                          </a:solidFill>
                          <a:effectLst/>
                          <a:latin typeface="+mn-lt"/>
                          <a:ea typeface="+mn-ea"/>
                          <a:cs typeface="+mn-cs"/>
                        </a:rPr>
                        <a:t>Sydamerika</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sv-SE" sz="700" i="1" u="none" strike="noStrike" noProof="0" dirty="0">
                          <a:effectLst/>
                        </a:rPr>
                        <a:t>(3 %)</a:t>
                      </a:r>
                      <a:endParaRPr lang="sv-SE" sz="700" b="0" i="1" u="none" strike="noStrike" noProof="0" dirty="0">
                        <a:solidFill>
                          <a:srgbClr val="333333"/>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i="1" u="none" strike="noStrike" kern="1200" noProof="0" dirty="0">
                          <a:solidFill>
                            <a:schemeClr val="dk1"/>
                          </a:solidFill>
                          <a:effectLst/>
                          <a:latin typeface="+mn-lt"/>
                          <a:ea typeface="+mn-ea"/>
                          <a:cs typeface="+mn-cs"/>
                        </a:rPr>
                        <a:t>(6 %)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r>
                        <a:rPr lang="sv-SE" sz="900" b="0" u="none" strike="noStrike" kern="1200" noProof="0" dirty="0">
                          <a:solidFill>
                            <a:schemeClr val="tx1"/>
                          </a:solidFill>
                          <a:effectLst/>
                          <a:latin typeface="+mn-lt"/>
                          <a:ea typeface="+mn-ea"/>
                          <a:cs typeface="+mn-cs"/>
                        </a:rPr>
                        <a:t>&lt;1 %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i="1" u="none" strike="noStrike" kern="1200" noProof="0" dirty="0">
                          <a:solidFill>
                            <a:schemeClr val="dk1"/>
                          </a:solidFill>
                          <a:effectLst/>
                          <a:latin typeface="+mn-lt"/>
                          <a:ea typeface="+mn-ea"/>
                          <a:cs typeface="+mn-cs"/>
                        </a:rPr>
                        <a:t>(&lt;1 %)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i="1" u="none" strike="noStrike" kern="1200" noProof="0" dirty="0">
                          <a:solidFill>
                            <a:schemeClr val="dk1"/>
                          </a:solidFill>
                          <a:effectLst/>
                          <a:latin typeface="+mn-lt"/>
                          <a:ea typeface="+mn-ea"/>
                          <a:cs typeface="+mn-cs"/>
                        </a:rPr>
                        <a:t>(&lt;1 %)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36750016"/>
                  </a:ext>
                </a:extLst>
              </a:tr>
              <a:tr h="190500">
                <a:tc>
                  <a:txBody>
                    <a:bodyPr/>
                    <a:lstStyle/>
                    <a:p>
                      <a:pPr marL="0" algn="r" defTabSz="914400" rtl="0" eaLnBrk="1" fontAlgn="b" latinLnBrk="0" hangingPunct="1"/>
                      <a:r>
                        <a:rPr lang="sv-SE" sz="900" b="1" u="none" strike="noStrike" kern="1200" dirty="0">
                          <a:solidFill>
                            <a:schemeClr val="tx1"/>
                          </a:solidFill>
                          <a:effectLst/>
                          <a:latin typeface="+mn-lt"/>
                          <a:ea typeface="+mn-ea"/>
                          <a:cs typeface="+mn-cs"/>
                        </a:rPr>
                        <a:t>Afrika</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i="1" u="none" strike="noStrike" noProof="0" dirty="0">
                          <a:effectLst/>
                        </a:rPr>
                        <a:t>(1 %)</a:t>
                      </a:r>
                      <a:endParaRPr lang="sv-SE" sz="700" b="0" i="1" u="none" strike="noStrike" noProof="0" dirty="0">
                        <a:solidFill>
                          <a:srgbClr val="333333"/>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sv-SE" sz="900" b="0" u="none" strike="noStrike" kern="1200" noProof="0" dirty="0">
                          <a:solidFill>
                            <a:schemeClr val="tx1"/>
                          </a:solidFill>
                          <a:effectLst/>
                          <a:latin typeface="+mn-lt"/>
                          <a:ea typeface="+mn-ea"/>
                          <a:cs typeface="+mn-cs"/>
                        </a:rPr>
                        <a:t>&lt;1 %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i="1" u="none" strike="noStrike" kern="1200" noProof="0" dirty="0">
                          <a:solidFill>
                            <a:schemeClr val="dk1"/>
                          </a:solidFill>
                          <a:effectLst/>
                          <a:latin typeface="+mn-lt"/>
                          <a:ea typeface="+mn-ea"/>
                          <a:cs typeface="+mn-cs"/>
                        </a:rPr>
                        <a:t>(&lt;1 %)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sv-SE" sz="900" b="0" u="none" strike="noStrike" kern="1200" noProof="0" dirty="0">
                          <a:solidFill>
                            <a:schemeClr val="tx1"/>
                          </a:solidFill>
                          <a:effectLst/>
                          <a:latin typeface="+mn-lt"/>
                          <a:ea typeface="+mn-ea"/>
                          <a:cs typeface="+mn-cs"/>
                        </a:rPr>
                        <a:t>&lt;1 %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i="1" u="none" strike="noStrike" kern="1200" noProof="0" dirty="0">
                          <a:solidFill>
                            <a:schemeClr val="dk1"/>
                          </a:solidFill>
                          <a:effectLst/>
                          <a:latin typeface="+mn-lt"/>
                          <a:ea typeface="+mn-ea"/>
                          <a:cs typeface="+mn-cs"/>
                        </a:rPr>
                        <a:t>(&lt;1 %)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i="1" u="none" strike="noStrike" kern="1200" noProof="0" dirty="0">
                          <a:solidFill>
                            <a:schemeClr val="dk1"/>
                          </a:solidFill>
                          <a:effectLst/>
                          <a:latin typeface="+mn-lt"/>
                          <a:ea typeface="+mn-ea"/>
                          <a:cs typeface="+mn-cs"/>
                        </a:rPr>
                        <a:t>(&lt;1 %)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3067823"/>
                  </a:ext>
                </a:extLst>
              </a:tr>
              <a:tr h="190500">
                <a:tc>
                  <a:txBody>
                    <a:bodyPr/>
                    <a:lstStyle/>
                    <a:p>
                      <a:pPr marL="0" algn="r" defTabSz="914400" rtl="0" eaLnBrk="1" fontAlgn="b" latinLnBrk="0" hangingPunct="1"/>
                      <a:r>
                        <a:rPr lang="sv-SE" sz="900" b="1" u="none" strike="noStrike" kern="1200" dirty="0">
                          <a:solidFill>
                            <a:schemeClr val="tx1"/>
                          </a:solidFill>
                          <a:effectLst/>
                          <a:latin typeface="+mn-lt"/>
                          <a:ea typeface="+mn-ea"/>
                          <a:cs typeface="+mn-cs"/>
                        </a:rPr>
                        <a:t>Mellanöstern</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sv-SE" sz="700" i="1" u="none" strike="noStrike" noProof="0" dirty="0">
                          <a:effectLst/>
                        </a:rPr>
                        <a:t>(1 %)</a:t>
                      </a:r>
                      <a:endParaRPr lang="sv-SE" sz="700" b="0" i="1" u="none" strike="noStrike" noProof="0" dirty="0">
                        <a:solidFill>
                          <a:srgbClr val="333333"/>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r>
                        <a:rPr lang="sv-SE" sz="900" b="0" u="none" strike="noStrike" kern="1200" noProof="0" dirty="0">
                          <a:solidFill>
                            <a:schemeClr val="tx1"/>
                          </a:solidFill>
                          <a:effectLst/>
                          <a:latin typeface="+mn-lt"/>
                          <a:ea typeface="+mn-ea"/>
                          <a:cs typeface="+mn-cs"/>
                        </a:rPr>
                        <a:t>&lt;1 %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i="1" u="none" strike="noStrike" kern="1200" noProof="0" dirty="0">
                          <a:solidFill>
                            <a:schemeClr val="dk1"/>
                          </a:solidFill>
                          <a:effectLst/>
                          <a:latin typeface="+mn-lt"/>
                          <a:ea typeface="+mn-ea"/>
                          <a:cs typeface="+mn-cs"/>
                        </a:rPr>
                        <a:t>(&lt;1 %)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i="1" u="none" strike="noStrike" kern="1200" noProof="0" dirty="0">
                          <a:solidFill>
                            <a:schemeClr val="dk1"/>
                          </a:solidFill>
                          <a:effectLst/>
                          <a:latin typeface="+mn-lt"/>
                          <a:ea typeface="+mn-ea"/>
                          <a:cs typeface="+mn-cs"/>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i="1" u="none" strike="noStrike" kern="1200" noProof="0" dirty="0">
                          <a:solidFill>
                            <a:schemeClr val="dk1"/>
                          </a:solidFill>
                          <a:effectLst/>
                          <a:latin typeface="+mn-lt"/>
                          <a:ea typeface="+mn-ea"/>
                          <a:cs typeface="+mn-cs"/>
                        </a:rPr>
                        <a:t>(&lt;1 %)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3143961"/>
                  </a:ext>
                </a:extLst>
              </a:tr>
              <a:tr h="190500">
                <a:tc>
                  <a:txBody>
                    <a:bodyPr/>
                    <a:lstStyle/>
                    <a:p>
                      <a:pPr marL="0" algn="r" defTabSz="914400" rtl="0" eaLnBrk="1" fontAlgn="b" latinLnBrk="0" hangingPunct="1"/>
                      <a:r>
                        <a:rPr lang="sv-SE" sz="900" b="1" u="none" strike="noStrike" kern="1200" dirty="0">
                          <a:solidFill>
                            <a:schemeClr val="tx1"/>
                          </a:solidFill>
                          <a:effectLst/>
                          <a:latin typeface="+mn-lt"/>
                          <a:ea typeface="+mn-ea"/>
                          <a:cs typeface="+mn-cs"/>
                        </a:rPr>
                        <a:t>Asien &amp; Oceanien</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i="1" u="none" strike="noStrike" noProof="0" dirty="0">
                          <a:effectLst/>
                        </a:rPr>
                        <a:t>(6 %)</a:t>
                      </a:r>
                      <a:endParaRPr lang="sv-SE" sz="700" b="0" i="1" u="none" strike="noStrike" noProof="0" dirty="0">
                        <a:solidFill>
                          <a:srgbClr val="333333"/>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19%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i="1" u="none" strike="noStrike" kern="1200" noProof="0" dirty="0">
                          <a:solidFill>
                            <a:schemeClr val="dk1"/>
                          </a:solidFill>
                          <a:effectLst/>
                          <a:latin typeface="+mn-lt"/>
                          <a:ea typeface="+mn-ea"/>
                          <a:cs typeface="+mn-cs"/>
                        </a:rPr>
                        <a:t>(12 %)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i="1" u="none" strike="noStrike" kern="1200" noProof="0" dirty="0">
                          <a:solidFill>
                            <a:schemeClr val="dk1"/>
                          </a:solidFill>
                          <a:effectLst/>
                          <a:latin typeface="+mn-lt"/>
                          <a:ea typeface="+mn-ea"/>
                          <a:cs typeface="+mn-cs"/>
                        </a:rPr>
                        <a:t>(7 %)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23 %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i="1" u="none" strike="noStrike" kern="1200" noProof="0" dirty="0">
                          <a:solidFill>
                            <a:schemeClr val="dk1"/>
                          </a:solidFill>
                          <a:effectLst/>
                          <a:latin typeface="+mn-lt"/>
                          <a:ea typeface="+mn-ea"/>
                          <a:cs typeface="+mn-cs"/>
                        </a:rPr>
                        <a:t>(10 %)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25730448"/>
                  </a:ext>
                </a:extLst>
              </a:tr>
              <a:tr h="190500">
                <a:tc>
                  <a:txBody>
                    <a:bodyPr/>
                    <a:lstStyle/>
                    <a:p>
                      <a:pPr marL="0" algn="r" defTabSz="914400" rtl="0" eaLnBrk="1" fontAlgn="b" latinLnBrk="0" hangingPunct="1"/>
                      <a:endParaRPr lang="sv-SE" sz="900" b="1" u="none" strike="noStrike" kern="1200" dirty="0">
                        <a:solidFill>
                          <a:schemeClr val="tx1"/>
                        </a:solidFill>
                        <a:effectLst/>
                        <a:latin typeface="+mn-lt"/>
                        <a:ea typeface="+mn-ea"/>
                        <a:cs typeface="+mn-cs"/>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endParaRPr lang="sv-SE" sz="900" b="0" u="none" strike="noStrike" kern="1200" dirty="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sv-SE" sz="700" b="0" i="1" u="none" strike="noStrike" noProof="0" dirty="0">
                        <a:solidFill>
                          <a:srgbClr val="333333"/>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endParaRPr lang="sv-SE" sz="900" b="0" u="none" strike="noStrike" kern="1200" dirty="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sv-SE" sz="700" i="1" u="none" strike="noStrike" kern="1200" noProof="0" dirty="0">
                        <a:solidFill>
                          <a:schemeClr val="dk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endParaRPr lang="sv-SE" sz="900" b="0" u="none" strike="noStrike" kern="1200" dirty="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sv-SE" sz="700" i="1" u="none" strike="noStrike" kern="1200" noProof="0" dirty="0">
                        <a:solidFill>
                          <a:schemeClr val="dk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endParaRPr lang="sv-SE" sz="900" b="0" u="none" strike="noStrike" kern="1200" dirty="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sv-SE" sz="700" i="1" u="none" strike="noStrike" kern="1200" noProof="0" dirty="0">
                        <a:solidFill>
                          <a:schemeClr val="dk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7020311"/>
                  </a:ext>
                </a:extLst>
              </a:tr>
            </a:tbl>
          </a:graphicData>
        </a:graphic>
      </p:graphicFrame>
      <p:grpSp>
        <p:nvGrpSpPr>
          <p:cNvPr id="69" name="Grupp 68">
            <a:extLst>
              <a:ext uri="{FF2B5EF4-FFF2-40B4-BE49-F238E27FC236}">
                <a16:creationId xmlns:a16="http://schemas.microsoft.com/office/drawing/2014/main" id="{6722E431-0C18-F549-A62A-74134D2311BE}"/>
              </a:ext>
            </a:extLst>
          </p:cNvPr>
          <p:cNvGrpSpPr/>
          <p:nvPr/>
        </p:nvGrpSpPr>
        <p:grpSpPr>
          <a:xfrm>
            <a:off x="7533994" y="4613166"/>
            <a:ext cx="3352154" cy="1380417"/>
            <a:chOff x="7519480" y="4826125"/>
            <a:chExt cx="3352154" cy="1455209"/>
          </a:xfrm>
        </p:grpSpPr>
        <p:sp>
          <p:nvSpPr>
            <p:cNvPr id="21" name="Ned 20">
              <a:extLst>
                <a:ext uri="{FF2B5EF4-FFF2-40B4-BE49-F238E27FC236}">
                  <a16:creationId xmlns:a16="http://schemas.microsoft.com/office/drawing/2014/main" id="{2D5F9B27-8262-FD48-96E1-AB6CC7F24ABF}"/>
                </a:ext>
              </a:extLst>
            </p:cNvPr>
            <p:cNvSpPr/>
            <p:nvPr/>
          </p:nvSpPr>
          <p:spPr>
            <a:xfrm>
              <a:off x="9693643" y="5340735"/>
              <a:ext cx="90570" cy="12343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2" name="Ned 21">
              <a:extLst>
                <a:ext uri="{FF2B5EF4-FFF2-40B4-BE49-F238E27FC236}">
                  <a16:creationId xmlns:a16="http://schemas.microsoft.com/office/drawing/2014/main" id="{4581A72E-2F55-6F48-B939-0CC30A206438}"/>
                </a:ext>
              </a:extLst>
            </p:cNvPr>
            <p:cNvSpPr/>
            <p:nvPr/>
          </p:nvSpPr>
          <p:spPr>
            <a:xfrm>
              <a:off x="9693643" y="5093154"/>
              <a:ext cx="90570" cy="12343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3" name="Ned 22">
              <a:extLst>
                <a:ext uri="{FF2B5EF4-FFF2-40B4-BE49-F238E27FC236}">
                  <a16:creationId xmlns:a16="http://schemas.microsoft.com/office/drawing/2014/main" id="{2A2213B2-567F-624C-83FB-1AEEDFE502D1}"/>
                </a:ext>
              </a:extLst>
            </p:cNvPr>
            <p:cNvSpPr/>
            <p:nvPr/>
          </p:nvSpPr>
          <p:spPr>
            <a:xfrm flipV="1">
              <a:off x="9693643" y="6155551"/>
              <a:ext cx="90570" cy="123435"/>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4" name="Ned 23">
              <a:extLst>
                <a:ext uri="{FF2B5EF4-FFF2-40B4-BE49-F238E27FC236}">
                  <a16:creationId xmlns:a16="http://schemas.microsoft.com/office/drawing/2014/main" id="{01375B6D-C708-294D-928D-3D830D4B4DDA}"/>
                </a:ext>
              </a:extLst>
            </p:cNvPr>
            <p:cNvSpPr/>
            <p:nvPr/>
          </p:nvSpPr>
          <p:spPr>
            <a:xfrm flipV="1">
              <a:off x="9693643" y="5930281"/>
              <a:ext cx="90570" cy="123435"/>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7" name="Ned 26">
              <a:extLst>
                <a:ext uri="{FF2B5EF4-FFF2-40B4-BE49-F238E27FC236}">
                  <a16:creationId xmlns:a16="http://schemas.microsoft.com/office/drawing/2014/main" id="{CDC3981C-928F-AE43-92FD-4FF1DB6D7FA9}"/>
                </a:ext>
              </a:extLst>
            </p:cNvPr>
            <p:cNvSpPr/>
            <p:nvPr/>
          </p:nvSpPr>
          <p:spPr>
            <a:xfrm flipV="1">
              <a:off x="9693643" y="4826125"/>
              <a:ext cx="90570" cy="123435"/>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6" name="Ned 15">
              <a:extLst>
                <a:ext uri="{FF2B5EF4-FFF2-40B4-BE49-F238E27FC236}">
                  <a16:creationId xmlns:a16="http://schemas.microsoft.com/office/drawing/2014/main" id="{01592FC6-2129-314B-89AE-0F59D724FFC3}"/>
                </a:ext>
              </a:extLst>
            </p:cNvPr>
            <p:cNvSpPr/>
            <p:nvPr/>
          </p:nvSpPr>
          <p:spPr>
            <a:xfrm flipV="1">
              <a:off x="10780638" y="6155551"/>
              <a:ext cx="90570" cy="123435"/>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7" name="Ned 16">
              <a:extLst>
                <a:ext uri="{FF2B5EF4-FFF2-40B4-BE49-F238E27FC236}">
                  <a16:creationId xmlns:a16="http://schemas.microsoft.com/office/drawing/2014/main" id="{F04DBADB-52D9-8D4D-8F19-B7D4F9D69A66}"/>
                </a:ext>
              </a:extLst>
            </p:cNvPr>
            <p:cNvSpPr/>
            <p:nvPr/>
          </p:nvSpPr>
          <p:spPr>
            <a:xfrm flipV="1">
              <a:off x="10780638" y="5907970"/>
              <a:ext cx="90570" cy="123435"/>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8" name="Ned 27">
              <a:extLst>
                <a:ext uri="{FF2B5EF4-FFF2-40B4-BE49-F238E27FC236}">
                  <a16:creationId xmlns:a16="http://schemas.microsoft.com/office/drawing/2014/main" id="{25196C41-6374-754B-A279-D2316177B475}"/>
                </a:ext>
              </a:extLst>
            </p:cNvPr>
            <p:cNvSpPr/>
            <p:nvPr/>
          </p:nvSpPr>
          <p:spPr>
            <a:xfrm>
              <a:off x="10780638" y="4836658"/>
              <a:ext cx="90570" cy="12343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9" name="Ned 28">
              <a:extLst>
                <a:ext uri="{FF2B5EF4-FFF2-40B4-BE49-F238E27FC236}">
                  <a16:creationId xmlns:a16="http://schemas.microsoft.com/office/drawing/2014/main" id="{D2536ED6-D827-BF46-B454-EB52DEDB0CFB}"/>
                </a:ext>
              </a:extLst>
            </p:cNvPr>
            <p:cNvSpPr/>
            <p:nvPr/>
          </p:nvSpPr>
          <p:spPr>
            <a:xfrm flipV="1">
              <a:off x="10780638" y="5327611"/>
              <a:ext cx="90570" cy="123435"/>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0" name="Ned 29">
              <a:extLst>
                <a:ext uri="{FF2B5EF4-FFF2-40B4-BE49-F238E27FC236}">
                  <a16:creationId xmlns:a16="http://schemas.microsoft.com/office/drawing/2014/main" id="{94596AB4-9B3F-E34B-840A-D0E4833FB5DE}"/>
                </a:ext>
              </a:extLst>
            </p:cNvPr>
            <p:cNvSpPr/>
            <p:nvPr/>
          </p:nvSpPr>
          <p:spPr>
            <a:xfrm flipV="1">
              <a:off x="10780638" y="5080030"/>
              <a:ext cx="90570" cy="123435"/>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1" name="Ned 30">
              <a:extLst>
                <a:ext uri="{FF2B5EF4-FFF2-40B4-BE49-F238E27FC236}">
                  <a16:creationId xmlns:a16="http://schemas.microsoft.com/office/drawing/2014/main" id="{724BFEB8-3FD1-8D4A-AB3A-BF39D87FFF48}"/>
                </a:ext>
              </a:extLst>
            </p:cNvPr>
            <p:cNvSpPr/>
            <p:nvPr/>
          </p:nvSpPr>
          <p:spPr>
            <a:xfrm flipV="1">
              <a:off x="10781064" y="5718805"/>
              <a:ext cx="90570" cy="123435"/>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2" name="Ned 31">
              <a:extLst>
                <a:ext uri="{FF2B5EF4-FFF2-40B4-BE49-F238E27FC236}">
                  <a16:creationId xmlns:a16="http://schemas.microsoft.com/office/drawing/2014/main" id="{FF6761B8-7511-C549-839B-40BE48A7059D}"/>
                </a:ext>
              </a:extLst>
            </p:cNvPr>
            <p:cNvSpPr/>
            <p:nvPr/>
          </p:nvSpPr>
          <p:spPr>
            <a:xfrm flipV="1">
              <a:off x="10781064" y="5517261"/>
              <a:ext cx="90570" cy="123435"/>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9" name="Ned 38">
              <a:extLst>
                <a:ext uri="{FF2B5EF4-FFF2-40B4-BE49-F238E27FC236}">
                  <a16:creationId xmlns:a16="http://schemas.microsoft.com/office/drawing/2014/main" id="{B8FEB81C-ABA2-574C-B91A-46F03B3BF5F0}"/>
                </a:ext>
              </a:extLst>
            </p:cNvPr>
            <p:cNvSpPr/>
            <p:nvPr/>
          </p:nvSpPr>
          <p:spPr>
            <a:xfrm flipV="1">
              <a:off x="8563809" y="6155551"/>
              <a:ext cx="90570" cy="123435"/>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1" name="Ned 40">
              <a:extLst>
                <a:ext uri="{FF2B5EF4-FFF2-40B4-BE49-F238E27FC236}">
                  <a16:creationId xmlns:a16="http://schemas.microsoft.com/office/drawing/2014/main" id="{382AC3E8-19CF-1846-8BDA-A3398252A20B}"/>
                </a:ext>
              </a:extLst>
            </p:cNvPr>
            <p:cNvSpPr/>
            <p:nvPr/>
          </p:nvSpPr>
          <p:spPr>
            <a:xfrm>
              <a:off x="8563809" y="4833284"/>
              <a:ext cx="90570" cy="12343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2" name="Ned 41">
              <a:extLst>
                <a:ext uri="{FF2B5EF4-FFF2-40B4-BE49-F238E27FC236}">
                  <a16:creationId xmlns:a16="http://schemas.microsoft.com/office/drawing/2014/main" id="{14EDF0D6-642F-6C48-B452-056F608806F0}"/>
                </a:ext>
              </a:extLst>
            </p:cNvPr>
            <p:cNvSpPr/>
            <p:nvPr/>
          </p:nvSpPr>
          <p:spPr>
            <a:xfrm flipV="1">
              <a:off x="8563809" y="5327611"/>
              <a:ext cx="90570" cy="123435"/>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5" name="Ned 44">
              <a:extLst>
                <a:ext uri="{FF2B5EF4-FFF2-40B4-BE49-F238E27FC236}">
                  <a16:creationId xmlns:a16="http://schemas.microsoft.com/office/drawing/2014/main" id="{0877F1E4-5D00-4E42-A42C-79E75FFC9171}"/>
                </a:ext>
              </a:extLst>
            </p:cNvPr>
            <p:cNvSpPr/>
            <p:nvPr/>
          </p:nvSpPr>
          <p:spPr>
            <a:xfrm flipV="1">
              <a:off x="8564235" y="5517261"/>
              <a:ext cx="90570" cy="123435"/>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8" name="Ned 47">
              <a:extLst>
                <a:ext uri="{FF2B5EF4-FFF2-40B4-BE49-F238E27FC236}">
                  <a16:creationId xmlns:a16="http://schemas.microsoft.com/office/drawing/2014/main" id="{D819E72E-2232-E548-9FFC-B395012887BB}"/>
                </a:ext>
              </a:extLst>
            </p:cNvPr>
            <p:cNvSpPr/>
            <p:nvPr/>
          </p:nvSpPr>
          <p:spPr>
            <a:xfrm>
              <a:off x="8558744" y="5093154"/>
              <a:ext cx="90570" cy="12343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9" name="Ned 48">
              <a:extLst>
                <a:ext uri="{FF2B5EF4-FFF2-40B4-BE49-F238E27FC236}">
                  <a16:creationId xmlns:a16="http://schemas.microsoft.com/office/drawing/2014/main" id="{F8B37701-907D-CA4C-ACE6-1394D53F46BC}"/>
                </a:ext>
              </a:extLst>
            </p:cNvPr>
            <p:cNvSpPr/>
            <p:nvPr/>
          </p:nvSpPr>
          <p:spPr>
            <a:xfrm flipV="1">
              <a:off x="7519480" y="6157899"/>
              <a:ext cx="90570" cy="123435"/>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2" name="Ned 51">
              <a:extLst>
                <a:ext uri="{FF2B5EF4-FFF2-40B4-BE49-F238E27FC236}">
                  <a16:creationId xmlns:a16="http://schemas.microsoft.com/office/drawing/2014/main" id="{246D0F30-C2B1-0A4D-B89A-8385522E4593}"/>
                </a:ext>
              </a:extLst>
            </p:cNvPr>
            <p:cNvSpPr/>
            <p:nvPr/>
          </p:nvSpPr>
          <p:spPr>
            <a:xfrm flipV="1">
              <a:off x="7519906" y="5519609"/>
              <a:ext cx="90570" cy="123435"/>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6" name="Ned 55">
              <a:extLst>
                <a:ext uri="{FF2B5EF4-FFF2-40B4-BE49-F238E27FC236}">
                  <a16:creationId xmlns:a16="http://schemas.microsoft.com/office/drawing/2014/main" id="{374CF80C-2D66-4E41-83AC-C31AD9BBB1F4}"/>
                </a:ext>
              </a:extLst>
            </p:cNvPr>
            <p:cNvSpPr/>
            <p:nvPr/>
          </p:nvSpPr>
          <p:spPr>
            <a:xfrm flipV="1">
              <a:off x="7519480" y="5903521"/>
              <a:ext cx="90570" cy="123435"/>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7" name="Ned 56">
              <a:extLst>
                <a:ext uri="{FF2B5EF4-FFF2-40B4-BE49-F238E27FC236}">
                  <a16:creationId xmlns:a16="http://schemas.microsoft.com/office/drawing/2014/main" id="{6A28ED74-5D4E-1A41-8717-2EBEF3D19B8C}"/>
                </a:ext>
              </a:extLst>
            </p:cNvPr>
            <p:cNvSpPr/>
            <p:nvPr/>
          </p:nvSpPr>
          <p:spPr>
            <a:xfrm flipV="1">
              <a:off x="7519480" y="5713911"/>
              <a:ext cx="90570" cy="123435"/>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8" name="Ned 57">
              <a:extLst>
                <a:ext uri="{FF2B5EF4-FFF2-40B4-BE49-F238E27FC236}">
                  <a16:creationId xmlns:a16="http://schemas.microsoft.com/office/drawing/2014/main" id="{F2453A1E-C4CB-8048-AD2E-CFC50A14E74F}"/>
                </a:ext>
              </a:extLst>
            </p:cNvPr>
            <p:cNvSpPr/>
            <p:nvPr/>
          </p:nvSpPr>
          <p:spPr>
            <a:xfrm flipV="1">
              <a:off x="7519906" y="5093153"/>
              <a:ext cx="90570" cy="123435"/>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9" name="Ned 58">
              <a:extLst>
                <a:ext uri="{FF2B5EF4-FFF2-40B4-BE49-F238E27FC236}">
                  <a16:creationId xmlns:a16="http://schemas.microsoft.com/office/drawing/2014/main" id="{5AC75E5E-610E-1044-AB96-994E9FFB4099}"/>
                </a:ext>
              </a:extLst>
            </p:cNvPr>
            <p:cNvSpPr/>
            <p:nvPr/>
          </p:nvSpPr>
          <p:spPr>
            <a:xfrm flipV="1">
              <a:off x="7519480" y="4832676"/>
              <a:ext cx="90570" cy="123435"/>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0" name="Ned 59">
              <a:extLst>
                <a:ext uri="{FF2B5EF4-FFF2-40B4-BE49-F238E27FC236}">
                  <a16:creationId xmlns:a16="http://schemas.microsoft.com/office/drawing/2014/main" id="{82BCBEB1-894E-D542-99BD-570F1342D2DC}"/>
                </a:ext>
              </a:extLst>
            </p:cNvPr>
            <p:cNvSpPr/>
            <p:nvPr/>
          </p:nvSpPr>
          <p:spPr>
            <a:xfrm>
              <a:off x="7519480" y="5334956"/>
              <a:ext cx="90570" cy="12343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sp>
        <p:nvSpPr>
          <p:cNvPr id="43" name="Höger 42">
            <a:extLst>
              <a:ext uri="{FF2B5EF4-FFF2-40B4-BE49-F238E27FC236}">
                <a16:creationId xmlns:a16="http://schemas.microsoft.com/office/drawing/2014/main" id="{7BDA95B1-949E-1F4F-B6E5-14636F31D99F}"/>
              </a:ext>
            </a:extLst>
          </p:cNvPr>
          <p:cNvSpPr/>
          <p:nvPr/>
        </p:nvSpPr>
        <p:spPr>
          <a:xfrm>
            <a:off x="8559739" y="5499477"/>
            <a:ext cx="115381" cy="8445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4" name="Höger 43">
            <a:extLst>
              <a:ext uri="{FF2B5EF4-FFF2-40B4-BE49-F238E27FC236}">
                <a16:creationId xmlns:a16="http://schemas.microsoft.com/office/drawing/2014/main" id="{69427850-4004-3B40-B9ED-3781609F34C1}"/>
              </a:ext>
            </a:extLst>
          </p:cNvPr>
          <p:cNvSpPr/>
          <p:nvPr/>
        </p:nvSpPr>
        <p:spPr>
          <a:xfrm>
            <a:off x="8565917" y="5703633"/>
            <a:ext cx="115381" cy="8445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0" name="Höger 49">
            <a:extLst>
              <a:ext uri="{FF2B5EF4-FFF2-40B4-BE49-F238E27FC236}">
                <a16:creationId xmlns:a16="http://schemas.microsoft.com/office/drawing/2014/main" id="{2DB352C2-FD41-7140-9656-048AE288C495}"/>
              </a:ext>
            </a:extLst>
          </p:cNvPr>
          <p:cNvSpPr/>
          <p:nvPr/>
        </p:nvSpPr>
        <p:spPr>
          <a:xfrm>
            <a:off x="9698547" y="5291926"/>
            <a:ext cx="115381" cy="8445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1" name="Höger 50">
            <a:extLst>
              <a:ext uri="{FF2B5EF4-FFF2-40B4-BE49-F238E27FC236}">
                <a16:creationId xmlns:a16="http://schemas.microsoft.com/office/drawing/2014/main" id="{19618712-6D98-3549-8CD4-D0694029EA6C}"/>
              </a:ext>
            </a:extLst>
          </p:cNvPr>
          <p:cNvSpPr/>
          <p:nvPr/>
        </p:nvSpPr>
        <p:spPr>
          <a:xfrm>
            <a:off x="9698547" y="5496082"/>
            <a:ext cx="115381" cy="8445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nvGrpSpPr>
          <p:cNvPr id="14" name="Grupp 13">
            <a:extLst>
              <a:ext uri="{FF2B5EF4-FFF2-40B4-BE49-F238E27FC236}">
                <a16:creationId xmlns:a16="http://schemas.microsoft.com/office/drawing/2014/main" id="{2F4F8C0A-D49F-1646-B265-124FAF0834D2}"/>
              </a:ext>
            </a:extLst>
          </p:cNvPr>
          <p:cNvGrpSpPr/>
          <p:nvPr/>
        </p:nvGrpSpPr>
        <p:grpSpPr>
          <a:xfrm>
            <a:off x="2560114" y="5603261"/>
            <a:ext cx="1156101" cy="234012"/>
            <a:chOff x="2150398" y="5584379"/>
            <a:chExt cx="1398882" cy="283155"/>
          </a:xfrm>
        </p:grpSpPr>
        <p:sp>
          <p:nvSpPr>
            <p:cNvPr id="6" name="Rektangel 5">
              <a:extLst>
                <a:ext uri="{FF2B5EF4-FFF2-40B4-BE49-F238E27FC236}">
                  <a16:creationId xmlns:a16="http://schemas.microsoft.com/office/drawing/2014/main" id="{DEAE80F9-9658-C841-B93B-9C7D5D942995}"/>
                </a:ext>
              </a:extLst>
            </p:cNvPr>
            <p:cNvSpPr/>
            <p:nvPr/>
          </p:nvSpPr>
          <p:spPr>
            <a:xfrm>
              <a:off x="2150398" y="5653636"/>
              <a:ext cx="123096" cy="123096"/>
            </a:xfrm>
            <a:prstGeom prst="rect">
              <a:avLst/>
            </a:pr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dirty="0"/>
            </a:p>
          </p:txBody>
        </p:sp>
        <p:sp>
          <p:nvSpPr>
            <p:cNvPr id="46" name="Rektangel 45">
              <a:extLst>
                <a:ext uri="{FF2B5EF4-FFF2-40B4-BE49-F238E27FC236}">
                  <a16:creationId xmlns:a16="http://schemas.microsoft.com/office/drawing/2014/main" id="{96BD43C4-21FD-DB44-8535-7646C9FB020F}"/>
                </a:ext>
              </a:extLst>
            </p:cNvPr>
            <p:cNvSpPr/>
            <p:nvPr/>
          </p:nvSpPr>
          <p:spPr>
            <a:xfrm>
              <a:off x="2874338" y="5653636"/>
              <a:ext cx="123096" cy="1230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dirty="0"/>
            </a:p>
          </p:txBody>
        </p:sp>
        <p:sp>
          <p:nvSpPr>
            <p:cNvPr id="7" name="textruta 6">
              <a:extLst>
                <a:ext uri="{FF2B5EF4-FFF2-40B4-BE49-F238E27FC236}">
                  <a16:creationId xmlns:a16="http://schemas.microsoft.com/office/drawing/2014/main" id="{9ED20FEF-3071-9C46-A040-C917EB9EE14C}"/>
                </a:ext>
              </a:extLst>
            </p:cNvPr>
            <p:cNvSpPr txBox="1"/>
            <p:nvPr/>
          </p:nvSpPr>
          <p:spPr>
            <a:xfrm>
              <a:off x="2286352" y="5584379"/>
              <a:ext cx="533787" cy="279308"/>
            </a:xfrm>
            <a:prstGeom prst="rect">
              <a:avLst/>
            </a:prstGeom>
            <a:noFill/>
          </p:spPr>
          <p:txBody>
            <a:bodyPr wrap="none" rtlCol="0">
              <a:spAutoFit/>
            </a:bodyPr>
            <a:lstStyle/>
            <a:p>
              <a:r>
                <a:rPr lang="sv-SE" sz="900" dirty="0"/>
                <a:t>2020</a:t>
              </a:r>
            </a:p>
          </p:txBody>
        </p:sp>
        <p:sp>
          <p:nvSpPr>
            <p:cNvPr id="47" name="textruta 46">
              <a:extLst>
                <a:ext uri="{FF2B5EF4-FFF2-40B4-BE49-F238E27FC236}">
                  <a16:creationId xmlns:a16="http://schemas.microsoft.com/office/drawing/2014/main" id="{5BCFD511-D3F9-8A49-970B-573DE08A5717}"/>
                </a:ext>
              </a:extLst>
            </p:cNvPr>
            <p:cNvSpPr txBox="1"/>
            <p:nvPr/>
          </p:nvSpPr>
          <p:spPr>
            <a:xfrm>
              <a:off x="3015493" y="5588226"/>
              <a:ext cx="533787" cy="279308"/>
            </a:xfrm>
            <a:prstGeom prst="rect">
              <a:avLst/>
            </a:prstGeom>
            <a:noFill/>
          </p:spPr>
          <p:txBody>
            <a:bodyPr wrap="none" rtlCol="0">
              <a:spAutoFit/>
            </a:bodyPr>
            <a:lstStyle/>
            <a:p>
              <a:r>
                <a:rPr lang="sv-SE" sz="900" dirty="0"/>
                <a:t>2021</a:t>
              </a:r>
            </a:p>
          </p:txBody>
        </p:sp>
      </p:grpSp>
      <p:sp>
        <p:nvSpPr>
          <p:cNvPr id="53" name="textruta 52">
            <a:extLst>
              <a:ext uri="{FF2B5EF4-FFF2-40B4-BE49-F238E27FC236}">
                <a16:creationId xmlns:a16="http://schemas.microsoft.com/office/drawing/2014/main" id="{0448B1F5-AC5A-B149-A544-510FCA0F1282}"/>
              </a:ext>
            </a:extLst>
          </p:cNvPr>
          <p:cNvSpPr txBox="1"/>
          <p:nvPr/>
        </p:nvSpPr>
        <p:spPr>
          <a:xfrm>
            <a:off x="7230508" y="6179521"/>
            <a:ext cx="3600333" cy="584775"/>
          </a:xfrm>
          <a:prstGeom prst="rect">
            <a:avLst/>
          </a:prstGeom>
        </p:spPr>
        <p:txBody>
          <a:bodyPr wrap="square">
            <a:spAutoFit/>
          </a:bodyPr>
          <a:lstStyle>
            <a:defPPr>
              <a:defRPr lang="sv-SE"/>
            </a:defPPr>
            <a:lvl1pPr algn="ctr">
              <a:defRPr sz="700"/>
            </a:lvl1pPr>
          </a:lstStyle>
          <a:p>
            <a:r>
              <a:rPr lang="sv-SE" sz="800" dirty="0"/>
              <a:t>*Tabellen och grafen visar andelen som exporterar till de olika regionerna, dvs inte till vilken grad utan endast som ja och nej fråga. Företag kan exportera till flera regioner och därav summerar inte andelarna till 100%</a:t>
            </a:r>
          </a:p>
          <a:p>
            <a:r>
              <a:rPr lang="sv-SE" sz="800" dirty="0"/>
              <a:t>Tal inom parantes motsvarar förra året, 2020.</a:t>
            </a:r>
          </a:p>
        </p:txBody>
      </p:sp>
      <p:sp>
        <p:nvSpPr>
          <p:cNvPr id="15" name="textruta 14">
            <a:extLst>
              <a:ext uri="{FF2B5EF4-FFF2-40B4-BE49-F238E27FC236}">
                <a16:creationId xmlns:a16="http://schemas.microsoft.com/office/drawing/2014/main" id="{BF627FB7-4AA3-BA49-94AD-FF027CDAE5D5}"/>
              </a:ext>
            </a:extLst>
          </p:cNvPr>
          <p:cNvSpPr txBox="1"/>
          <p:nvPr/>
        </p:nvSpPr>
        <p:spPr>
          <a:xfrm>
            <a:off x="11241322" y="2215598"/>
            <a:ext cx="738344" cy="215444"/>
          </a:xfrm>
          <a:prstGeom prst="rect">
            <a:avLst/>
          </a:prstGeom>
          <a:solidFill>
            <a:schemeClr val="bg1"/>
          </a:solidFill>
        </p:spPr>
        <p:txBody>
          <a:bodyPr wrap="none" lIns="0" rtlCol="0">
            <a:spAutoFit/>
          </a:bodyPr>
          <a:lstStyle/>
          <a:p>
            <a:r>
              <a:rPr lang="sv-SE" sz="800" dirty="0"/>
              <a:t>(exkl. Norden)</a:t>
            </a:r>
          </a:p>
        </p:txBody>
      </p:sp>
    </p:spTree>
    <p:extLst>
      <p:ext uri="{BB962C8B-B14F-4D97-AF65-F5344CB8AC3E}">
        <p14:creationId xmlns:p14="http://schemas.microsoft.com/office/powerpoint/2010/main" val="2036770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llips 19">
            <a:extLst>
              <a:ext uri="{FF2B5EF4-FFF2-40B4-BE49-F238E27FC236}">
                <a16:creationId xmlns:a16="http://schemas.microsoft.com/office/drawing/2014/main" id="{BDC31A1E-D74F-224A-BC90-FE1522772719}"/>
              </a:ext>
            </a:extLst>
          </p:cNvPr>
          <p:cNvSpPr/>
          <p:nvPr/>
        </p:nvSpPr>
        <p:spPr>
          <a:xfrm>
            <a:off x="9854483" y="2562890"/>
            <a:ext cx="1663000" cy="166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1400" dirty="0">
                <a:solidFill>
                  <a:sysClr val="windowText" lastClr="000000"/>
                </a:solidFill>
              </a:rPr>
              <a:t>74% (70%) har icke-arvodesbaserade intäkter i någon mån</a:t>
            </a:r>
          </a:p>
        </p:txBody>
      </p:sp>
      <p:sp>
        <p:nvSpPr>
          <p:cNvPr id="2" name="Rubrik 1">
            <a:extLst>
              <a:ext uri="{FF2B5EF4-FFF2-40B4-BE49-F238E27FC236}">
                <a16:creationId xmlns:a16="http://schemas.microsoft.com/office/drawing/2014/main" id="{0222035B-BF8D-734D-B926-717289BB36AA}"/>
              </a:ext>
            </a:extLst>
          </p:cNvPr>
          <p:cNvSpPr>
            <a:spLocks noGrp="1"/>
          </p:cNvSpPr>
          <p:nvPr>
            <p:ph type="title"/>
          </p:nvPr>
        </p:nvSpPr>
        <p:spPr/>
        <p:txBody>
          <a:bodyPr/>
          <a:lstStyle/>
          <a:p>
            <a:r>
              <a:rPr lang="sv-SE" dirty="0"/>
              <a:t>Icke-arvodesbaserade intäkter blir allt vanligare hos medlemsföretagen</a:t>
            </a:r>
          </a:p>
        </p:txBody>
      </p:sp>
      <p:sp>
        <p:nvSpPr>
          <p:cNvPr id="3" name="Platshållare för innehåll 2">
            <a:extLst>
              <a:ext uri="{FF2B5EF4-FFF2-40B4-BE49-F238E27FC236}">
                <a16:creationId xmlns:a16="http://schemas.microsoft.com/office/drawing/2014/main" id="{3C0971D9-B642-1145-8CAD-DCA307DF09B5}"/>
              </a:ext>
            </a:extLst>
          </p:cNvPr>
          <p:cNvSpPr>
            <a:spLocks noGrp="1"/>
          </p:cNvSpPr>
          <p:nvPr>
            <p:ph idx="1"/>
          </p:nvPr>
        </p:nvSpPr>
        <p:spPr>
          <a:xfrm>
            <a:off x="415787" y="1020727"/>
            <a:ext cx="8826825" cy="607754"/>
          </a:xfrm>
        </p:spPr>
        <p:txBody>
          <a:bodyPr/>
          <a:lstStyle/>
          <a:p>
            <a:r>
              <a:rPr lang="sv-SE" b="1" dirty="0"/>
              <a:t>Omsättning från icke-arvodesbaserade intäkter (fastpris, serviceavtal, licenser, mm.) </a:t>
            </a:r>
            <a:br>
              <a:rPr lang="sv-SE" dirty="0"/>
            </a:br>
            <a:r>
              <a:rPr lang="sv-SE" dirty="0"/>
              <a:t> Procent av totala omsättningen, hela branschen</a:t>
            </a:r>
          </a:p>
          <a:p>
            <a:endParaRPr lang="sv-SE" dirty="0"/>
          </a:p>
          <a:p>
            <a:endParaRPr lang="sv-SE" dirty="0"/>
          </a:p>
        </p:txBody>
      </p:sp>
      <p:sp>
        <p:nvSpPr>
          <p:cNvPr id="17" name="Platshållare för sidfot 16">
            <a:extLst>
              <a:ext uri="{FF2B5EF4-FFF2-40B4-BE49-F238E27FC236}">
                <a16:creationId xmlns:a16="http://schemas.microsoft.com/office/drawing/2014/main" id="{DA0F8DC8-0DE1-8F46-90D2-F06188606750}"/>
              </a:ext>
            </a:extLst>
          </p:cNvPr>
          <p:cNvSpPr>
            <a:spLocks noGrp="1"/>
          </p:cNvSpPr>
          <p:nvPr>
            <p:ph type="ftr" sz="quarter" idx="11"/>
          </p:nvPr>
        </p:nvSpPr>
        <p:spPr/>
        <p:txBody>
          <a:bodyPr/>
          <a:lstStyle/>
          <a:p>
            <a:r>
              <a:rPr lang="sv-SE" dirty="0"/>
              <a:t>Insikt 2022 |</a:t>
            </a:r>
          </a:p>
        </p:txBody>
      </p:sp>
      <p:sp>
        <p:nvSpPr>
          <p:cNvPr id="18" name="Platshållare för bildnummer 17">
            <a:extLst>
              <a:ext uri="{FF2B5EF4-FFF2-40B4-BE49-F238E27FC236}">
                <a16:creationId xmlns:a16="http://schemas.microsoft.com/office/drawing/2014/main" id="{74534DB8-AEB1-A840-835E-715174FA217C}"/>
              </a:ext>
            </a:extLst>
          </p:cNvPr>
          <p:cNvSpPr>
            <a:spLocks noGrp="1"/>
          </p:cNvSpPr>
          <p:nvPr>
            <p:ph type="sldNum" sz="quarter" idx="12"/>
          </p:nvPr>
        </p:nvSpPr>
        <p:spPr/>
        <p:txBody>
          <a:bodyPr/>
          <a:lstStyle/>
          <a:p>
            <a:fld id="{AE086683-F536-42AB-ABBC-F4803DFE8DBC}" type="slidenum">
              <a:rPr lang="sv-SE" smtClean="0"/>
              <a:t>8</a:t>
            </a:fld>
            <a:endParaRPr lang="sv-SE" dirty="0"/>
          </a:p>
        </p:txBody>
      </p:sp>
      <p:sp>
        <p:nvSpPr>
          <p:cNvPr id="9" name="textruta 8">
            <a:extLst>
              <a:ext uri="{FF2B5EF4-FFF2-40B4-BE49-F238E27FC236}">
                <a16:creationId xmlns:a16="http://schemas.microsoft.com/office/drawing/2014/main" id="{74A124CA-503C-C849-A6CA-E33CA113AED4}"/>
              </a:ext>
            </a:extLst>
          </p:cNvPr>
          <p:cNvSpPr txBox="1"/>
          <p:nvPr/>
        </p:nvSpPr>
        <p:spPr>
          <a:xfrm>
            <a:off x="3699978" y="6266842"/>
            <a:ext cx="4792043" cy="307777"/>
          </a:xfrm>
          <a:prstGeom prst="rect">
            <a:avLst/>
          </a:prstGeom>
        </p:spPr>
        <p:txBody>
          <a:bodyPr wrap="square">
            <a:spAutoFit/>
          </a:bodyPr>
          <a:lstStyle>
            <a:defPPr>
              <a:defRPr lang="sv-SE"/>
            </a:defPPr>
            <a:lvl1pPr algn="ctr">
              <a:defRPr sz="700"/>
            </a:lvl1pPr>
          </a:lstStyle>
          <a:p>
            <a:r>
              <a:rPr lang="sv-SE" dirty="0"/>
              <a:t>Icke-arvodesbaserade intäkter är tex. fastpris, serviceavtal, licenser mm. Medan arvodesbaserade intäkter är intäkter från löpande och ofta rörliga faktureringsmodeller som grundas på tid och resursanvändning</a:t>
            </a:r>
          </a:p>
        </p:txBody>
      </p:sp>
      <p:sp>
        <p:nvSpPr>
          <p:cNvPr id="5" name="TextBox 9">
            <a:extLst>
              <a:ext uri="{FF2B5EF4-FFF2-40B4-BE49-F238E27FC236}">
                <a16:creationId xmlns:a16="http://schemas.microsoft.com/office/drawing/2014/main" id="{9EB2526C-DFD1-1E47-8BAB-4EEB42F0D50B}"/>
              </a:ext>
            </a:extLst>
          </p:cNvPr>
          <p:cNvSpPr txBox="1"/>
          <p:nvPr/>
        </p:nvSpPr>
        <p:spPr>
          <a:xfrm>
            <a:off x="4771468" y="5511092"/>
            <a:ext cx="2683748" cy="261610"/>
          </a:xfrm>
          <a:prstGeom prst="rect">
            <a:avLst/>
          </a:prstGeom>
          <a:noFill/>
        </p:spPr>
        <p:txBody>
          <a:bodyPr wrap="none" rtlCol="0">
            <a:spAutoFit/>
          </a:bodyPr>
          <a:lstStyle/>
          <a:p>
            <a:pPr algn="ctr"/>
            <a:r>
              <a:rPr lang="en-SE" sz="1100" b="1"/>
              <a:t>Andel </a:t>
            </a:r>
            <a:r>
              <a:rPr lang="sv-SE" sz="1100" b="1" dirty="0"/>
              <a:t>icke-</a:t>
            </a:r>
            <a:r>
              <a:rPr lang="en-SE" sz="1100" b="1"/>
              <a:t>arvodesbaserade </a:t>
            </a:r>
            <a:r>
              <a:rPr lang="en-SE" sz="1100" b="1" dirty="0"/>
              <a:t>intäkter</a:t>
            </a:r>
          </a:p>
        </p:txBody>
      </p:sp>
      <p:sp>
        <p:nvSpPr>
          <p:cNvPr id="6" name="TextBox 18">
            <a:extLst>
              <a:ext uri="{FF2B5EF4-FFF2-40B4-BE49-F238E27FC236}">
                <a16:creationId xmlns:a16="http://schemas.microsoft.com/office/drawing/2014/main" id="{E5026E93-CF91-EF42-88E3-A61939BAD9DC}"/>
              </a:ext>
            </a:extLst>
          </p:cNvPr>
          <p:cNvSpPr txBox="1"/>
          <p:nvPr/>
        </p:nvSpPr>
        <p:spPr>
          <a:xfrm>
            <a:off x="1054107" y="3295985"/>
            <a:ext cx="967180" cy="430887"/>
          </a:xfrm>
          <a:prstGeom prst="rect">
            <a:avLst/>
          </a:prstGeom>
          <a:noFill/>
        </p:spPr>
        <p:txBody>
          <a:bodyPr wrap="square" rtlCol="0">
            <a:spAutoFit/>
          </a:bodyPr>
          <a:lstStyle/>
          <a:p>
            <a:pPr algn="r"/>
            <a:r>
              <a:rPr lang="en-SE" sz="1100" b="1" dirty="0"/>
              <a:t>Andel av företagen</a:t>
            </a:r>
          </a:p>
        </p:txBody>
      </p:sp>
      <mc:AlternateContent xmlns:mc="http://schemas.openxmlformats.org/markup-compatibility/2006" xmlns:cx1="http://schemas.microsoft.com/office/drawing/2015/9/8/chartex">
        <mc:Choice Requires="cx1">
          <p:graphicFrame>
            <p:nvGraphicFramePr>
              <p:cNvPr id="12" name="Chart 9">
                <a:extLst>
                  <a:ext uri="{FF2B5EF4-FFF2-40B4-BE49-F238E27FC236}">
                    <a16:creationId xmlns:a16="http://schemas.microsoft.com/office/drawing/2014/main" id="{7A5DE411-3E46-F64D-86A9-02B2FB27F484}"/>
                  </a:ext>
                </a:extLst>
              </p:cNvPr>
              <p:cNvGraphicFramePr/>
              <p:nvPr>
                <p:extLst>
                  <p:ext uri="{D42A27DB-BD31-4B8C-83A1-F6EECF244321}">
                    <p14:modId xmlns:p14="http://schemas.microsoft.com/office/powerpoint/2010/main" val="305936683"/>
                  </p:ext>
                </p:extLst>
              </p:nvPr>
            </p:nvGraphicFramePr>
            <p:xfrm>
              <a:off x="2078787" y="2139128"/>
              <a:ext cx="7694353" cy="333093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2" name="Chart 9">
                <a:extLst>
                  <a:ext uri="{FF2B5EF4-FFF2-40B4-BE49-F238E27FC236}">
                    <a16:creationId xmlns:a16="http://schemas.microsoft.com/office/drawing/2014/main" id="{7A5DE411-3E46-F64D-86A9-02B2FB27F484}"/>
                  </a:ext>
                </a:extLst>
              </p:cNvPr>
              <p:cNvPicPr>
                <a:picLocks noGrp="1" noRot="1" noChangeAspect="1" noMove="1" noResize="1" noEditPoints="1" noAdjustHandles="1" noChangeArrowheads="1" noChangeShapeType="1"/>
              </p:cNvPicPr>
              <p:nvPr/>
            </p:nvPicPr>
            <p:blipFill>
              <a:blip r:embed="rId3"/>
              <a:stretch>
                <a:fillRect/>
              </a:stretch>
            </p:blipFill>
            <p:spPr>
              <a:xfrm>
                <a:off x="2078787" y="2139128"/>
                <a:ext cx="7694353" cy="3330930"/>
              </a:xfrm>
              <a:prstGeom prst="rect">
                <a:avLst/>
              </a:prstGeom>
            </p:spPr>
          </p:pic>
        </mc:Fallback>
      </mc:AlternateContent>
      <p:grpSp>
        <p:nvGrpSpPr>
          <p:cNvPr id="16" name="Grupp 15">
            <a:extLst>
              <a:ext uri="{FF2B5EF4-FFF2-40B4-BE49-F238E27FC236}">
                <a16:creationId xmlns:a16="http://schemas.microsoft.com/office/drawing/2014/main" id="{E4ED1C57-B2E0-C047-85F6-4EB7FCE6E15B}"/>
              </a:ext>
            </a:extLst>
          </p:cNvPr>
          <p:cNvGrpSpPr/>
          <p:nvPr/>
        </p:nvGrpSpPr>
        <p:grpSpPr>
          <a:xfrm>
            <a:off x="4710024" y="2265206"/>
            <a:ext cx="5040943" cy="2154616"/>
            <a:chOff x="10810486" y="2112078"/>
            <a:chExt cx="6099541" cy="2154616"/>
          </a:xfrm>
        </p:grpSpPr>
        <p:sp>
          <p:nvSpPr>
            <p:cNvPr id="13" name="Right Brace 15">
              <a:extLst>
                <a:ext uri="{FF2B5EF4-FFF2-40B4-BE49-F238E27FC236}">
                  <a16:creationId xmlns:a16="http://schemas.microsoft.com/office/drawing/2014/main" id="{43C66537-5C64-2E41-821C-3539596BB68C}"/>
                </a:ext>
              </a:extLst>
            </p:cNvPr>
            <p:cNvSpPr/>
            <p:nvPr/>
          </p:nvSpPr>
          <p:spPr>
            <a:xfrm>
              <a:off x="16720724" y="2112078"/>
              <a:ext cx="189303" cy="2154616"/>
            </a:xfrm>
            <a:prstGeom prst="rightBrace">
              <a:avLst>
                <a:gd name="adj1" fmla="val 7916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cxnSp>
          <p:nvCxnSpPr>
            <p:cNvPr id="15" name="Straight Connector 9">
              <a:extLst>
                <a:ext uri="{FF2B5EF4-FFF2-40B4-BE49-F238E27FC236}">
                  <a16:creationId xmlns:a16="http://schemas.microsoft.com/office/drawing/2014/main" id="{15DD5B88-5537-8F48-A256-3D770879C405}"/>
                </a:ext>
              </a:extLst>
            </p:cNvPr>
            <p:cNvCxnSpPr>
              <a:cxnSpLocks/>
            </p:cNvCxnSpPr>
            <p:nvPr/>
          </p:nvCxnSpPr>
          <p:spPr>
            <a:xfrm flipH="1">
              <a:off x="10810486" y="4256998"/>
              <a:ext cx="5910238"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9" name="Ned 18">
            <a:extLst>
              <a:ext uri="{FF2B5EF4-FFF2-40B4-BE49-F238E27FC236}">
                <a16:creationId xmlns:a16="http://schemas.microsoft.com/office/drawing/2014/main" id="{697FA1F3-AEF1-C849-9DDC-C0657421C251}"/>
              </a:ext>
            </a:extLst>
          </p:cNvPr>
          <p:cNvSpPr/>
          <p:nvPr/>
        </p:nvSpPr>
        <p:spPr>
          <a:xfrm flipV="1">
            <a:off x="10113213" y="2905631"/>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684635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llips 12">
            <a:extLst>
              <a:ext uri="{FF2B5EF4-FFF2-40B4-BE49-F238E27FC236}">
                <a16:creationId xmlns:a16="http://schemas.microsoft.com/office/drawing/2014/main" id="{76ED754B-0D9B-EA4C-9759-F74A1A8B7023}"/>
              </a:ext>
            </a:extLst>
          </p:cNvPr>
          <p:cNvSpPr/>
          <p:nvPr/>
        </p:nvSpPr>
        <p:spPr>
          <a:xfrm>
            <a:off x="3637754" y="1797675"/>
            <a:ext cx="880369" cy="2616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9" name="textruta 8">
            <a:extLst>
              <a:ext uri="{FF2B5EF4-FFF2-40B4-BE49-F238E27FC236}">
                <a16:creationId xmlns:a16="http://schemas.microsoft.com/office/drawing/2014/main" id="{EBCB166A-0740-634D-BD4B-193AD41705F1}"/>
              </a:ext>
            </a:extLst>
          </p:cNvPr>
          <p:cNvSpPr txBox="1"/>
          <p:nvPr/>
        </p:nvSpPr>
        <p:spPr>
          <a:xfrm>
            <a:off x="3671517" y="1803809"/>
            <a:ext cx="880369" cy="261610"/>
          </a:xfrm>
          <a:prstGeom prst="rect">
            <a:avLst/>
          </a:prstGeom>
          <a:noFill/>
        </p:spPr>
        <p:txBody>
          <a:bodyPr wrap="none" rtlCol="0">
            <a:spAutoFit/>
          </a:bodyPr>
          <a:lstStyle/>
          <a:p>
            <a:r>
              <a:rPr lang="sv-SE" sz="1050" b="1" dirty="0"/>
              <a:t>77% </a:t>
            </a:r>
            <a:r>
              <a:rPr lang="sv-SE" sz="1050" dirty="0"/>
              <a:t>(77%)</a:t>
            </a:r>
          </a:p>
        </p:txBody>
      </p:sp>
      <p:pic>
        <p:nvPicPr>
          <p:cNvPr id="20" name="Bildobjekt 19">
            <a:extLst>
              <a:ext uri="{FF2B5EF4-FFF2-40B4-BE49-F238E27FC236}">
                <a16:creationId xmlns:a16="http://schemas.microsoft.com/office/drawing/2014/main" id="{F91F4440-BED1-1945-9C21-50330DBAF2EA}"/>
              </a:ext>
            </a:extLst>
          </p:cNvPr>
          <p:cNvPicPr>
            <a:picLocks noChangeAspect="1"/>
          </p:cNvPicPr>
          <p:nvPr/>
        </p:nvPicPr>
        <p:blipFill rotWithShape="1">
          <a:blip r:embed="rId2">
            <a:biLevel thresh="50000"/>
          </a:blip>
          <a:srcRect t="14883" r="18462"/>
          <a:stretch/>
        </p:blipFill>
        <p:spPr>
          <a:xfrm>
            <a:off x="6393522" y="0"/>
            <a:ext cx="5798478" cy="5837273"/>
          </a:xfrm>
          <a:prstGeom prst="rect">
            <a:avLst/>
          </a:prstGeom>
        </p:spPr>
      </p:pic>
      <p:sp>
        <p:nvSpPr>
          <p:cNvPr id="2" name="Rubrik 1">
            <a:extLst>
              <a:ext uri="{FF2B5EF4-FFF2-40B4-BE49-F238E27FC236}">
                <a16:creationId xmlns:a16="http://schemas.microsoft.com/office/drawing/2014/main" id="{7636540D-21BE-EE45-BF33-9510546FE1CC}"/>
              </a:ext>
            </a:extLst>
          </p:cNvPr>
          <p:cNvSpPr>
            <a:spLocks noGrp="1"/>
          </p:cNvSpPr>
          <p:nvPr>
            <p:ph type="title"/>
          </p:nvPr>
        </p:nvSpPr>
        <p:spPr/>
        <p:txBody>
          <a:bodyPr/>
          <a:lstStyle/>
          <a:p>
            <a:r>
              <a:rPr lang="sv-SE" dirty="0"/>
              <a:t>77 procent av medlemmarna investerar i forskning och innovation (</a:t>
            </a:r>
            <a:r>
              <a:rPr lang="sv-SE" dirty="0" err="1"/>
              <a:t>FoI</a:t>
            </a:r>
            <a:r>
              <a:rPr lang="sv-SE" dirty="0"/>
              <a:t>)</a:t>
            </a:r>
          </a:p>
        </p:txBody>
      </p:sp>
      <p:sp>
        <p:nvSpPr>
          <p:cNvPr id="3" name="Platshållare för innehåll 2">
            <a:extLst>
              <a:ext uri="{FF2B5EF4-FFF2-40B4-BE49-F238E27FC236}">
                <a16:creationId xmlns:a16="http://schemas.microsoft.com/office/drawing/2014/main" id="{4B505D28-0EFD-E84B-87CC-F4BAD38939C1}"/>
              </a:ext>
            </a:extLst>
          </p:cNvPr>
          <p:cNvSpPr>
            <a:spLocks noGrp="1"/>
          </p:cNvSpPr>
          <p:nvPr>
            <p:ph idx="1"/>
          </p:nvPr>
        </p:nvSpPr>
        <p:spPr>
          <a:xfrm>
            <a:off x="415787" y="1020726"/>
            <a:ext cx="5176630" cy="601321"/>
          </a:xfrm>
        </p:spPr>
        <p:txBody>
          <a:bodyPr/>
          <a:lstStyle/>
          <a:p>
            <a:r>
              <a:rPr lang="sv-SE" b="1" dirty="0"/>
              <a:t>Andel investerat i </a:t>
            </a:r>
            <a:r>
              <a:rPr lang="sv-SE" b="1" dirty="0" err="1"/>
              <a:t>FoI</a:t>
            </a:r>
            <a:r>
              <a:rPr lang="sv-SE" b="1" dirty="0"/>
              <a:t> (Forskning och Innovation)</a:t>
            </a:r>
            <a:br>
              <a:rPr lang="sv-SE" dirty="0"/>
            </a:br>
            <a:r>
              <a:rPr lang="sv-SE" dirty="0"/>
              <a:t> Procent av totala omsättningen, hela branschen</a:t>
            </a:r>
          </a:p>
        </p:txBody>
      </p:sp>
      <p:sp>
        <p:nvSpPr>
          <p:cNvPr id="4" name="Platshållare för sidfot 3">
            <a:extLst>
              <a:ext uri="{FF2B5EF4-FFF2-40B4-BE49-F238E27FC236}">
                <a16:creationId xmlns:a16="http://schemas.microsoft.com/office/drawing/2014/main" id="{D63C7D92-AD66-D645-AA85-5CA49F2947A3}"/>
              </a:ext>
            </a:extLst>
          </p:cNvPr>
          <p:cNvSpPr>
            <a:spLocks noGrp="1"/>
          </p:cNvSpPr>
          <p:nvPr>
            <p:ph type="ftr" sz="quarter" idx="11"/>
          </p:nvPr>
        </p:nvSpPr>
        <p:spPr/>
        <p:txBody>
          <a:bodyPr/>
          <a:lstStyle/>
          <a:p>
            <a:r>
              <a:rPr lang="sv-SE" dirty="0"/>
              <a:t>Insikt 2022 |</a:t>
            </a:r>
          </a:p>
        </p:txBody>
      </p:sp>
      <p:sp>
        <p:nvSpPr>
          <p:cNvPr id="14" name="Platshållare för bildnummer 13">
            <a:extLst>
              <a:ext uri="{FF2B5EF4-FFF2-40B4-BE49-F238E27FC236}">
                <a16:creationId xmlns:a16="http://schemas.microsoft.com/office/drawing/2014/main" id="{06AC4661-2D5D-2E4F-821B-A3E0C0617C63}"/>
              </a:ext>
            </a:extLst>
          </p:cNvPr>
          <p:cNvSpPr>
            <a:spLocks noGrp="1"/>
          </p:cNvSpPr>
          <p:nvPr>
            <p:ph type="sldNum" sz="quarter" idx="12"/>
          </p:nvPr>
        </p:nvSpPr>
        <p:spPr/>
        <p:txBody>
          <a:bodyPr/>
          <a:lstStyle/>
          <a:p>
            <a:fld id="{AE086683-F536-42AB-ABBC-F4803DFE8DBC}" type="slidenum">
              <a:rPr lang="sv-SE" smtClean="0"/>
              <a:t>9</a:t>
            </a:fld>
            <a:endParaRPr lang="sv-SE" dirty="0"/>
          </a:p>
        </p:txBody>
      </p:sp>
      <p:graphicFrame>
        <p:nvGraphicFramePr>
          <p:cNvPr id="12" name="Chart 6">
            <a:extLst>
              <a:ext uri="{FF2B5EF4-FFF2-40B4-BE49-F238E27FC236}">
                <a16:creationId xmlns:a16="http://schemas.microsoft.com/office/drawing/2014/main" id="{EB1BA0FD-F004-A647-9AD8-A67DE1D4A72A}"/>
              </a:ext>
            </a:extLst>
          </p:cNvPr>
          <p:cNvGraphicFramePr>
            <a:graphicFrameLocks/>
          </p:cNvGraphicFramePr>
          <p:nvPr>
            <p:extLst>
              <p:ext uri="{D42A27DB-BD31-4B8C-83A1-F6EECF244321}">
                <p14:modId xmlns:p14="http://schemas.microsoft.com/office/powerpoint/2010/main" val="2040340210"/>
              </p:ext>
            </p:extLst>
          </p:nvPr>
        </p:nvGraphicFramePr>
        <p:xfrm>
          <a:off x="1067544" y="2000471"/>
          <a:ext cx="5207948" cy="3473091"/>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9">
            <a:extLst>
              <a:ext uri="{FF2B5EF4-FFF2-40B4-BE49-F238E27FC236}">
                <a16:creationId xmlns:a16="http://schemas.microsoft.com/office/drawing/2014/main" id="{7621A408-1F77-F945-9CFA-52B39A9403DD}"/>
              </a:ext>
            </a:extLst>
          </p:cNvPr>
          <p:cNvSpPr txBox="1"/>
          <p:nvPr/>
        </p:nvSpPr>
        <p:spPr>
          <a:xfrm>
            <a:off x="2685957" y="5480665"/>
            <a:ext cx="1971119" cy="261610"/>
          </a:xfrm>
          <a:prstGeom prst="rect">
            <a:avLst/>
          </a:prstGeom>
          <a:noFill/>
        </p:spPr>
        <p:txBody>
          <a:bodyPr wrap="square" rtlCol="0">
            <a:spAutoFit/>
          </a:bodyPr>
          <a:lstStyle/>
          <a:p>
            <a:pPr algn="ctr"/>
            <a:r>
              <a:rPr lang="sv-SE" sz="1100" b="1" dirty="0"/>
              <a:t>Andel investerat i </a:t>
            </a:r>
            <a:r>
              <a:rPr lang="sv-SE" sz="1100" b="1" dirty="0" err="1"/>
              <a:t>FoI</a:t>
            </a:r>
            <a:endParaRPr lang="sv-SE" sz="1100" b="1" dirty="0"/>
          </a:p>
        </p:txBody>
      </p:sp>
      <p:sp>
        <p:nvSpPr>
          <p:cNvPr id="23" name="TextBox 15">
            <a:extLst>
              <a:ext uri="{FF2B5EF4-FFF2-40B4-BE49-F238E27FC236}">
                <a16:creationId xmlns:a16="http://schemas.microsoft.com/office/drawing/2014/main" id="{3DE9EE74-03A8-CF43-A653-17B93C9AC49A}"/>
              </a:ext>
            </a:extLst>
          </p:cNvPr>
          <p:cNvSpPr txBox="1"/>
          <p:nvPr/>
        </p:nvSpPr>
        <p:spPr>
          <a:xfrm>
            <a:off x="248567" y="3196987"/>
            <a:ext cx="970633" cy="431183"/>
          </a:xfrm>
          <a:prstGeom prst="rect">
            <a:avLst/>
          </a:prstGeom>
          <a:noFill/>
        </p:spPr>
        <p:txBody>
          <a:bodyPr wrap="square" rtlCol="0">
            <a:spAutoFit/>
          </a:bodyPr>
          <a:lstStyle/>
          <a:p>
            <a:pPr algn="r"/>
            <a:r>
              <a:rPr lang="sv-SE" sz="1100" b="1" dirty="0"/>
              <a:t>Andel av företagen</a:t>
            </a:r>
          </a:p>
        </p:txBody>
      </p:sp>
      <p:cxnSp>
        <p:nvCxnSpPr>
          <p:cNvPr id="25" name="Rak 24">
            <a:extLst>
              <a:ext uri="{FF2B5EF4-FFF2-40B4-BE49-F238E27FC236}">
                <a16:creationId xmlns:a16="http://schemas.microsoft.com/office/drawing/2014/main" id="{17F6B818-F151-8340-88AE-945A8E20EC4E}"/>
              </a:ext>
            </a:extLst>
          </p:cNvPr>
          <p:cNvCxnSpPr>
            <a:cxnSpLocks/>
          </p:cNvCxnSpPr>
          <p:nvPr/>
        </p:nvCxnSpPr>
        <p:spPr>
          <a:xfrm flipV="1">
            <a:off x="1203832" y="2089192"/>
            <a:ext cx="0" cy="28215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ell 27">
            <a:extLst>
              <a:ext uri="{FF2B5EF4-FFF2-40B4-BE49-F238E27FC236}">
                <a16:creationId xmlns:a16="http://schemas.microsoft.com/office/drawing/2014/main" id="{1EDDEF4F-CEA1-A844-802D-B58532A32A32}"/>
              </a:ext>
            </a:extLst>
          </p:cNvPr>
          <p:cNvGraphicFramePr>
            <a:graphicFrameLocks noGrp="1"/>
          </p:cNvGraphicFramePr>
          <p:nvPr>
            <p:extLst>
              <p:ext uri="{D42A27DB-BD31-4B8C-83A1-F6EECF244321}">
                <p14:modId xmlns:p14="http://schemas.microsoft.com/office/powerpoint/2010/main" val="4182889153"/>
              </p:ext>
            </p:extLst>
          </p:nvPr>
        </p:nvGraphicFramePr>
        <p:xfrm>
          <a:off x="6758070" y="2603443"/>
          <a:ext cx="4850348" cy="1396365"/>
        </p:xfrm>
        <a:graphic>
          <a:graphicData uri="http://schemas.openxmlformats.org/drawingml/2006/table">
            <a:tbl>
              <a:tblPr>
                <a:tableStyleId>{F5AB1C69-6EDB-4FF4-983F-18BD219EF322}</a:tableStyleId>
              </a:tblPr>
              <a:tblGrid>
                <a:gridCol w="650456">
                  <a:extLst>
                    <a:ext uri="{9D8B030D-6E8A-4147-A177-3AD203B41FA5}">
                      <a16:colId xmlns:a16="http://schemas.microsoft.com/office/drawing/2014/main" val="1404145581"/>
                    </a:ext>
                  </a:extLst>
                </a:gridCol>
                <a:gridCol w="617069">
                  <a:extLst>
                    <a:ext uri="{9D8B030D-6E8A-4147-A177-3AD203B41FA5}">
                      <a16:colId xmlns:a16="http://schemas.microsoft.com/office/drawing/2014/main" val="1922320625"/>
                    </a:ext>
                  </a:extLst>
                </a:gridCol>
                <a:gridCol w="439661">
                  <a:extLst>
                    <a:ext uri="{9D8B030D-6E8A-4147-A177-3AD203B41FA5}">
                      <a16:colId xmlns:a16="http://schemas.microsoft.com/office/drawing/2014/main" val="918119286"/>
                    </a:ext>
                  </a:extLst>
                </a:gridCol>
                <a:gridCol w="586215">
                  <a:extLst>
                    <a:ext uri="{9D8B030D-6E8A-4147-A177-3AD203B41FA5}">
                      <a16:colId xmlns:a16="http://schemas.microsoft.com/office/drawing/2014/main" val="2782325469"/>
                    </a:ext>
                  </a:extLst>
                </a:gridCol>
                <a:gridCol w="501368">
                  <a:extLst>
                    <a:ext uri="{9D8B030D-6E8A-4147-A177-3AD203B41FA5}">
                      <a16:colId xmlns:a16="http://schemas.microsoft.com/office/drawing/2014/main" val="2902445417"/>
                    </a:ext>
                  </a:extLst>
                </a:gridCol>
                <a:gridCol w="552811">
                  <a:extLst>
                    <a:ext uri="{9D8B030D-6E8A-4147-A177-3AD203B41FA5}">
                      <a16:colId xmlns:a16="http://schemas.microsoft.com/office/drawing/2014/main" val="2279515036"/>
                    </a:ext>
                  </a:extLst>
                </a:gridCol>
                <a:gridCol w="462802">
                  <a:extLst>
                    <a:ext uri="{9D8B030D-6E8A-4147-A177-3AD203B41FA5}">
                      <a16:colId xmlns:a16="http://schemas.microsoft.com/office/drawing/2014/main" val="1055579829"/>
                    </a:ext>
                  </a:extLst>
                </a:gridCol>
                <a:gridCol w="570788">
                  <a:extLst>
                    <a:ext uri="{9D8B030D-6E8A-4147-A177-3AD203B41FA5}">
                      <a16:colId xmlns:a16="http://schemas.microsoft.com/office/drawing/2014/main" val="201169120"/>
                    </a:ext>
                  </a:extLst>
                </a:gridCol>
                <a:gridCol w="469178">
                  <a:extLst>
                    <a:ext uri="{9D8B030D-6E8A-4147-A177-3AD203B41FA5}">
                      <a16:colId xmlns:a16="http://schemas.microsoft.com/office/drawing/2014/main" val="2905226331"/>
                    </a:ext>
                  </a:extLst>
                </a:gridCol>
              </a:tblGrid>
              <a:tr h="203200">
                <a:tc>
                  <a:txBody>
                    <a:bodyPr/>
                    <a:lstStyle/>
                    <a:p>
                      <a:pPr marL="0" algn="l" defTabSz="914400" rtl="0" eaLnBrk="1" fontAlgn="b" latinLnBrk="0" hangingPunct="1"/>
                      <a:r>
                        <a:rPr lang="sv-SE" sz="900" u="none" strike="noStrike" kern="1200" dirty="0">
                          <a:solidFill>
                            <a:schemeClr val="tx1"/>
                          </a:solidFill>
                          <a:effectLst/>
                          <a:latin typeface="+mn-lt"/>
                          <a:ea typeface="+mn-ea"/>
                          <a:cs typeface="+mn-cs"/>
                        </a:rPr>
                        <a:t> </a:t>
                      </a: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algn="ctr" defTabSz="914400" rtl="0" eaLnBrk="1" fontAlgn="b" latinLnBrk="0" hangingPunct="1"/>
                      <a:r>
                        <a:rPr lang="sv-SE" sz="800" b="1" u="none" strike="noStrike" kern="1200" dirty="0">
                          <a:solidFill>
                            <a:schemeClr val="tx1"/>
                          </a:solidFill>
                          <a:effectLst/>
                          <a:latin typeface="+mn-lt"/>
                          <a:ea typeface="+mn-ea"/>
                          <a:cs typeface="+mn-cs"/>
                        </a:rPr>
                        <a:t>Teknikkonsultföretag</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fontAlgn="b" latinLnBrk="0" hangingPunct="1"/>
                      <a:endParaRPr lang="sv-SE" sz="1000" b="1" u="none" strike="noStrike" kern="1200" dirty="0">
                        <a:solidFill>
                          <a:schemeClr val="tx1"/>
                        </a:solidFill>
                        <a:effectLst/>
                        <a:latin typeface="+mn-lt"/>
                        <a:ea typeface="+mn-ea"/>
                        <a:cs typeface="+mn-cs"/>
                      </a:endParaRPr>
                    </a:p>
                  </a:txBody>
                  <a:tcPr marL="9525" marR="9525" marT="9525" marB="0" anchor="ctr"/>
                </a:tc>
                <a:tc gridSpan="2">
                  <a:txBody>
                    <a:bodyPr/>
                    <a:lstStyle/>
                    <a:p>
                      <a:pPr marL="0" algn="ctr" defTabSz="914400" rtl="0" eaLnBrk="1" fontAlgn="b" latinLnBrk="0" hangingPunct="1"/>
                      <a:r>
                        <a:rPr lang="sv-SE" sz="800" b="1" u="none" strike="noStrike" kern="1200" dirty="0">
                          <a:solidFill>
                            <a:schemeClr val="tx1"/>
                          </a:solidFill>
                          <a:effectLst/>
                          <a:latin typeface="+mn-lt"/>
                          <a:ea typeface="+mn-ea"/>
                          <a:cs typeface="+mn-cs"/>
                        </a:rPr>
                        <a:t>Industri- och </a:t>
                      </a:r>
                      <a:r>
                        <a:rPr lang="sv-SE" sz="800" b="1" u="none" strike="noStrike" kern="1200" dirty="0" err="1">
                          <a:solidFill>
                            <a:schemeClr val="tx1"/>
                          </a:solidFill>
                          <a:effectLst/>
                          <a:latin typeface="+mn-lt"/>
                          <a:ea typeface="+mn-ea"/>
                          <a:cs typeface="+mn-cs"/>
                        </a:rPr>
                        <a:t>techkonsultföretag</a:t>
                      </a:r>
                      <a:endParaRPr lang="sv-SE" sz="800" b="1" u="none" strike="noStrike" kern="1200" dirty="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fontAlgn="b" latinLnBrk="0" hangingPunct="1"/>
                      <a:endParaRPr lang="sv-SE" sz="1000" b="1" u="none" strike="noStrike" kern="1200" dirty="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0" algn="ctr" defTabSz="914400" rtl="0" eaLnBrk="1" fontAlgn="b" latinLnBrk="0" hangingPunct="1"/>
                      <a:r>
                        <a:rPr lang="sv-SE" sz="800" b="1" u="none" strike="noStrike" kern="1200" dirty="0">
                          <a:solidFill>
                            <a:schemeClr val="tx1"/>
                          </a:solidFill>
                          <a:effectLst/>
                          <a:latin typeface="+mn-lt"/>
                          <a:ea typeface="+mn-ea"/>
                          <a:cs typeface="+mn-cs"/>
                        </a:rPr>
                        <a:t>Arkitektföretag</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fontAlgn="b" latinLnBrk="0" hangingPunct="1"/>
                      <a:endParaRPr lang="sv-SE" sz="1000" b="1" u="none" strike="noStrike" kern="1200" dirty="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0" algn="ctr" defTabSz="914400" rtl="0" eaLnBrk="1" fontAlgn="b" latinLnBrk="0" hangingPunct="1"/>
                      <a:r>
                        <a:rPr lang="sv-SE" sz="900" b="1" u="none" strike="noStrike" kern="1200" dirty="0">
                          <a:solidFill>
                            <a:schemeClr val="tx1"/>
                          </a:solidFill>
                          <a:effectLst/>
                          <a:latin typeface="+mn-lt"/>
                          <a:ea typeface="+mn-ea"/>
                          <a:cs typeface="+mn-cs"/>
                        </a:rPr>
                        <a:t>Annan</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fontAlgn="b" latinLnBrk="0" hangingPunct="1"/>
                      <a:endParaRPr lang="sv-SE" sz="1000" b="1" u="none" strike="noStrike" kern="1200" dirty="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4863996"/>
                  </a:ext>
                </a:extLst>
              </a:tr>
              <a:tr h="190500">
                <a:tc>
                  <a:txBody>
                    <a:bodyPr/>
                    <a:lstStyle/>
                    <a:p>
                      <a:pPr algn="r" fontAlgn="b"/>
                      <a:r>
                        <a:rPr lang="sv-SE" sz="900" b="1" u="none" strike="noStrike" kern="1200" dirty="0">
                          <a:solidFill>
                            <a:schemeClr val="tx1"/>
                          </a:solidFill>
                          <a:effectLst/>
                          <a:latin typeface="+mn-lt"/>
                          <a:ea typeface="+mn-ea"/>
                          <a:cs typeface="+mn-cs"/>
                        </a:rPr>
                        <a:t>0%</a:t>
                      </a:r>
                    </a:p>
                  </a:txBody>
                  <a:tcPr marL="0" marR="0"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26 %</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i="1" u="none" strike="noStrike" kern="1200" dirty="0">
                          <a:solidFill>
                            <a:schemeClr val="dk1"/>
                          </a:solidFill>
                          <a:effectLst/>
                          <a:latin typeface="+mn-lt"/>
                          <a:ea typeface="+mn-ea"/>
                          <a:cs typeface="+mn-cs"/>
                        </a:rPr>
                        <a:t>(24 %)</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14 %</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i="1" u="none" strike="noStrike" kern="1200" dirty="0">
                          <a:solidFill>
                            <a:schemeClr val="dk1"/>
                          </a:solidFill>
                          <a:effectLst/>
                          <a:latin typeface="+mn-lt"/>
                          <a:ea typeface="+mn-ea"/>
                          <a:cs typeface="+mn-cs"/>
                        </a:rPr>
                        <a:t>(24 %)</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27 %</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i="1" u="none" strike="noStrike" kern="1200" dirty="0">
                          <a:solidFill>
                            <a:schemeClr val="dk1"/>
                          </a:solidFill>
                          <a:effectLst/>
                          <a:latin typeface="+mn-lt"/>
                          <a:ea typeface="+mn-ea"/>
                          <a:cs typeface="+mn-cs"/>
                        </a:rPr>
                        <a:t>(23 %)</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15 %</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i="1" u="none" strike="noStrike" kern="1200" dirty="0">
                          <a:solidFill>
                            <a:schemeClr val="dk1"/>
                          </a:solidFill>
                          <a:effectLst/>
                          <a:latin typeface="+mn-lt"/>
                          <a:ea typeface="+mn-ea"/>
                          <a:cs typeface="+mn-cs"/>
                        </a:rPr>
                        <a:t>(16 %)</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5436922"/>
                  </a:ext>
                </a:extLst>
              </a:tr>
              <a:tr h="190500">
                <a:tc>
                  <a:txBody>
                    <a:bodyPr/>
                    <a:lstStyle/>
                    <a:p>
                      <a:pPr algn="r" fontAlgn="b"/>
                      <a:r>
                        <a:rPr lang="sv-SE" sz="900" b="1" u="none" strike="noStrike" kern="1200" dirty="0">
                          <a:solidFill>
                            <a:schemeClr val="tx1"/>
                          </a:solidFill>
                          <a:effectLst/>
                          <a:latin typeface="+mn-lt"/>
                          <a:ea typeface="+mn-ea"/>
                          <a:cs typeface="+mn-cs"/>
                        </a:rPr>
                        <a:t>1-4%</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40 %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i="1" u="none" strike="noStrike" kern="1200" dirty="0">
                          <a:solidFill>
                            <a:schemeClr val="dk1"/>
                          </a:solidFill>
                          <a:effectLst/>
                          <a:latin typeface="+mn-lt"/>
                          <a:ea typeface="+mn-ea"/>
                          <a:cs typeface="+mn-cs"/>
                        </a:rPr>
                        <a:t>(49 %)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54 %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i="1" u="none" strike="noStrike" kern="1200" dirty="0">
                          <a:solidFill>
                            <a:schemeClr val="dk1"/>
                          </a:solidFill>
                          <a:effectLst/>
                          <a:latin typeface="+mn-lt"/>
                          <a:ea typeface="+mn-ea"/>
                          <a:cs typeface="+mn-cs"/>
                        </a:rPr>
                        <a:t>(47 %)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38 %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i="1" u="none" strike="noStrike" kern="1200" dirty="0">
                          <a:solidFill>
                            <a:schemeClr val="dk1"/>
                          </a:solidFill>
                          <a:effectLst/>
                          <a:latin typeface="+mn-lt"/>
                          <a:ea typeface="+mn-ea"/>
                          <a:cs typeface="+mn-cs"/>
                        </a:rPr>
                        <a:t>(32 %)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15 %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i="1" u="none" strike="noStrike" kern="1200" dirty="0">
                          <a:solidFill>
                            <a:schemeClr val="dk1"/>
                          </a:solidFill>
                          <a:effectLst/>
                          <a:latin typeface="+mn-lt"/>
                          <a:ea typeface="+mn-ea"/>
                          <a:cs typeface="+mn-cs"/>
                        </a:rPr>
                        <a:t>(47 %)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2673740"/>
                  </a:ext>
                </a:extLst>
              </a:tr>
              <a:tr h="190500">
                <a:tc>
                  <a:txBody>
                    <a:bodyPr/>
                    <a:lstStyle/>
                    <a:p>
                      <a:pPr algn="r" fontAlgn="b"/>
                      <a:r>
                        <a:rPr lang="sv-SE" sz="900" b="1" u="none" strike="noStrike" kern="1200" dirty="0">
                          <a:solidFill>
                            <a:schemeClr val="tx1"/>
                          </a:solidFill>
                          <a:effectLst/>
                          <a:latin typeface="+mn-lt"/>
                          <a:ea typeface="+mn-ea"/>
                          <a:cs typeface="+mn-cs"/>
                        </a:rPr>
                        <a:t>5-9%</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21 %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i="1" u="none" strike="noStrike" kern="1200" dirty="0">
                          <a:solidFill>
                            <a:schemeClr val="dk1"/>
                          </a:solidFill>
                          <a:effectLst/>
                          <a:latin typeface="+mn-lt"/>
                          <a:ea typeface="+mn-ea"/>
                          <a:cs typeface="+mn-cs"/>
                        </a:rPr>
                        <a:t>(18 %)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12 %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i="1" u="none" strike="noStrike" kern="1200" dirty="0">
                          <a:solidFill>
                            <a:schemeClr val="dk1"/>
                          </a:solidFill>
                          <a:effectLst/>
                          <a:latin typeface="+mn-lt"/>
                          <a:ea typeface="+mn-ea"/>
                          <a:cs typeface="+mn-cs"/>
                        </a:rPr>
                        <a:t>(18 %)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27 %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i="1" u="none" strike="noStrike" kern="1200" dirty="0">
                          <a:solidFill>
                            <a:schemeClr val="dk1"/>
                          </a:solidFill>
                          <a:effectLst/>
                          <a:latin typeface="+mn-lt"/>
                          <a:ea typeface="+mn-ea"/>
                          <a:cs typeface="+mn-cs"/>
                        </a:rPr>
                        <a:t>(36 %)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31 %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i="1" u="none" strike="noStrike" kern="1200" dirty="0">
                          <a:solidFill>
                            <a:schemeClr val="dk1"/>
                          </a:solidFill>
                          <a:effectLst/>
                          <a:latin typeface="+mn-lt"/>
                          <a:ea typeface="+mn-ea"/>
                          <a:cs typeface="+mn-cs"/>
                        </a:rPr>
                        <a:t>(21 %)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457591"/>
                  </a:ext>
                </a:extLst>
              </a:tr>
              <a:tr h="190500">
                <a:tc>
                  <a:txBody>
                    <a:bodyPr/>
                    <a:lstStyle/>
                    <a:p>
                      <a:pPr algn="r" fontAlgn="b"/>
                      <a:r>
                        <a:rPr lang="sv-SE" sz="900" b="1" u="none" strike="noStrike" kern="1200" dirty="0">
                          <a:solidFill>
                            <a:schemeClr val="tx1"/>
                          </a:solidFill>
                          <a:effectLst/>
                          <a:latin typeface="+mn-lt"/>
                          <a:ea typeface="+mn-ea"/>
                          <a:cs typeface="+mn-cs"/>
                        </a:rPr>
                        <a:t>10-25%</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i="1" u="none" strike="noStrike" kern="1200" dirty="0">
                          <a:solidFill>
                            <a:schemeClr val="dk1"/>
                          </a:solidFill>
                          <a:effectLst/>
                          <a:latin typeface="+mn-lt"/>
                          <a:ea typeface="+mn-ea"/>
                          <a:cs typeface="+mn-cs"/>
                        </a:rPr>
                        <a:t>(6 %)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i="1" u="none" strike="noStrike" kern="1200" dirty="0">
                          <a:solidFill>
                            <a:schemeClr val="dk1"/>
                          </a:solidFill>
                          <a:effectLst/>
                          <a:latin typeface="+mn-lt"/>
                          <a:ea typeface="+mn-ea"/>
                          <a:cs typeface="+mn-cs"/>
                        </a:rPr>
                        <a:t>(0 %)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i="1" u="none" strike="noStrike" kern="1200" dirty="0">
                          <a:solidFill>
                            <a:schemeClr val="dk1"/>
                          </a:solidFill>
                          <a:effectLst/>
                          <a:latin typeface="+mn-lt"/>
                          <a:ea typeface="+mn-ea"/>
                          <a:cs typeface="+mn-cs"/>
                        </a:rPr>
                        <a:t>(7 %)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i="1" u="none" strike="noStrike" kern="1200" dirty="0">
                          <a:solidFill>
                            <a:schemeClr val="dk1"/>
                          </a:solidFill>
                          <a:effectLst/>
                          <a:latin typeface="+mn-lt"/>
                          <a:ea typeface="+mn-ea"/>
                          <a:cs typeface="+mn-cs"/>
                        </a:rPr>
                        <a:t>(5 %)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36750016"/>
                  </a:ext>
                </a:extLst>
              </a:tr>
              <a:tr h="190500">
                <a:tc>
                  <a:txBody>
                    <a:bodyPr/>
                    <a:lstStyle/>
                    <a:p>
                      <a:pPr algn="r" fontAlgn="b"/>
                      <a:r>
                        <a:rPr lang="sv-SE" sz="900" b="1" u="none" strike="noStrike" kern="1200" dirty="0">
                          <a:solidFill>
                            <a:schemeClr val="tx1"/>
                          </a:solidFill>
                          <a:effectLst/>
                          <a:latin typeface="+mn-lt"/>
                          <a:ea typeface="+mn-ea"/>
                          <a:cs typeface="+mn-cs"/>
                        </a:rPr>
                        <a:t>Mer än 25%</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i="1" u="none" strike="noStrike" kern="1200" dirty="0">
                          <a:solidFill>
                            <a:schemeClr val="dk1"/>
                          </a:solidFill>
                          <a:effectLst/>
                          <a:latin typeface="+mn-lt"/>
                          <a:ea typeface="+mn-ea"/>
                          <a:cs typeface="+mn-cs"/>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12 %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i="1" u="none" strike="noStrike" kern="1200" dirty="0">
                          <a:solidFill>
                            <a:schemeClr val="dk1"/>
                          </a:solidFill>
                          <a:effectLst/>
                          <a:latin typeface="+mn-lt"/>
                          <a:ea typeface="+mn-ea"/>
                          <a:cs typeface="+mn-cs"/>
                        </a:rPr>
                        <a:t>(0 %)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i="1" u="none" strike="noStrike" kern="1200" dirty="0">
                          <a:solidFill>
                            <a:schemeClr val="dk1"/>
                          </a:solidFill>
                          <a:effectLst/>
                          <a:latin typeface="+mn-lt"/>
                          <a:ea typeface="+mn-ea"/>
                          <a:cs typeface="+mn-cs"/>
                        </a:rPr>
                        <a:t>(0 %)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23 %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i="1" u="none" strike="noStrike" kern="1200" dirty="0">
                          <a:solidFill>
                            <a:schemeClr val="dk1"/>
                          </a:solidFill>
                          <a:effectLst/>
                          <a:latin typeface="+mn-lt"/>
                          <a:ea typeface="+mn-ea"/>
                          <a:cs typeface="+mn-cs"/>
                        </a:rPr>
                        <a:t>(11 %)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3067823"/>
                  </a:ext>
                </a:extLst>
              </a:tr>
              <a:tr h="190500">
                <a:tc>
                  <a:txBody>
                    <a:bodyPr/>
                    <a:lstStyle/>
                    <a:p>
                      <a:pPr algn="r" fontAlgn="b"/>
                      <a:r>
                        <a:rPr lang="sv-SE" sz="900" b="1" u="none" strike="noStrike" kern="1200" dirty="0">
                          <a:solidFill>
                            <a:schemeClr val="tx1"/>
                          </a:solidFill>
                          <a:effectLst/>
                          <a:latin typeface="+mn-lt"/>
                          <a:ea typeface="+mn-ea"/>
                          <a:cs typeface="+mn-cs"/>
                        </a:rPr>
                        <a:t>Vet ej</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i="1" u="none" strike="noStrike" kern="1200" dirty="0">
                          <a:solidFill>
                            <a:schemeClr val="dk1"/>
                          </a:solidFill>
                          <a:effectLst/>
                          <a:latin typeface="+mn-lt"/>
                          <a:ea typeface="+mn-ea"/>
                          <a:cs typeface="+mn-cs"/>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i="1" u="none" strike="noStrike" kern="1200" dirty="0">
                          <a:solidFill>
                            <a:schemeClr val="dk1"/>
                          </a:solidFill>
                          <a:effectLst/>
                          <a:latin typeface="+mn-lt"/>
                          <a:ea typeface="+mn-ea"/>
                          <a:cs typeface="+mn-cs"/>
                        </a:rPr>
                        <a:t>(12 %)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i="1" u="none" strike="noStrike" kern="1200" dirty="0">
                          <a:solidFill>
                            <a:schemeClr val="dk1"/>
                          </a:solidFill>
                          <a:effectLst/>
                          <a:latin typeface="+mn-lt"/>
                          <a:ea typeface="+mn-ea"/>
                          <a:cs typeface="+mn-cs"/>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r>
                        <a:rPr lang="sv-SE" sz="900" b="0" u="none" strike="noStrike" kern="1200" dirty="0">
                          <a:solidFill>
                            <a:schemeClr val="tx1"/>
                          </a:solidFill>
                          <a:effectLst/>
                          <a:latin typeface="+mn-lt"/>
                          <a:ea typeface="+mn-ea"/>
                          <a:cs typeface="+mn-cs"/>
                        </a:rPr>
                        <a:t>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i="1" u="none" strike="noStrike" kern="1200" dirty="0">
                          <a:solidFill>
                            <a:schemeClr val="dk1"/>
                          </a:solidFill>
                          <a:effectLst/>
                          <a:latin typeface="+mn-lt"/>
                          <a:ea typeface="+mn-ea"/>
                          <a:cs typeface="+mn-cs"/>
                        </a:rPr>
                        <a:t>(0 %)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3143961"/>
                  </a:ext>
                </a:extLst>
              </a:tr>
            </a:tbl>
          </a:graphicData>
        </a:graphic>
      </p:graphicFrame>
      <p:sp>
        <p:nvSpPr>
          <p:cNvPr id="36" name="Ned 35">
            <a:extLst>
              <a:ext uri="{FF2B5EF4-FFF2-40B4-BE49-F238E27FC236}">
                <a16:creationId xmlns:a16="http://schemas.microsoft.com/office/drawing/2014/main" id="{401CAB9E-3EEB-9848-BCE9-1078EBCDE3F8}"/>
              </a:ext>
            </a:extLst>
          </p:cNvPr>
          <p:cNvSpPr/>
          <p:nvPr/>
        </p:nvSpPr>
        <p:spPr>
          <a:xfrm flipV="1">
            <a:off x="10664816" y="3833740"/>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7" name="Ned 36">
            <a:extLst>
              <a:ext uri="{FF2B5EF4-FFF2-40B4-BE49-F238E27FC236}">
                <a16:creationId xmlns:a16="http://schemas.microsoft.com/office/drawing/2014/main" id="{D77C0606-CFA1-4A4C-8BBA-70DF8D8D76C1}"/>
              </a:ext>
            </a:extLst>
          </p:cNvPr>
          <p:cNvSpPr/>
          <p:nvPr/>
        </p:nvSpPr>
        <p:spPr>
          <a:xfrm>
            <a:off x="10664816" y="2888779"/>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0" name="Ned 39">
            <a:extLst>
              <a:ext uri="{FF2B5EF4-FFF2-40B4-BE49-F238E27FC236}">
                <a16:creationId xmlns:a16="http://schemas.microsoft.com/office/drawing/2014/main" id="{5475BC8F-CC53-2D49-B4F4-F85D33F0C7DA}"/>
              </a:ext>
            </a:extLst>
          </p:cNvPr>
          <p:cNvSpPr/>
          <p:nvPr/>
        </p:nvSpPr>
        <p:spPr>
          <a:xfrm flipV="1">
            <a:off x="10665242" y="3467476"/>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1" name="Ned 40">
            <a:extLst>
              <a:ext uri="{FF2B5EF4-FFF2-40B4-BE49-F238E27FC236}">
                <a16:creationId xmlns:a16="http://schemas.microsoft.com/office/drawing/2014/main" id="{9FE28453-51FD-4948-8391-454D5622A75B}"/>
              </a:ext>
            </a:extLst>
          </p:cNvPr>
          <p:cNvSpPr/>
          <p:nvPr/>
        </p:nvSpPr>
        <p:spPr>
          <a:xfrm flipV="1">
            <a:off x="10665242" y="3274437"/>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8" name="Ned 57">
            <a:extLst>
              <a:ext uri="{FF2B5EF4-FFF2-40B4-BE49-F238E27FC236}">
                <a16:creationId xmlns:a16="http://schemas.microsoft.com/office/drawing/2014/main" id="{7C2067F7-9D09-534A-A568-082AE3220CDD}"/>
              </a:ext>
            </a:extLst>
          </p:cNvPr>
          <p:cNvSpPr/>
          <p:nvPr/>
        </p:nvSpPr>
        <p:spPr>
          <a:xfrm>
            <a:off x="10664816" y="3080667"/>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9" name="Ned 58">
            <a:extLst>
              <a:ext uri="{FF2B5EF4-FFF2-40B4-BE49-F238E27FC236}">
                <a16:creationId xmlns:a16="http://schemas.microsoft.com/office/drawing/2014/main" id="{988A1B37-D18C-3F49-82F4-47AA1FD5C9BC}"/>
              </a:ext>
            </a:extLst>
          </p:cNvPr>
          <p:cNvSpPr/>
          <p:nvPr/>
        </p:nvSpPr>
        <p:spPr>
          <a:xfrm>
            <a:off x="10664816" y="3659933"/>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0" name="Ned 59">
            <a:extLst>
              <a:ext uri="{FF2B5EF4-FFF2-40B4-BE49-F238E27FC236}">
                <a16:creationId xmlns:a16="http://schemas.microsoft.com/office/drawing/2014/main" id="{4D085272-B0FC-6445-9104-5FE15C442EB0}"/>
              </a:ext>
            </a:extLst>
          </p:cNvPr>
          <p:cNvSpPr/>
          <p:nvPr/>
        </p:nvSpPr>
        <p:spPr>
          <a:xfrm flipV="1">
            <a:off x="9639435" y="3833740"/>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3" name="Ned 62">
            <a:extLst>
              <a:ext uri="{FF2B5EF4-FFF2-40B4-BE49-F238E27FC236}">
                <a16:creationId xmlns:a16="http://schemas.microsoft.com/office/drawing/2014/main" id="{FFBB531A-D65F-3443-B703-C69675526C31}"/>
              </a:ext>
            </a:extLst>
          </p:cNvPr>
          <p:cNvSpPr/>
          <p:nvPr/>
        </p:nvSpPr>
        <p:spPr>
          <a:xfrm flipV="1">
            <a:off x="9639861" y="3084141"/>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6" name="Ned 65">
            <a:extLst>
              <a:ext uri="{FF2B5EF4-FFF2-40B4-BE49-F238E27FC236}">
                <a16:creationId xmlns:a16="http://schemas.microsoft.com/office/drawing/2014/main" id="{DF47FD59-3951-1847-93B4-67669348A14A}"/>
              </a:ext>
            </a:extLst>
          </p:cNvPr>
          <p:cNvSpPr/>
          <p:nvPr/>
        </p:nvSpPr>
        <p:spPr>
          <a:xfrm flipV="1">
            <a:off x="9639861" y="2889382"/>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7" name="Ned 66">
            <a:extLst>
              <a:ext uri="{FF2B5EF4-FFF2-40B4-BE49-F238E27FC236}">
                <a16:creationId xmlns:a16="http://schemas.microsoft.com/office/drawing/2014/main" id="{68FDB172-E14D-A242-B6E0-6BDFDB4232E8}"/>
              </a:ext>
            </a:extLst>
          </p:cNvPr>
          <p:cNvSpPr/>
          <p:nvPr/>
        </p:nvSpPr>
        <p:spPr>
          <a:xfrm>
            <a:off x="9639435" y="3272716"/>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8" name="Ned 67">
            <a:extLst>
              <a:ext uri="{FF2B5EF4-FFF2-40B4-BE49-F238E27FC236}">
                <a16:creationId xmlns:a16="http://schemas.microsoft.com/office/drawing/2014/main" id="{3AC1E68D-5760-5446-8446-AC01A2B15012}"/>
              </a:ext>
            </a:extLst>
          </p:cNvPr>
          <p:cNvSpPr/>
          <p:nvPr/>
        </p:nvSpPr>
        <p:spPr>
          <a:xfrm>
            <a:off x="9639435" y="3468648"/>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0" name="Ned 69">
            <a:extLst>
              <a:ext uri="{FF2B5EF4-FFF2-40B4-BE49-F238E27FC236}">
                <a16:creationId xmlns:a16="http://schemas.microsoft.com/office/drawing/2014/main" id="{D093EEC2-A8A5-6B47-8EF0-76A35C827080}"/>
              </a:ext>
            </a:extLst>
          </p:cNvPr>
          <p:cNvSpPr/>
          <p:nvPr/>
        </p:nvSpPr>
        <p:spPr>
          <a:xfrm flipV="1">
            <a:off x="8591899" y="3084141"/>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2" name="Ned 71">
            <a:extLst>
              <a:ext uri="{FF2B5EF4-FFF2-40B4-BE49-F238E27FC236}">
                <a16:creationId xmlns:a16="http://schemas.microsoft.com/office/drawing/2014/main" id="{1952157D-3AB3-1248-889D-2704EC412FA5}"/>
              </a:ext>
            </a:extLst>
          </p:cNvPr>
          <p:cNvSpPr/>
          <p:nvPr/>
        </p:nvSpPr>
        <p:spPr>
          <a:xfrm>
            <a:off x="8591473" y="3272716"/>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4" name="Ned 73">
            <a:extLst>
              <a:ext uri="{FF2B5EF4-FFF2-40B4-BE49-F238E27FC236}">
                <a16:creationId xmlns:a16="http://schemas.microsoft.com/office/drawing/2014/main" id="{A9B4944A-2C62-8B4C-8039-B585F896152A}"/>
              </a:ext>
            </a:extLst>
          </p:cNvPr>
          <p:cNvSpPr/>
          <p:nvPr/>
        </p:nvSpPr>
        <p:spPr>
          <a:xfrm>
            <a:off x="8591473" y="2888779"/>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5" name="Ned 74">
            <a:extLst>
              <a:ext uri="{FF2B5EF4-FFF2-40B4-BE49-F238E27FC236}">
                <a16:creationId xmlns:a16="http://schemas.microsoft.com/office/drawing/2014/main" id="{75D0C906-81D4-C847-9C9C-7F0A4F16F81F}"/>
              </a:ext>
            </a:extLst>
          </p:cNvPr>
          <p:cNvSpPr/>
          <p:nvPr/>
        </p:nvSpPr>
        <p:spPr>
          <a:xfrm flipV="1">
            <a:off x="8591473" y="3462146"/>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6" name="Ned 75">
            <a:extLst>
              <a:ext uri="{FF2B5EF4-FFF2-40B4-BE49-F238E27FC236}">
                <a16:creationId xmlns:a16="http://schemas.microsoft.com/office/drawing/2014/main" id="{5833AEE9-181D-094E-A7F9-15816FE474A2}"/>
              </a:ext>
            </a:extLst>
          </p:cNvPr>
          <p:cNvSpPr/>
          <p:nvPr/>
        </p:nvSpPr>
        <p:spPr>
          <a:xfrm flipV="1">
            <a:off x="8591473" y="3653904"/>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7" name="Ned 76">
            <a:extLst>
              <a:ext uri="{FF2B5EF4-FFF2-40B4-BE49-F238E27FC236}">
                <a16:creationId xmlns:a16="http://schemas.microsoft.com/office/drawing/2014/main" id="{C733B9A7-12DF-5A46-93D5-3EF533358656}"/>
              </a:ext>
            </a:extLst>
          </p:cNvPr>
          <p:cNvSpPr/>
          <p:nvPr/>
        </p:nvSpPr>
        <p:spPr>
          <a:xfrm>
            <a:off x="8591473" y="3833739"/>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9" name="Ned 78">
            <a:extLst>
              <a:ext uri="{FF2B5EF4-FFF2-40B4-BE49-F238E27FC236}">
                <a16:creationId xmlns:a16="http://schemas.microsoft.com/office/drawing/2014/main" id="{4C0A13DB-5031-924B-BA7A-9FB08E65DDB8}"/>
              </a:ext>
            </a:extLst>
          </p:cNvPr>
          <p:cNvSpPr/>
          <p:nvPr/>
        </p:nvSpPr>
        <p:spPr>
          <a:xfrm>
            <a:off x="7584895" y="3083286"/>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81" name="Ned 80">
            <a:extLst>
              <a:ext uri="{FF2B5EF4-FFF2-40B4-BE49-F238E27FC236}">
                <a16:creationId xmlns:a16="http://schemas.microsoft.com/office/drawing/2014/main" id="{13903AF1-F2D6-4E4C-B86F-376D8A263EE9}"/>
              </a:ext>
            </a:extLst>
          </p:cNvPr>
          <p:cNvSpPr/>
          <p:nvPr/>
        </p:nvSpPr>
        <p:spPr>
          <a:xfrm flipV="1">
            <a:off x="7584895" y="3272716"/>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82" name="Ned 81">
            <a:extLst>
              <a:ext uri="{FF2B5EF4-FFF2-40B4-BE49-F238E27FC236}">
                <a16:creationId xmlns:a16="http://schemas.microsoft.com/office/drawing/2014/main" id="{6D58D248-AD05-4B4E-A576-7607E6860538}"/>
              </a:ext>
            </a:extLst>
          </p:cNvPr>
          <p:cNvSpPr/>
          <p:nvPr/>
        </p:nvSpPr>
        <p:spPr>
          <a:xfrm flipV="1">
            <a:off x="7584895" y="3653904"/>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83" name="Ned 82">
            <a:extLst>
              <a:ext uri="{FF2B5EF4-FFF2-40B4-BE49-F238E27FC236}">
                <a16:creationId xmlns:a16="http://schemas.microsoft.com/office/drawing/2014/main" id="{CEDE359F-DFAE-E44A-B7F3-CDFAD5994C56}"/>
              </a:ext>
            </a:extLst>
          </p:cNvPr>
          <p:cNvSpPr/>
          <p:nvPr/>
        </p:nvSpPr>
        <p:spPr>
          <a:xfrm>
            <a:off x="7584895" y="3468648"/>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84" name="Ned 83">
            <a:extLst>
              <a:ext uri="{FF2B5EF4-FFF2-40B4-BE49-F238E27FC236}">
                <a16:creationId xmlns:a16="http://schemas.microsoft.com/office/drawing/2014/main" id="{37CF4D06-3CAD-5947-B8FB-93E3F92AD4FD}"/>
              </a:ext>
            </a:extLst>
          </p:cNvPr>
          <p:cNvSpPr/>
          <p:nvPr/>
        </p:nvSpPr>
        <p:spPr>
          <a:xfrm flipV="1">
            <a:off x="7585321" y="2891506"/>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85" name="Ned 84">
            <a:extLst>
              <a:ext uri="{FF2B5EF4-FFF2-40B4-BE49-F238E27FC236}">
                <a16:creationId xmlns:a16="http://schemas.microsoft.com/office/drawing/2014/main" id="{CD2A56AA-4856-EA49-9458-C1645F337E5D}"/>
              </a:ext>
            </a:extLst>
          </p:cNvPr>
          <p:cNvSpPr/>
          <p:nvPr/>
        </p:nvSpPr>
        <p:spPr>
          <a:xfrm flipV="1">
            <a:off x="7584895" y="3832019"/>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86" name="textruta 85">
            <a:extLst>
              <a:ext uri="{FF2B5EF4-FFF2-40B4-BE49-F238E27FC236}">
                <a16:creationId xmlns:a16="http://schemas.microsoft.com/office/drawing/2014/main" id="{0145276C-5D7B-BB44-AE55-0671E98C31AA}"/>
              </a:ext>
            </a:extLst>
          </p:cNvPr>
          <p:cNvSpPr txBox="1"/>
          <p:nvPr/>
        </p:nvSpPr>
        <p:spPr>
          <a:xfrm>
            <a:off x="8498754" y="4171725"/>
            <a:ext cx="1757212" cy="200055"/>
          </a:xfrm>
          <a:prstGeom prst="rect">
            <a:avLst/>
          </a:prstGeom>
          <a:noFill/>
        </p:spPr>
        <p:txBody>
          <a:bodyPr wrap="none" rtlCol="0">
            <a:spAutoFit/>
          </a:bodyPr>
          <a:lstStyle/>
          <a:p>
            <a:pPr lvl="0" algn="ctr"/>
            <a:r>
              <a:rPr lang="sv-SE" sz="700" i="1" dirty="0">
                <a:solidFill>
                  <a:prstClr val="black"/>
                </a:solidFill>
              </a:rPr>
              <a:t>Tal inom parantes motsvarar förra året</a:t>
            </a:r>
          </a:p>
        </p:txBody>
      </p:sp>
      <p:sp>
        <p:nvSpPr>
          <p:cNvPr id="5" name="Höger klammerparentes 4">
            <a:extLst>
              <a:ext uri="{FF2B5EF4-FFF2-40B4-BE49-F238E27FC236}">
                <a16:creationId xmlns:a16="http://schemas.microsoft.com/office/drawing/2014/main" id="{ECF8BDA1-D463-A64B-98B5-37A5267C8FE3}"/>
              </a:ext>
            </a:extLst>
          </p:cNvPr>
          <p:cNvSpPr/>
          <p:nvPr/>
        </p:nvSpPr>
        <p:spPr>
          <a:xfrm rot="16200000">
            <a:off x="4029177" y="233304"/>
            <a:ext cx="154269" cy="3818501"/>
          </a:xfrm>
          <a:prstGeom prst="rightBrace">
            <a:avLst>
              <a:gd name="adj1" fmla="val 39102"/>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9" name="textruta 48">
            <a:extLst>
              <a:ext uri="{FF2B5EF4-FFF2-40B4-BE49-F238E27FC236}">
                <a16:creationId xmlns:a16="http://schemas.microsoft.com/office/drawing/2014/main" id="{C137142C-23C9-A344-A449-8747D2D85CEB}"/>
              </a:ext>
            </a:extLst>
          </p:cNvPr>
          <p:cNvSpPr txBox="1"/>
          <p:nvPr/>
        </p:nvSpPr>
        <p:spPr>
          <a:xfrm>
            <a:off x="3338457" y="6272598"/>
            <a:ext cx="6110133" cy="307777"/>
          </a:xfrm>
          <a:prstGeom prst="rect">
            <a:avLst/>
          </a:prstGeom>
        </p:spPr>
        <p:txBody>
          <a:bodyPr wrap="square">
            <a:spAutoFit/>
          </a:bodyPr>
          <a:lstStyle>
            <a:defPPr>
              <a:defRPr lang="sv-SE"/>
            </a:defPPr>
            <a:lvl1pPr algn="ctr">
              <a:defRPr sz="700"/>
            </a:lvl1pPr>
          </a:lstStyle>
          <a:p>
            <a:r>
              <a:rPr lang="sv-SE" dirty="0" err="1"/>
              <a:t>FoI</a:t>
            </a:r>
            <a:r>
              <a:rPr lang="sv-SE" dirty="0"/>
              <a:t>-kostnader inkluderar både </a:t>
            </a:r>
            <a:r>
              <a:rPr lang="sv-SE" dirty="0" err="1"/>
              <a:t>FoI</a:t>
            </a:r>
            <a:r>
              <a:rPr lang="sv-SE" dirty="0"/>
              <a:t> som utförts av egen personal, konsulter och leds internt samt utlagd </a:t>
            </a:r>
            <a:r>
              <a:rPr lang="sv-SE" dirty="0" err="1"/>
              <a:t>FoI</a:t>
            </a:r>
            <a:r>
              <a:rPr lang="sv-SE" dirty="0"/>
              <a:t> som myndigheter/institutioner ger i uppdrag att utföra. </a:t>
            </a:r>
            <a:r>
              <a:rPr lang="sv-SE" dirty="0" err="1"/>
              <a:t>FoI</a:t>
            </a:r>
            <a:r>
              <a:rPr lang="sv-SE" dirty="0"/>
              <a:t> skall karaktäriseras av: Nyskapande, Kreativitet, Ovisshet, Systematik och Överförbarhet och/eller Reproducerbarhet.</a:t>
            </a:r>
          </a:p>
        </p:txBody>
      </p:sp>
      <p:sp>
        <p:nvSpPr>
          <p:cNvPr id="6" name="Höger 5">
            <a:extLst>
              <a:ext uri="{FF2B5EF4-FFF2-40B4-BE49-F238E27FC236}">
                <a16:creationId xmlns:a16="http://schemas.microsoft.com/office/drawing/2014/main" id="{136488DF-1798-0147-8047-EE9B42B6CE64}"/>
              </a:ext>
            </a:extLst>
          </p:cNvPr>
          <p:cNvSpPr/>
          <p:nvPr/>
        </p:nvSpPr>
        <p:spPr>
          <a:xfrm>
            <a:off x="3586505" y="1895881"/>
            <a:ext cx="104892" cy="63452"/>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4" name="Höger 43">
            <a:extLst>
              <a:ext uri="{FF2B5EF4-FFF2-40B4-BE49-F238E27FC236}">
                <a16:creationId xmlns:a16="http://schemas.microsoft.com/office/drawing/2014/main" id="{D55BF46D-B453-C94E-B94E-C2A43DFC4B29}"/>
              </a:ext>
            </a:extLst>
          </p:cNvPr>
          <p:cNvSpPr/>
          <p:nvPr/>
        </p:nvSpPr>
        <p:spPr>
          <a:xfrm>
            <a:off x="9627029" y="3677817"/>
            <a:ext cx="115381" cy="8445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nvGrpSpPr>
          <p:cNvPr id="42" name="Grupp 41">
            <a:extLst>
              <a:ext uri="{FF2B5EF4-FFF2-40B4-BE49-F238E27FC236}">
                <a16:creationId xmlns:a16="http://schemas.microsoft.com/office/drawing/2014/main" id="{12C0DC40-88B0-C34B-95CE-0919BFBB995B}"/>
              </a:ext>
            </a:extLst>
          </p:cNvPr>
          <p:cNvGrpSpPr/>
          <p:nvPr/>
        </p:nvGrpSpPr>
        <p:grpSpPr>
          <a:xfrm>
            <a:off x="3093465" y="5211680"/>
            <a:ext cx="1156101" cy="234012"/>
            <a:chOff x="2150398" y="5584379"/>
            <a:chExt cx="1398882" cy="283155"/>
          </a:xfrm>
        </p:grpSpPr>
        <p:sp>
          <p:nvSpPr>
            <p:cNvPr id="43" name="Rektangel 42">
              <a:extLst>
                <a:ext uri="{FF2B5EF4-FFF2-40B4-BE49-F238E27FC236}">
                  <a16:creationId xmlns:a16="http://schemas.microsoft.com/office/drawing/2014/main" id="{610A8113-375D-694D-B448-19AAF2D04283}"/>
                </a:ext>
              </a:extLst>
            </p:cNvPr>
            <p:cNvSpPr/>
            <p:nvPr/>
          </p:nvSpPr>
          <p:spPr>
            <a:xfrm>
              <a:off x="2150398" y="5653636"/>
              <a:ext cx="123096" cy="123096"/>
            </a:xfrm>
            <a:prstGeom prst="rect">
              <a:avLst/>
            </a:pr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dirty="0"/>
            </a:p>
          </p:txBody>
        </p:sp>
        <p:sp>
          <p:nvSpPr>
            <p:cNvPr id="45" name="Rektangel 44">
              <a:extLst>
                <a:ext uri="{FF2B5EF4-FFF2-40B4-BE49-F238E27FC236}">
                  <a16:creationId xmlns:a16="http://schemas.microsoft.com/office/drawing/2014/main" id="{A60A681F-FC46-3643-A6FE-5852B720C83E}"/>
                </a:ext>
              </a:extLst>
            </p:cNvPr>
            <p:cNvSpPr/>
            <p:nvPr/>
          </p:nvSpPr>
          <p:spPr>
            <a:xfrm>
              <a:off x="2874338" y="5653636"/>
              <a:ext cx="123096" cy="123096"/>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dirty="0"/>
            </a:p>
          </p:txBody>
        </p:sp>
        <p:sp>
          <p:nvSpPr>
            <p:cNvPr id="46" name="textruta 45">
              <a:extLst>
                <a:ext uri="{FF2B5EF4-FFF2-40B4-BE49-F238E27FC236}">
                  <a16:creationId xmlns:a16="http://schemas.microsoft.com/office/drawing/2014/main" id="{6E383D2E-B06A-3140-815E-45D7E2079C27}"/>
                </a:ext>
              </a:extLst>
            </p:cNvPr>
            <p:cNvSpPr txBox="1"/>
            <p:nvPr/>
          </p:nvSpPr>
          <p:spPr>
            <a:xfrm>
              <a:off x="2286352" y="5584379"/>
              <a:ext cx="533787" cy="279308"/>
            </a:xfrm>
            <a:prstGeom prst="rect">
              <a:avLst/>
            </a:prstGeom>
            <a:noFill/>
          </p:spPr>
          <p:txBody>
            <a:bodyPr wrap="none" rtlCol="0">
              <a:spAutoFit/>
            </a:bodyPr>
            <a:lstStyle/>
            <a:p>
              <a:r>
                <a:rPr lang="sv-SE" sz="900" dirty="0"/>
                <a:t>2020</a:t>
              </a:r>
            </a:p>
          </p:txBody>
        </p:sp>
        <p:sp>
          <p:nvSpPr>
            <p:cNvPr id="47" name="textruta 46">
              <a:extLst>
                <a:ext uri="{FF2B5EF4-FFF2-40B4-BE49-F238E27FC236}">
                  <a16:creationId xmlns:a16="http://schemas.microsoft.com/office/drawing/2014/main" id="{4EDE52A3-2B72-064A-8961-53BAC4E5AB91}"/>
                </a:ext>
              </a:extLst>
            </p:cNvPr>
            <p:cNvSpPr txBox="1"/>
            <p:nvPr/>
          </p:nvSpPr>
          <p:spPr>
            <a:xfrm>
              <a:off x="3015493" y="5588226"/>
              <a:ext cx="533787" cy="279308"/>
            </a:xfrm>
            <a:prstGeom prst="rect">
              <a:avLst/>
            </a:prstGeom>
            <a:noFill/>
          </p:spPr>
          <p:txBody>
            <a:bodyPr wrap="none" rtlCol="0">
              <a:spAutoFit/>
            </a:bodyPr>
            <a:lstStyle/>
            <a:p>
              <a:r>
                <a:rPr lang="sv-SE" sz="900" dirty="0"/>
                <a:t>2021</a:t>
              </a:r>
            </a:p>
          </p:txBody>
        </p:sp>
      </p:grpSp>
    </p:spTree>
    <p:extLst>
      <p:ext uri="{BB962C8B-B14F-4D97-AF65-F5344CB8AC3E}">
        <p14:creationId xmlns:p14="http://schemas.microsoft.com/office/powerpoint/2010/main" val="32833709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OGO" val="Almega_Normal"/>
</p:tagLst>
</file>

<file path=ppt/tags/tag2.xml><?xml version="1.0" encoding="utf-8"?>
<p:tagLst xmlns:a="http://schemas.openxmlformats.org/drawingml/2006/main" xmlns:r="http://schemas.openxmlformats.org/officeDocument/2006/relationships" xmlns:p="http://schemas.openxmlformats.org/presentationml/2006/main">
  <p:tag name="LOGO" val="Almega_EndLogo"/>
</p:tagLst>
</file>

<file path=ppt/tags/tag3.xml><?xml version="1.0" encoding="utf-8"?>
<p:tagLst xmlns:a="http://schemas.openxmlformats.org/drawingml/2006/main" xmlns:r="http://schemas.openxmlformats.org/officeDocument/2006/relationships" xmlns:p="http://schemas.openxmlformats.org/presentationml/2006/main">
  <p:tag name="LOGO" val="Almega_Normal"/>
</p:tagLst>
</file>

<file path=ppt/tags/tag4.xml><?xml version="1.0" encoding="utf-8"?>
<p:tagLst xmlns:a="http://schemas.openxmlformats.org/drawingml/2006/main" xmlns:r="http://schemas.openxmlformats.org/officeDocument/2006/relationships" xmlns:p="http://schemas.openxmlformats.org/presentationml/2006/main">
  <p:tag name="LOGO" val="Almega_EndLogo"/>
</p:tagLst>
</file>

<file path=ppt/theme/theme1.xml><?xml version="1.0" encoding="utf-8"?>
<a:theme xmlns:a="http://schemas.openxmlformats.org/drawingml/2006/main" name="Almega">
  <a:themeElements>
    <a:clrScheme name="Almega - Förbund">
      <a:dk1>
        <a:sysClr val="windowText" lastClr="000000"/>
      </a:dk1>
      <a:lt1>
        <a:sysClr val="window" lastClr="FFFFFF"/>
      </a:lt1>
      <a:dk2>
        <a:srgbClr val="000000"/>
      </a:dk2>
      <a:lt2>
        <a:srgbClr val="F8F8F8"/>
      </a:lt2>
      <a:accent1>
        <a:srgbClr val="657B71"/>
      </a:accent1>
      <a:accent2>
        <a:srgbClr val="2A3B36"/>
      </a:accent2>
      <a:accent3>
        <a:srgbClr val="7F7F7F"/>
      </a:accent3>
      <a:accent4>
        <a:srgbClr val="262626"/>
      </a:accent4>
      <a:accent5>
        <a:srgbClr val="B0BFB7"/>
      </a:accent5>
      <a:accent6>
        <a:srgbClr val="455A5A"/>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örbund.potx" id="{F54D58D8-045D-4243-B641-6DBEE3E0E5C6}" vid="{A1FCF02A-F1F1-4F5D-AF96-8D37C54DD44A}"/>
    </a:ext>
  </a:extLst>
</a:theme>
</file>

<file path=ppt/theme/theme2.xml><?xml version="1.0" encoding="utf-8"?>
<a:theme xmlns:a="http://schemas.openxmlformats.org/drawingml/2006/main" name="1_Almega">
  <a:themeElements>
    <a:clrScheme name="Almega - Förbund">
      <a:dk1>
        <a:sysClr val="windowText" lastClr="000000"/>
      </a:dk1>
      <a:lt1>
        <a:sysClr val="window" lastClr="FFFFFF"/>
      </a:lt1>
      <a:dk2>
        <a:srgbClr val="000000"/>
      </a:dk2>
      <a:lt2>
        <a:srgbClr val="F8F8F8"/>
      </a:lt2>
      <a:accent1>
        <a:srgbClr val="657B71"/>
      </a:accent1>
      <a:accent2>
        <a:srgbClr val="2A3B36"/>
      </a:accent2>
      <a:accent3>
        <a:srgbClr val="7F7F7F"/>
      </a:accent3>
      <a:accent4>
        <a:srgbClr val="262626"/>
      </a:accent4>
      <a:accent5>
        <a:srgbClr val="B0BFB7"/>
      </a:accent5>
      <a:accent6>
        <a:srgbClr val="455A5A"/>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örbund.potx" id="{F54D58D8-045D-4243-B641-6DBEE3E0E5C6}" vid="{A1FCF02A-F1F1-4F5D-AF96-8D37C54DD44A}"/>
    </a:ext>
  </a:extLst>
</a:theme>
</file>

<file path=ppt/theme/theme3.xml><?xml version="1.0" encoding="utf-8"?>
<a:theme xmlns:a="http://schemas.openxmlformats.org/drawingml/2006/main" name="Office Theme">
  <a:themeElements>
    <a:clrScheme name="Almega - Förbund">
      <a:dk1>
        <a:sysClr val="windowText" lastClr="000000"/>
      </a:dk1>
      <a:lt1>
        <a:sysClr val="window" lastClr="FFFFFF"/>
      </a:lt1>
      <a:dk2>
        <a:srgbClr val="000000"/>
      </a:dk2>
      <a:lt2>
        <a:srgbClr val="F8F8F8"/>
      </a:lt2>
      <a:accent1>
        <a:srgbClr val="657B71"/>
      </a:accent1>
      <a:accent2>
        <a:srgbClr val="2A3B36"/>
      </a:accent2>
      <a:accent3>
        <a:srgbClr val="7F7F7F"/>
      </a:accent3>
      <a:accent4>
        <a:srgbClr val="262626"/>
      </a:accent4>
      <a:accent5>
        <a:srgbClr val="B0BFB7"/>
      </a:accent5>
      <a:accent6>
        <a:srgbClr val="455A5A"/>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Almega - Förbund">
      <a:dk1>
        <a:sysClr val="windowText" lastClr="000000"/>
      </a:dk1>
      <a:lt1>
        <a:sysClr val="window" lastClr="FFFFFF"/>
      </a:lt1>
      <a:dk2>
        <a:srgbClr val="000000"/>
      </a:dk2>
      <a:lt2>
        <a:srgbClr val="F8F8F8"/>
      </a:lt2>
      <a:accent1>
        <a:srgbClr val="657B71"/>
      </a:accent1>
      <a:accent2>
        <a:srgbClr val="2A3B36"/>
      </a:accent2>
      <a:accent3>
        <a:srgbClr val="7F7F7F"/>
      </a:accent3>
      <a:accent4>
        <a:srgbClr val="262626"/>
      </a:accent4>
      <a:accent5>
        <a:srgbClr val="B0BFB7"/>
      </a:accent5>
      <a:accent6>
        <a:srgbClr val="455A5A"/>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9113D3EBDED1043B86177659F62EF82" ma:contentTypeVersion="12" ma:contentTypeDescription="Skapa ett nytt dokument." ma:contentTypeScope="" ma:versionID="ba38c1f7d00022287f30e8e92eed99d1">
  <xsd:schema xmlns:xsd="http://www.w3.org/2001/XMLSchema" xmlns:xs="http://www.w3.org/2001/XMLSchema" xmlns:p="http://schemas.microsoft.com/office/2006/metadata/properties" xmlns:ns2="1cd0f6f0-530b-46dd-9e36-3c1bf6b1e976" xmlns:ns3="76c15b96-4f24-4e2a-bfa5-68ab96b0d6ad" targetNamespace="http://schemas.microsoft.com/office/2006/metadata/properties" ma:root="true" ma:fieldsID="916ca2a4c00baef038918fb1d4ce01f2" ns2:_="" ns3:_="">
    <xsd:import namespace="1cd0f6f0-530b-46dd-9e36-3c1bf6b1e976"/>
    <xsd:import namespace="76c15b96-4f24-4e2a-bfa5-68ab96b0d6a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d0f6f0-530b-46dd-9e36-3c1bf6b1e9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6c15b96-4f24-4e2a-bfa5-68ab96b0d6ad" elementFormDefault="qualified">
    <xsd:import namespace="http://schemas.microsoft.com/office/2006/documentManagement/types"/>
    <xsd:import namespace="http://schemas.microsoft.com/office/infopath/2007/PartnerControls"/>
    <xsd:element name="SharedWithUsers" ma:index="1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E2236B9-5CF3-40A3-8920-6DC49BEF59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d0f6f0-530b-46dd-9e36-3c1bf6b1e976"/>
    <ds:schemaRef ds:uri="76c15b96-4f24-4e2a-bfa5-68ab96b0d6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CEBAD6A-AFE5-46E0-9A90-AF4AB80FFBEE}">
  <ds:schemaRefs>
    <ds:schemaRef ds:uri="http://schemas.microsoft.com/sharepoint/v3/contenttype/forms"/>
  </ds:schemaRefs>
</ds:datastoreItem>
</file>

<file path=customXml/itemProps3.xml><?xml version="1.0" encoding="utf-8"?>
<ds:datastoreItem xmlns:ds="http://schemas.openxmlformats.org/officeDocument/2006/customXml" ds:itemID="{D4ABDA6A-1F6C-4B42-8544-08E5AE6AC91F}">
  <ds:schemaRefs>
    <ds:schemaRef ds:uri="http://purl.org/dc/elements/1.1/"/>
    <ds:schemaRef ds:uri="http://schemas.microsoft.com/office/2006/metadata/properties"/>
    <ds:schemaRef ds:uri="http://schemas.microsoft.com/office/infopath/2007/PartnerControls"/>
    <ds:schemaRef ds:uri="76c15b96-4f24-4e2a-bfa5-68ab96b0d6ad"/>
    <ds:schemaRef ds:uri="http://purl.org/dc/terms/"/>
    <ds:schemaRef ds:uri="http://schemas.microsoft.com/office/2006/documentManagement/types"/>
    <ds:schemaRef ds:uri="1cd0f6f0-530b-46dd-9e36-3c1bf6b1e976"/>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Förbund</Template>
  <TotalTime>11979</TotalTime>
  <Words>5242</Words>
  <Application>Microsoft Office PowerPoint</Application>
  <PresentationFormat>Bredbild</PresentationFormat>
  <Paragraphs>904</Paragraphs>
  <Slides>45</Slides>
  <Notes>0</Notes>
  <HiddenSlides>0</HiddenSlides>
  <MMClips>0</MMClips>
  <ScaleCrop>false</ScaleCrop>
  <HeadingPairs>
    <vt:vector size="6" baseType="variant">
      <vt:variant>
        <vt:lpstr>Använt teckensnitt</vt:lpstr>
      </vt:variant>
      <vt:variant>
        <vt:i4>3</vt:i4>
      </vt:variant>
      <vt:variant>
        <vt:lpstr>Tema</vt:lpstr>
      </vt:variant>
      <vt:variant>
        <vt:i4>2</vt:i4>
      </vt:variant>
      <vt:variant>
        <vt:lpstr>Bildrubriker</vt:lpstr>
      </vt:variant>
      <vt:variant>
        <vt:i4>45</vt:i4>
      </vt:variant>
    </vt:vector>
  </HeadingPairs>
  <TitlesOfParts>
    <vt:vector size="50" baseType="lpstr">
      <vt:lpstr>Almega Sans</vt:lpstr>
      <vt:lpstr>Arial</vt:lpstr>
      <vt:lpstr>Arial Black</vt:lpstr>
      <vt:lpstr>Almega</vt:lpstr>
      <vt:lpstr>1_Almega</vt:lpstr>
      <vt:lpstr>Insikt</vt:lpstr>
      <vt:lpstr>Inledning</vt:lpstr>
      <vt:lpstr>Totalt medverkade 122 medlemsföretag i Insikt 2022</vt:lpstr>
      <vt:lpstr>Innehåll</vt:lpstr>
      <vt:lpstr>PowerPoint-presentation</vt:lpstr>
      <vt:lpstr>85 procent av medlemsföretagen har 90-100 procent av sina intäkter inom Sverige</vt:lpstr>
      <vt:lpstr>Andelen medlemsföretag som exporterar har ökat till 39 procent</vt:lpstr>
      <vt:lpstr>Icke-arvodesbaserade intäkter blir allt vanligare hos medlemsföretagen</vt:lpstr>
      <vt:lpstr>77 procent av medlemmarna investerar i forskning och innovation (FoI)</vt:lpstr>
      <vt:lpstr>Alla arkitektföretag har ett skriftligt kvalitetssäkringsförfarande</vt:lpstr>
      <vt:lpstr>75 procent av medlemsföretagen har interna processer för deras hållbarhetsarbete medan 66 procent erbjuder hållbara produkter/tjänster</vt:lpstr>
      <vt:lpstr>44 procent har en digital strategi och 48 procent jobbar med Big Data</vt:lpstr>
      <vt:lpstr>64 procent av medlemsföretagen genomför kundnöjdhetsundersökningar</vt:lpstr>
      <vt:lpstr>PowerPoint-presentation</vt:lpstr>
      <vt:lpstr>Industrikonsulterna har i genomsnitt de största kundprojekten</vt:lpstr>
      <vt:lpstr>Näst intill alla medlemsföretag jobbar delvis mot privata företag</vt:lpstr>
      <vt:lpstr>64 procent av medlemmarnas egen omsättning är från privata aktörer – en ökning från förra året</vt:lpstr>
      <vt:lpstr>Egen omsättning från offentlig sektor har totalt minskat jämfört med förra året </vt:lpstr>
      <vt:lpstr>Delad syn på framtida Offentlig-Privat samverkan (PPP) inom infrastruktur</vt:lpstr>
      <vt:lpstr>PowerPoint-presentation</vt:lpstr>
      <vt:lpstr>29% av medlemsföretagens anställda är kvinnor</vt:lpstr>
      <vt:lpstr>Arkitektföretagen har fler kvinnliga anställda än män</vt:lpstr>
      <vt:lpstr>Medlemsföretagens andel kvinnor i chefspositioner uppgår till 30 procent</vt:lpstr>
      <vt:lpstr>Hos arkitekterna är könsfördelningen mellan cheferna 51/49</vt:lpstr>
      <vt:lpstr>Industri- och techkonsultföretagen har störst andel anställda under 45 år</vt:lpstr>
      <vt:lpstr>Arkitekter har högst antal årliga sjukdagar per medarbetare (8,9 dagar)</vt:lpstr>
      <vt:lpstr>Medlemsföretagen förutspår att distansarbetet kommer ligga på 1-2 dagar i veckan  </vt:lpstr>
      <vt:lpstr>PowerPoint-presentation</vt:lpstr>
      <vt:lpstr>Industri- och techkonsultföretagen har lägst andel icke-arvodesbaserade intäkter</vt:lpstr>
      <vt:lpstr>Andelen företag som investerar i FOI har stigit bland Industri- och techkonsultföretagen </vt:lpstr>
      <vt:lpstr>42 procent av medlemsföretagen har en lokalkostnad på 5-9 procent av de totala kostnaderna</vt:lpstr>
      <vt:lpstr>58 procent av medlemsföretagen har en IT-kostnad över 4 procent av totala kostnaderna </vt:lpstr>
      <vt:lpstr>Industri- och techkonsultföretagens andel egen omsättning har minskat kraftigt från föregående år</vt:lpstr>
      <vt:lpstr>Bygg, infrastruktur, industri och fastigheter är medlemsföretagens största kundgrupper</vt:lpstr>
      <vt:lpstr>Störst andel av medlemmarnas egen omsättning kommer från bygg- och  fastighetsbranschen </vt:lpstr>
      <vt:lpstr>Majoriteten av medlemmarnas kunder är verksamma inom Industri, bygg &amp; fastigheter</vt:lpstr>
      <vt:lpstr>81 procent av medlemsföretagens anställda är ingenjörer,   arkitekter eller forskare</vt:lpstr>
      <vt:lpstr>50 procent av medlemsföretagens anställda har jobbat 5-14 år  hos nuvarande arbetsgivare  </vt:lpstr>
      <vt:lpstr>Medlemsföretagens totala personalomsättning har stigit till 8,2 procent sedan förra året </vt:lpstr>
      <vt:lpstr>72 procent av medlemsföretagen har utbildningskostnader mellan 0-5 procent av de totala årliga kostnaderna</vt:lpstr>
      <vt:lpstr>Definitionslista nyckeltal </vt:lpstr>
      <vt:lpstr>Enkätfrågor</vt:lpstr>
      <vt:lpstr>PowerPoint-presentation</vt:lpstr>
      <vt:lpstr>Benchmark mot Danmark </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Instruktioner Dold sida, visas inte vid utskrift</dc:title>
  <dc:creator>Linnea Kvist</dc:creator>
  <cp:lastModifiedBy>Linnea Kvist</cp:lastModifiedBy>
  <cp:revision>193</cp:revision>
  <dcterms:created xsi:type="dcterms:W3CDTF">2021-06-11T09:15:41Z</dcterms:created>
  <dcterms:modified xsi:type="dcterms:W3CDTF">2022-05-23T07:43:35Z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0x01010049113D3EBDED1043B86177659F62EF82</vt:lpwstr>
  </property>
</Properties>
</file>