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2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Ex3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charts/chart1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1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1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3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4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5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6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2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2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2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0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1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2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3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4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5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6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37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38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39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0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1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59" r:id="rId5"/>
    <p:sldId id="307" r:id="rId6"/>
    <p:sldId id="265" r:id="rId7"/>
    <p:sldId id="268" r:id="rId8"/>
    <p:sldId id="270" r:id="rId9"/>
    <p:sldId id="267" r:id="rId10"/>
    <p:sldId id="275" r:id="rId11"/>
    <p:sldId id="276" r:id="rId12"/>
    <p:sldId id="277" r:id="rId13"/>
    <p:sldId id="278" r:id="rId14"/>
    <p:sldId id="279" r:id="rId15"/>
    <p:sldId id="280" r:id="rId16"/>
    <p:sldId id="271" r:id="rId17"/>
    <p:sldId id="281" r:id="rId18"/>
    <p:sldId id="282" r:id="rId19"/>
    <p:sldId id="283" r:id="rId20"/>
    <p:sldId id="284" r:id="rId21"/>
    <p:sldId id="272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73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274" r:id="rId44"/>
    <p:sldId id="305" r:id="rId45"/>
    <p:sldId id="306" r:id="rId4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B7755078-7B47-409F-83D8-E85998059676}">
          <p14:sldIdLst>
            <p14:sldId id="259"/>
            <p14:sldId id="307"/>
            <p14:sldId id="265"/>
            <p14:sldId id="268"/>
            <p14:sldId id="270"/>
            <p14:sldId id="267"/>
            <p14:sldId id="275"/>
            <p14:sldId id="276"/>
            <p14:sldId id="277"/>
            <p14:sldId id="278"/>
            <p14:sldId id="279"/>
            <p14:sldId id="280"/>
            <p14:sldId id="271"/>
            <p14:sldId id="281"/>
            <p14:sldId id="282"/>
            <p14:sldId id="283"/>
            <p14:sldId id="284"/>
            <p14:sldId id="272"/>
            <p14:sldId id="285"/>
            <p14:sldId id="286"/>
            <p14:sldId id="287"/>
            <p14:sldId id="288"/>
            <p14:sldId id="289"/>
            <p14:sldId id="290"/>
            <p14:sldId id="291"/>
            <p14:sldId id="273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27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pos="234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66E"/>
    <a:srgbClr val="193C2A"/>
    <a:srgbClr val="2FA5B3"/>
    <a:srgbClr val="FDDDC1"/>
    <a:srgbClr val="E99C86"/>
    <a:srgbClr val="BD3B18"/>
    <a:srgbClr val="E2724A"/>
    <a:srgbClr val="13444A"/>
    <a:srgbClr val="FFFF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E0770-C8E3-4C90-9161-8B29BA58473C}" v="1" dt="2021-06-16T13:10:30.561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Format med tema 1 - dekorfär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04" y="64"/>
      </p:cViewPr>
      <p:guideLst>
        <p:guide pos="23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54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nea Kvist" userId="aa531848-5ed4-43e6-a83c-ef8b031ba534" providerId="ADAL" clId="{9DA9C59F-47AC-4594-846A-4ABB8664ABB5}"/>
    <pc:docChg chg="modSld">
      <pc:chgData name="Linnea Kvist" userId="aa531848-5ed4-43e6-a83c-ef8b031ba534" providerId="ADAL" clId="{9DA9C59F-47AC-4594-846A-4ABB8664ABB5}" dt="2021-06-16T10:58:01.236" v="6" actId="20577"/>
      <pc:docMkLst>
        <pc:docMk/>
      </pc:docMkLst>
      <pc:sldChg chg="modSp mod">
        <pc:chgData name="Linnea Kvist" userId="aa531848-5ed4-43e6-a83c-ef8b031ba534" providerId="ADAL" clId="{9DA9C59F-47AC-4594-846A-4ABB8664ABB5}" dt="2021-06-16T10:56:52.151" v="3" actId="20577"/>
        <pc:sldMkLst>
          <pc:docMk/>
          <pc:sldMk cId="2831523062" sldId="265"/>
        </pc:sldMkLst>
        <pc:spChg chg="mod">
          <ac:chgData name="Linnea Kvist" userId="aa531848-5ed4-43e6-a83c-ef8b031ba534" providerId="ADAL" clId="{9DA9C59F-47AC-4594-846A-4ABB8664ABB5}" dt="2021-06-16T10:56:52.151" v="3" actId="20577"/>
          <ac:spMkLst>
            <pc:docMk/>
            <pc:sldMk cId="2831523062" sldId="265"/>
            <ac:spMk id="2" creationId="{5A5BC4CB-4446-414D-BC23-9D1D07A4CC62}"/>
          </ac:spMkLst>
        </pc:spChg>
      </pc:sldChg>
      <pc:sldChg chg="modSp mod">
        <pc:chgData name="Linnea Kvist" userId="aa531848-5ed4-43e6-a83c-ef8b031ba534" providerId="ADAL" clId="{9DA9C59F-47AC-4594-846A-4ABB8664ABB5}" dt="2021-06-16T10:58:01.236" v="6" actId="20577"/>
        <pc:sldMkLst>
          <pc:docMk/>
          <pc:sldMk cId="1170388416" sldId="307"/>
        </pc:sldMkLst>
        <pc:spChg chg="mod">
          <ac:chgData name="Linnea Kvist" userId="aa531848-5ed4-43e6-a83c-ef8b031ba534" providerId="ADAL" clId="{9DA9C59F-47AC-4594-846A-4ABB8664ABB5}" dt="2021-06-16T10:56:34.344" v="1" actId="20577"/>
          <ac:spMkLst>
            <pc:docMk/>
            <pc:sldMk cId="1170388416" sldId="307"/>
            <ac:spMk id="3" creationId="{96C88FE7-405F-D84E-9C22-2AADDB4F62DA}"/>
          </ac:spMkLst>
        </pc:spChg>
        <pc:spChg chg="mod">
          <ac:chgData name="Linnea Kvist" userId="aa531848-5ed4-43e6-a83c-ef8b031ba534" providerId="ADAL" clId="{9DA9C59F-47AC-4594-846A-4ABB8664ABB5}" dt="2021-06-16T10:58:01.236" v="6" actId="20577"/>
          <ac:spMkLst>
            <pc:docMk/>
            <pc:sldMk cId="1170388416" sldId="307"/>
            <ac:spMk id="5" creationId="{37E0B093-7D41-DB48-9A6A-2A03FA3162F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-%20Enskilda%20sva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priorityg.sharepoint.com/sites/Strategi/Shared%20Documents/General/Kundmaterial/Innovationsf&#246;retagen/INSIKT%202021%20Enk&#228;tsva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https://priorityg.sharepoint.com/sites/Strategi/Shared%20Documents/General/Kundmaterial/Innovationsf&#246;retagen/INSIKT%202021%20Enk&#228;tsvar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https://priorityg.sharepoint.com/sites/Strategi/Shared%20Documents/General/Kundmaterial/Innovationsf&#246;retagen/INSIKT%202021%20Enk&#228;tsvar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https://priorityg.sharepoint.com/sites/Strategi/Shared%20Documents/General/Kundmaterial/Innovationsf&#246;retagen/INSIKT%202021%20-%20Enskilda%20sv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61807659556293E-2"/>
          <c:y val="6.2281855093104271E-2"/>
          <c:w val="0.95027810626141718"/>
          <c:h val="0.87400933754422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'Sammanfattning (all data)'!$AC$3</c:f>
              <c:strCache>
                <c:ptCount val="1"/>
                <c:pt idx="0">
                  <c:v>Svarande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FA5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61-F846-9CFD-17790588359E}"/>
              </c:ext>
            </c:extLst>
          </c:dPt>
          <c:dPt>
            <c:idx val="1"/>
            <c:invertIfNegative val="0"/>
            <c:bubble3D val="0"/>
            <c:spPr>
              <a:solidFill>
                <a:srgbClr val="1D66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61-F846-9CFD-17790588359E}"/>
              </c:ext>
            </c:extLst>
          </c:dPt>
          <c:dPt>
            <c:idx val="2"/>
            <c:invertIfNegative val="0"/>
            <c:bubble3D val="0"/>
            <c:spPr>
              <a:solidFill>
                <a:srgbClr val="193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61-F846-9CFD-17790588359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61-F846-9CFD-17790588359E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'Sammanfattning (all data)'!$AB$4:$AB$7</c:f>
              <c:strCache>
                <c:ptCount val="4"/>
                <c:pt idx="0">
                  <c:v>Teknikkonsult</c:v>
                </c:pt>
                <c:pt idx="1">
                  <c:v>Arkitekt</c:v>
                </c:pt>
                <c:pt idx="2">
                  <c:v>Industrikonsult </c:v>
                </c:pt>
                <c:pt idx="3">
                  <c:v>Annan</c:v>
                </c:pt>
              </c:strCache>
            </c:strRef>
          </c:cat>
          <c:val>
            <c:numRef>
              <c:f>'Sammanfattning (all data)'!$AC$4:$AC$7</c:f>
              <c:numCache>
                <c:formatCode>0%</c:formatCode>
                <c:ptCount val="4"/>
                <c:pt idx="0">
                  <c:v>0.52249999999999996</c:v>
                </c:pt>
                <c:pt idx="1">
                  <c:v>0.25840000000000002</c:v>
                </c:pt>
                <c:pt idx="2">
                  <c:v>0.1124</c:v>
                </c:pt>
                <c:pt idx="3">
                  <c:v>0.10680000000000001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61-F846-9CFD-177905883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27"/>
        <c:axId val="1271297711"/>
        <c:axId val="1273141167"/>
      </c:barChart>
      <c:catAx>
        <c:axId val="1271297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273141167"/>
        <c:crosses val="autoZero"/>
        <c:auto val="1"/>
        <c:lblAlgn val="ctr"/>
        <c:lblOffset val="100"/>
        <c:noMultiLvlLbl val="0"/>
      </c:catAx>
      <c:valAx>
        <c:axId val="1273141167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271297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79113550734142"/>
          <c:y val="6.5719002106112909E-2"/>
          <c:w val="0.59929951449526764"/>
          <c:h val="0.8685619957877741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(tabell)'!$A$89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(tabell)'!$C$88:$E$88,'Affärsmodeller (Q1-12) (tabell)'!$H$88)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(tabell)'!$C$89:$E$89,'Affärsmodeller (Q1-12) (tabell)'!$H$89)</c:f>
              <c:numCache>
                <c:formatCode>0.00%</c:formatCode>
                <c:ptCount val="4"/>
                <c:pt idx="0">
                  <c:v>0.46589999999999998</c:v>
                </c:pt>
                <c:pt idx="1">
                  <c:v>0.47060000000000002</c:v>
                </c:pt>
                <c:pt idx="2">
                  <c:v>0.29549999999999998</c:v>
                </c:pt>
                <c:pt idx="3" formatCode="0%">
                  <c:v>0.42105263157894735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6-B54E-9FE6-82D5FF29B8FF}"/>
            </c:ext>
          </c:extLst>
        </c:ser>
        <c:ser>
          <c:idx val="1"/>
          <c:order val="1"/>
          <c:tx>
            <c:strRef>
              <c:f>'Affärsmodeller (Q1-12) (tabell)'!$A$90</c:f>
              <c:strCache>
                <c:ptCount val="1"/>
                <c:pt idx="0">
                  <c:v>Nej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(tabell)'!$C$88:$E$88,'Affärsmodeller (Q1-12) (tabell)'!$H$88)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(tabell)'!$C$90:$E$90,'Affärsmodeller (Q1-12) (tabell)'!$H$90)</c:f>
              <c:numCache>
                <c:formatCode>0.00%</c:formatCode>
                <c:ptCount val="4"/>
                <c:pt idx="0">
                  <c:v>0.52270000000000005</c:v>
                </c:pt>
                <c:pt idx="1">
                  <c:v>0.52939999999999998</c:v>
                </c:pt>
                <c:pt idx="2">
                  <c:v>0.65910000000000002</c:v>
                </c:pt>
                <c:pt idx="3" formatCode="0%">
                  <c:v>0.52631578947368418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86-B54E-9FE6-82D5FF29B8FF}"/>
            </c:ext>
          </c:extLst>
        </c:ser>
        <c:ser>
          <c:idx val="2"/>
          <c:order val="2"/>
          <c:tx>
            <c:strRef>
              <c:f>'Affärsmodeller (Q1-12) (tabell)'!$A$91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86-B54E-9FE6-82D5FF29B8FF}"/>
                </c:ext>
              </c:extLst>
            </c:dLbl>
            <c:numFmt formatCode="0\ %" sourceLinked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(tabell)'!$C$88:$E$88,'Affärsmodeller (Q1-12) (tabell)'!$H$88)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(tabell)'!$C$91:$E$91,'Affärsmodeller (Q1-12) (tabell)'!$H$91)</c:f>
              <c:numCache>
                <c:formatCode>0.00%</c:formatCode>
                <c:ptCount val="4"/>
                <c:pt idx="0">
                  <c:v>1.14E-2</c:v>
                </c:pt>
                <c:pt idx="1">
                  <c:v>0</c:v>
                </c:pt>
                <c:pt idx="2">
                  <c:v>4.5499999999999999E-2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86-B54E-9FE6-82D5FF29B8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97823023"/>
        <c:axId val="1066481183"/>
      </c:barChart>
      <c:catAx>
        <c:axId val="13978230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6481183"/>
        <c:crosses val="autoZero"/>
        <c:auto val="1"/>
        <c:lblAlgn val="ctr"/>
        <c:lblOffset val="100"/>
        <c:noMultiLvlLbl val="0"/>
      </c:catAx>
      <c:valAx>
        <c:axId val="1066481183"/>
        <c:scaling>
          <c:orientation val="minMax"/>
          <c:max val="1"/>
        </c:scaling>
        <c:delete val="1"/>
        <c:axPos val="t"/>
        <c:numFmt formatCode="0.00%" sourceLinked="1"/>
        <c:majorTickMark val="none"/>
        <c:minorTickMark val="none"/>
        <c:tickLblPos val="nextTo"/>
        <c:crossAx val="139782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56337072649206"/>
          <c:y val="0.34837186699828809"/>
          <c:w val="6.9562795011327033E-2"/>
          <c:h val="0.331221400010892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+mn-lt"/>
        </a:defRPr>
      </a:pPr>
      <a:endParaRPr lang="sv-S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894054110553"/>
          <c:y val="7.1779357346105979E-2"/>
          <c:w val="0.55691708035637777"/>
          <c:h val="0.8564412853077880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(tabell)'!$A$95</c:f>
              <c:strCache>
                <c:ptCount val="1"/>
                <c:pt idx="0">
                  <c:v>Mycket hög utsträckning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3388430516180703E-3"/>
                  <c:y val="5.6546085908206482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E1-E24A-BA7B-D36235AFAA6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E1-E24A-BA7B-D36235AFAA6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E1-E24A-BA7B-D36235AFAA69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(tabell)'!$C$94:$E$94,'Affärsmodeller (Q1-12) (tabell)'!$H$94)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(tabell)'!$C$95:$E$95,'Affärsmodeller (Q1-12) (tabell)'!$H$95)</c:f>
              <c:numCache>
                <c:formatCode>0.00%</c:formatCode>
                <c:ptCount val="4"/>
                <c:pt idx="0">
                  <c:v>1.14E-2</c:v>
                </c:pt>
                <c:pt idx="1">
                  <c:v>0</c:v>
                </c:pt>
                <c:pt idx="2">
                  <c:v>0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E1-E24A-BA7B-D36235AFAA69}"/>
            </c:ext>
          </c:extLst>
        </c:ser>
        <c:ser>
          <c:idx val="1"/>
          <c:order val="1"/>
          <c:tx>
            <c:strRef>
              <c:f>'Affärsmodeller (Q1-12) (tabell)'!$A$96</c:f>
              <c:strCache>
                <c:ptCount val="1"/>
                <c:pt idx="0">
                  <c:v>Ganska hög utsträckning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E1-E24A-BA7B-D36235AFAA6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E1-E24A-BA7B-D36235AFAA69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(tabell)'!$C$94:$E$94,'Affärsmodeller (Q1-12) (tabell)'!$H$94)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(tabell)'!$C$96:$E$96,'Affärsmodeller (Q1-12) (tabell)'!$H$96)</c:f>
              <c:numCache>
                <c:formatCode>0.00%</c:formatCode>
                <c:ptCount val="4"/>
                <c:pt idx="0">
                  <c:v>0.11360000000000001</c:v>
                </c:pt>
                <c:pt idx="1">
                  <c:v>0</c:v>
                </c:pt>
                <c:pt idx="2">
                  <c:v>0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E1-E24A-BA7B-D36235AFAA69}"/>
            </c:ext>
          </c:extLst>
        </c:ser>
        <c:ser>
          <c:idx val="2"/>
          <c:order val="2"/>
          <c:tx>
            <c:strRef>
              <c:f>'Affärsmodeller (Q1-12) (tabell)'!$A$97</c:f>
              <c:strCache>
                <c:ptCount val="1"/>
                <c:pt idx="0">
                  <c:v>Ganska låg utsträckning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(tabell)'!$C$94:$E$94,'Affärsmodeller (Q1-12) (tabell)'!$H$94)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(tabell)'!$C$97:$E$97,'Affärsmodeller (Q1-12) (tabell)'!$H$97)</c:f>
              <c:numCache>
                <c:formatCode>0.00%</c:formatCode>
                <c:ptCount val="4"/>
                <c:pt idx="0">
                  <c:v>0.17050000000000001</c:v>
                </c:pt>
                <c:pt idx="1">
                  <c:v>0.23530000000000001</c:v>
                </c:pt>
                <c:pt idx="2">
                  <c:v>0.13639999999999999</c:v>
                </c:pt>
                <c:pt idx="3" formatCode="0%">
                  <c:v>0.15789473684210525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DE1-E24A-BA7B-D36235AFAA69}"/>
            </c:ext>
          </c:extLst>
        </c:ser>
        <c:ser>
          <c:idx val="3"/>
          <c:order val="3"/>
          <c:tx>
            <c:strRef>
              <c:f>'Affärsmodeller (Q1-12) (tabell)'!$A$98</c:f>
              <c:strCache>
                <c:ptCount val="1"/>
                <c:pt idx="0">
                  <c:v>Mycket låg utsträckning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(tabell)'!$C$94:$E$94,'Affärsmodeller (Q1-12) (tabell)'!$H$94)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(tabell)'!$C$98:$E$98,'Affärsmodeller (Q1-12) (tabell)'!$H$98)</c:f>
              <c:numCache>
                <c:formatCode>0.00%</c:formatCode>
                <c:ptCount val="4"/>
                <c:pt idx="0">
                  <c:v>0.2727</c:v>
                </c:pt>
                <c:pt idx="1">
                  <c:v>0.1176</c:v>
                </c:pt>
                <c:pt idx="2">
                  <c:v>0.2273</c:v>
                </c:pt>
                <c:pt idx="3" formatCode="0%">
                  <c:v>0.10526315789473684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E1-E24A-BA7B-D36235AFAA69}"/>
            </c:ext>
          </c:extLst>
        </c:ser>
        <c:ser>
          <c:idx val="4"/>
          <c:order val="4"/>
          <c:tx>
            <c:strRef>
              <c:f>'Affärsmodeller (Q1-12) (tabell)'!$A$99</c:f>
              <c:strCache>
                <c:ptCount val="1"/>
                <c:pt idx="0">
                  <c:v>Ingen alls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(tabell)'!$C$94:$E$94,'Affärsmodeller (Q1-12) (tabell)'!$H$94)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(tabell)'!$C$99:$E$99,'Affärsmodeller (Q1-12) (tabell)'!$H$99)</c:f>
              <c:numCache>
                <c:formatCode>0.00%</c:formatCode>
                <c:ptCount val="4"/>
                <c:pt idx="0">
                  <c:v>0.43180000000000002</c:v>
                </c:pt>
                <c:pt idx="1">
                  <c:v>0.6470999999999999</c:v>
                </c:pt>
                <c:pt idx="2">
                  <c:v>0.56820000000000004</c:v>
                </c:pt>
                <c:pt idx="3" formatCode="0%">
                  <c:v>0.47368421052631576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DE1-E24A-BA7B-D36235AFAA69}"/>
            </c:ext>
          </c:extLst>
        </c:ser>
        <c:ser>
          <c:idx val="5"/>
          <c:order val="5"/>
          <c:tx>
            <c:strRef>
              <c:f>'Affärsmodeller (Q1-12) (tabell)'!$A$100</c:f>
              <c:strCache>
                <c:ptCount val="1"/>
                <c:pt idx="0">
                  <c:v>Vet inte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E1-E24A-BA7B-D36235AFAA6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DE1-E24A-BA7B-D36235AFAA69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(tabell)'!$C$94:$E$94,'Affärsmodeller (Q1-12) (tabell)'!$H$94)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(tabell)'!$C$100:$E$100,'Affärsmodeller (Q1-12) (tabell)'!$H$100)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6.8199999999999997E-2</c:v>
                </c:pt>
                <c:pt idx="3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DE1-E24A-BA7B-D36235AFAA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58074111"/>
        <c:axId val="1349327487"/>
      </c:barChart>
      <c:catAx>
        <c:axId val="13580741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49327487"/>
        <c:crosses val="autoZero"/>
        <c:auto val="1"/>
        <c:lblAlgn val="ctr"/>
        <c:lblOffset val="100"/>
        <c:noMultiLvlLbl val="0"/>
      </c:catAx>
      <c:valAx>
        <c:axId val="1349327487"/>
        <c:scaling>
          <c:orientation val="minMax"/>
          <c:max val="1"/>
        </c:scaling>
        <c:delete val="1"/>
        <c:axPos val="t"/>
        <c:numFmt formatCode="0.00%" sourceLinked="1"/>
        <c:majorTickMark val="none"/>
        <c:minorTickMark val="none"/>
        <c:tickLblPos val="nextTo"/>
        <c:crossAx val="1358074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47417135960651"/>
          <c:y val="0.17530399611148048"/>
          <c:w val="0.21042912258360261"/>
          <c:h val="0.662442800021785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23-AD4C-9B50-72A82CCE332F}"/>
              </c:ext>
            </c:extLst>
          </c:dPt>
          <c:dPt>
            <c:idx val="1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23-AD4C-9B50-72A82CCE332F}"/>
              </c:ext>
            </c:extLst>
          </c:dPt>
          <c:dPt>
            <c:idx val="2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23-AD4C-9B50-72A82CCE332F}"/>
              </c:ext>
            </c:extLst>
          </c:dPt>
          <c:cat>
            <c:strRef>
              <c:f>'Affärsmodeller (Q1-12) (tabell)'!$A$89:$A$91</c:f>
              <c:strCache>
                <c:ptCount val="3"/>
                <c:pt idx="0">
                  <c:v>Ja</c:v>
                </c:pt>
                <c:pt idx="1">
                  <c:v>Nej</c:v>
                </c:pt>
                <c:pt idx="2">
                  <c:v>Vet ej</c:v>
                </c:pt>
              </c:strCache>
            </c:strRef>
          </c:cat>
          <c:val>
            <c:numRef>
              <c:f>'Affärsmodeller (Q1-12) (tabell)'!$B$89:$B$91</c:f>
              <c:numCache>
                <c:formatCode>0.00%</c:formatCode>
                <c:ptCount val="3"/>
                <c:pt idx="0">
                  <c:v>0.41670000000000001</c:v>
                </c:pt>
                <c:pt idx="1">
                  <c:v>0.5595</c:v>
                </c:pt>
                <c:pt idx="2">
                  <c:v>2.3800000000000002E-2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23-AD4C-9B50-72A82CCE3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lmega Sans" pitchFamily="2" charset="77"/>
        </a:defRPr>
      </a:pPr>
      <a:endParaRPr lang="sv-S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'Affärsmodeller (Q1-12) (tabell)'!$B$94</c:f>
              <c:strCache>
                <c:ptCount val="1"/>
                <c:pt idx="0">
                  <c:v>Totalt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D8-DC42-9A06-316EF1D8E886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D8-DC42-9A06-316EF1D8E886}"/>
              </c:ext>
            </c:extLst>
          </c:dPt>
          <c:dPt>
            <c:idx val="2"/>
            <c:bubble3D val="0"/>
            <c:spPr>
              <a:solidFill>
                <a:srgbClr val="2FA5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D8-DC42-9A06-316EF1D8E886}"/>
              </c:ext>
            </c:extLst>
          </c:dPt>
          <c:dPt>
            <c:idx val="3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D8-DC42-9A06-316EF1D8E886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D8-DC42-9A06-316EF1D8E886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D8-DC42-9A06-316EF1D8E886}"/>
              </c:ext>
            </c:extLst>
          </c:dPt>
          <c:cat>
            <c:strRef>
              <c:f>'Affärsmodeller (Q1-12) (tabell)'!$A$95:$A$100</c:f>
              <c:strCache>
                <c:ptCount val="6"/>
                <c:pt idx="0">
                  <c:v>Mycket hög utsträckning</c:v>
                </c:pt>
                <c:pt idx="1">
                  <c:v>Ganska hög utsträckning</c:v>
                </c:pt>
                <c:pt idx="2">
                  <c:v>Ganska låg utsträckning</c:v>
                </c:pt>
                <c:pt idx="3">
                  <c:v>Mycket låg utsträckning</c:v>
                </c:pt>
                <c:pt idx="4">
                  <c:v>Ingen alls</c:v>
                </c:pt>
                <c:pt idx="5">
                  <c:v>Vet inte</c:v>
                </c:pt>
              </c:strCache>
            </c:strRef>
          </c:cat>
          <c:val>
            <c:numRef>
              <c:f>'Affärsmodeller (Q1-12) (tabell)'!$B$95:$B$100</c:f>
              <c:numCache>
                <c:formatCode>0.00%</c:formatCode>
                <c:ptCount val="6"/>
                <c:pt idx="0">
                  <c:v>1.1900000000000001E-2</c:v>
                </c:pt>
                <c:pt idx="1">
                  <c:v>6.5500000000000003E-2</c:v>
                </c:pt>
                <c:pt idx="2">
                  <c:v>0.16669999999999999</c:v>
                </c:pt>
                <c:pt idx="3">
                  <c:v>0.22620000000000001</c:v>
                </c:pt>
                <c:pt idx="4">
                  <c:v>0.49399999999999999</c:v>
                </c:pt>
                <c:pt idx="5">
                  <c:v>3.5700000000000003E-2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5D8-DC42-9A06-316EF1D8E8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'Kunder (Q13-18) (tabeller)'!$AB$21</c:f>
              <c:strCache>
                <c:ptCount val="1"/>
                <c:pt idx="0">
                  <c:v>Teknikkonsulter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cat>
            <c:strRef>
              <c:f>'Kunder (Q13-18) (tabeller)'!$Z$22:$Z$28</c:f>
              <c:strCache>
                <c:ptCount val="7"/>
                <c:pt idx="0">
                  <c:v>Region &amp; Kommuner</c:v>
                </c:pt>
                <c:pt idx="1">
                  <c:v>Stat/Myndighet</c:v>
                </c:pt>
                <c:pt idx="2">
                  <c:v>Privata företag</c:v>
                </c:pt>
                <c:pt idx="3">
                  <c:v>Andra rådgivande ingenjörer</c:v>
                </c:pt>
                <c:pt idx="4">
                  <c:v>Andra rådgivande arkitekter</c:v>
                </c:pt>
                <c:pt idx="5">
                  <c:v>Utländska aktörer</c:v>
                </c:pt>
                <c:pt idx="6">
                  <c:v>Annan</c:v>
                </c:pt>
              </c:strCache>
            </c:strRef>
          </c:cat>
          <c:val>
            <c:numRef>
              <c:f>'Kunder (Q13-18) (tabeller)'!$AB$22:$AB$28</c:f>
              <c:numCache>
                <c:formatCode>0.00%</c:formatCode>
                <c:ptCount val="7"/>
                <c:pt idx="0">
                  <c:v>0.79760000000000009</c:v>
                </c:pt>
                <c:pt idx="1">
                  <c:v>0.53569999999999995</c:v>
                </c:pt>
                <c:pt idx="2">
                  <c:v>0.95239999999999991</c:v>
                </c:pt>
                <c:pt idx="3">
                  <c:v>0.28570000000000001</c:v>
                </c:pt>
                <c:pt idx="4">
                  <c:v>0.22620000000000001</c:v>
                </c:pt>
                <c:pt idx="5">
                  <c:v>0.16669999999999999</c:v>
                </c:pt>
                <c:pt idx="6">
                  <c:v>5.9499999999999997E-2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31-4D4F-8EBD-EE37FB2626E7}"/>
            </c:ext>
          </c:extLst>
        </c:ser>
        <c:ser>
          <c:idx val="1"/>
          <c:order val="1"/>
          <c:tx>
            <c:strRef>
              <c:f>'Kunder (Q13-18) (tabeller)'!$AC$21</c:f>
              <c:strCache>
                <c:ptCount val="1"/>
                <c:pt idx="0">
                  <c:v>Industrikonsulter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cat>
            <c:strRef>
              <c:f>'Kunder (Q13-18) (tabeller)'!$Z$22:$Z$28</c:f>
              <c:strCache>
                <c:ptCount val="7"/>
                <c:pt idx="0">
                  <c:v>Region &amp; Kommuner</c:v>
                </c:pt>
                <c:pt idx="1">
                  <c:v>Stat/Myndighet</c:v>
                </c:pt>
                <c:pt idx="2">
                  <c:v>Privata företag</c:v>
                </c:pt>
                <c:pt idx="3">
                  <c:v>Andra rådgivande ingenjörer</c:v>
                </c:pt>
                <c:pt idx="4">
                  <c:v>Andra rådgivande arkitekter</c:v>
                </c:pt>
                <c:pt idx="5">
                  <c:v>Utländska aktörer</c:v>
                </c:pt>
                <c:pt idx="6">
                  <c:v>Annan</c:v>
                </c:pt>
              </c:strCache>
            </c:strRef>
          </c:cat>
          <c:val>
            <c:numRef>
              <c:f>'Kunder (Q13-18) (tabeller)'!$AC$22:$AC$28</c:f>
              <c:numCache>
                <c:formatCode>0.00%</c:formatCode>
                <c:ptCount val="7"/>
                <c:pt idx="0">
                  <c:v>0.29409999999999997</c:v>
                </c:pt>
                <c:pt idx="1">
                  <c:v>0.17649999999999999</c:v>
                </c:pt>
                <c:pt idx="2">
                  <c:v>0.94120000000000004</c:v>
                </c:pt>
                <c:pt idx="3">
                  <c:v>5.8799999999999998E-2</c:v>
                </c:pt>
                <c:pt idx="4">
                  <c:v>0</c:v>
                </c:pt>
                <c:pt idx="5">
                  <c:v>5.8799999999999998E-2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31-4D4F-8EBD-EE37FB2626E7}"/>
            </c:ext>
          </c:extLst>
        </c:ser>
        <c:ser>
          <c:idx val="2"/>
          <c:order val="2"/>
          <c:tx>
            <c:strRef>
              <c:f>'Kunder (Q13-18) (tabeller)'!$AD$21</c:f>
              <c:strCache>
                <c:ptCount val="1"/>
                <c:pt idx="0">
                  <c:v>Arkitekter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cat>
            <c:strRef>
              <c:f>'Kunder (Q13-18) (tabeller)'!$Z$22:$Z$28</c:f>
              <c:strCache>
                <c:ptCount val="7"/>
                <c:pt idx="0">
                  <c:v>Region &amp; Kommuner</c:v>
                </c:pt>
                <c:pt idx="1">
                  <c:v>Stat/Myndighet</c:v>
                </c:pt>
                <c:pt idx="2">
                  <c:v>Privata företag</c:v>
                </c:pt>
                <c:pt idx="3">
                  <c:v>Andra rådgivande ingenjörer</c:v>
                </c:pt>
                <c:pt idx="4">
                  <c:v>Andra rådgivande arkitekter</c:v>
                </c:pt>
                <c:pt idx="5">
                  <c:v>Utländska aktörer</c:v>
                </c:pt>
                <c:pt idx="6">
                  <c:v>Annan</c:v>
                </c:pt>
              </c:strCache>
            </c:strRef>
          </c:cat>
          <c:val>
            <c:numRef>
              <c:f>'Kunder (Q13-18) (tabeller)'!$AD$22:$AD$28</c:f>
              <c:numCache>
                <c:formatCode>0.00%</c:formatCode>
                <c:ptCount val="7"/>
                <c:pt idx="0">
                  <c:v>0.70450000000000002</c:v>
                </c:pt>
                <c:pt idx="1">
                  <c:v>0.29549999999999998</c:v>
                </c:pt>
                <c:pt idx="2">
                  <c:v>1</c:v>
                </c:pt>
                <c:pt idx="3">
                  <c:v>9.0899999999999995E-2</c:v>
                </c:pt>
                <c:pt idx="4">
                  <c:v>0.15909999999999999</c:v>
                </c:pt>
                <c:pt idx="5">
                  <c:v>0.13639999999999999</c:v>
                </c:pt>
                <c:pt idx="6">
                  <c:v>0.11360000000000001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31-4D4F-8EBD-EE37FB2626E7}"/>
            </c:ext>
          </c:extLst>
        </c:ser>
        <c:ser>
          <c:idx val="3"/>
          <c:order val="3"/>
          <c:tx>
            <c:strRef>
              <c:f>'Kunder (Q13-18) (tabeller)'!$AG$21</c:f>
              <c:strCache>
                <c:ptCount val="1"/>
                <c:pt idx="0">
                  <c:v>Annan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'Kunder (Q13-18) (tabeller)'!$Z$22:$Z$28</c:f>
              <c:strCache>
                <c:ptCount val="7"/>
                <c:pt idx="0">
                  <c:v>Region &amp; Kommuner</c:v>
                </c:pt>
                <c:pt idx="1">
                  <c:v>Stat/Myndighet</c:v>
                </c:pt>
                <c:pt idx="2">
                  <c:v>Privata företag</c:v>
                </c:pt>
                <c:pt idx="3">
                  <c:v>Andra rådgivande ingenjörer</c:v>
                </c:pt>
                <c:pt idx="4">
                  <c:v>Andra rådgivande arkitekter</c:v>
                </c:pt>
                <c:pt idx="5">
                  <c:v>Utländska aktörer</c:v>
                </c:pt>
                <c:pt idx="6">
                  <c:v>Annan</c:v>
                </c:pt>
              </c:strCache>
            </c:strRef>
          </c:cat>
          <c:val>
            <c:numRef>
              <c:f>'Kunder (Q13-18) (tabeller)'!$AG$22:$AG$28</c:f>
              <c:numCache>
                <c:formatCode>0%</c:formatCode>
                <c:ptCount val="7"/>
                <c:pt idx="0">
                  <c:v>0.44444444444444442</c:v>
                </c:pt>
                <c:pt idx="1">
                  <c:v>0.55555555555555558</c:v>
                </c:pt>
                <c:pt idx="2">
                  <c:v>1</c:v>
                </c:pt>
                <c:pt idx="3">
                  <c:v>0.16666666666666666</c:v>
                </c:pt>
                <c:pt idx="4">
                  <c:v>0</c:v>
                </c:pt>
                <c:pt idx="5">
                  <c:v>0.22222222222222221</c:v>
                </c:pt>
                <c:pt idx="6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31-4D4F-8EBD-EE37FB262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8"/>
        <c:overlap val="-27"/>
        <c:axId val="1340272223"/>
        <c:axId val="1354378767"/>
      </c:barChart>
      <c:catAx>
        <c:axId val="134027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54378767"/>
        <c:crosses val="autoZero"/>
        <c:auto val="1"/>
        <c:lblAlgn val="ctr"/>
        <c:lblOffset val="100"/>
        <c:noMultiLvlLbl val="0"/>
      </c:catAx>
      <c:valAx>
        <c:axId val="135437876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>
                  <a:alpha val="89455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40272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670836872733795"/>
          <c:y val="0.28623190718096647"/>
          <c:w val="0.10329163127266203"/>
          <c:h val="0.22855772258102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52414089577903"/>
          <c:y val="0.18753332998597722"/>
          <c:w val="0.45807728771403239"/>
          <c:h val="0.78330922908747458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9B-B74C-B415-BBD3D23DF478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9B-B74C-B415-BBD3D23DF478}"/>
              </c:ext>
            </c:extLst>
          </c:dPt>
          <c:dPt>
            <c:idx val="2"/>
            <c:bubble3D val="0"/>
            <c:spPr>
              <a:solidFill>
                <a:srgbClr val="2FA5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9B-B74C-B415-BBD3D23DF478}"/>
              </c:ext>
            </c:extLst>
          </c:dPt>
          <c:dPt>
            <c:idx val="3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9B-B74C-B415-BBD3D23DF478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9B-B74C-B415-BBD3D23DF478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B9B-B74C-B415-BBD3D23DF478}"/>
              </c:ext>
            </c:extLst>
          </c:dPt>
          <c:dPt>
            <c:idx val="6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B9B-B74C-B415-BBD3D23DF478}"/>
              </c:ext>
            </c:extLst>
          </c:dPt>
          <c:dLbls>
            <c:dLbl>
              <c:idx val="4"/>
              <c:layout>
                <c:manualLayout>
                  <c:x val="-2.6503073834851761E-3"/>
                  <c:y val="-2.49052265431864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9B-B74C-B415-BBD3D23DF478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B9B-B74C-B415-BBD3D23DF478}"/>
                </c:ext>
              </c:extLst>
            </c:dLbl>
            <c:dLbl>
              <c:idx val="6"/>
              <c:layout>
                <c:manualLayout>
                  <c:x val="0"/>
                  <c:y val="-3.73578398147796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B9B-B74C-B415-BBD3D23DF478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'Kunder (Q13-18) (tabeller)'!$Y$32:$AE$32</c:f>
              <c:strCache>
                <c:ptCount val="7"/>
                <c:pt idx="0">
                  <c:v>Privata företag</c:v>
                </c:pt>
                <c:pt idx="1">
                  <c:v>Region &amp; Kommuner</c:v>
                </c:pt>
                <c:pt idx="2">
                  <c:v>Stat/Myndighet</c:v>
                </c:pt>
                <c:pt idx="3">
                  <c:v>Utländska kunder</c:v>
                </c:pt>
                <c:pt idx="4">
                  <c:v>Andra rådgivande ingenjörer</c:v>
                </c:pt>
                <c:pt idx="5">
                  <c:v>Andra rådgivande arkitekter</c:v>
                </c:pt>
                <c:pt idx="6">
                  <c:v>Annan</c:v>
                </c:pt>
              </c:strCache>
            </c:strRef>
          </c:cat>
          <c:val>
            <c:numRef>
              <c:f>'Kunder (Q13-18) (tabeller)'!$Y$33:$AE$33</c:f>
              <c:numCache>
                <c:formatCode>0</c:formatCode>
                <c:ptCount val="7"/>
                <c:pt idx="0">
                  <c:v>58.632352941176471</c:v>
                </c:pt>
                <c:pt idx="1">
                  <c:v>23.529411764705884</c:v>
                </c:pt>
                <c:pt idx="2">
                  <c:v>9.6470588235294112</c:v>
                </c:pt>
                <c:pt idx="3">
                  <c:v>2.7913669064748201</c:v>
                </c:pt>
                <c:pt idx="4">
                  <c:v>2.1407407407407408</c:v>
                </c:pt>
                <c:pt idx="5">
                  <c:v>1.7720588235294117</c:v>
                </c:pt>
                <c:pt idx="6">
                  <c:v>1.4100719424460431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B9B-B74C-B415-BBD3D23DF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1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552151684395553E-2"/>
          <c:y val="0.35452442906116366"/>
          <c:w val="0.25786489150330238"/>
          <c:h val="0.47774034095157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'Kunder (Q13-18) (tabeller)'!$AG$33</c:f>
              <c:strCache>
                <c:ptCount val="1"/>
                <c:pt idx="0">
                  <c:v>Region &amp; Kommuner (%)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'Kunder (Q13-18) (tabeller)'!$AF$34:$AF$37</c:f>
              <c:strCache>
                <c:ptCount val="4"/>
                <c:pt idx="0">
                  <c:v>Arkitekter</c:v>
                </c:pt>
                <c:pt idx="1">
                  <c:v>Industrikonsulter</c:v>
                </c:pt>
                <c:pt idx="2">
                  <c:v>Teknikkonsulter</c:v>
                </c:pt>
                <c:pt idx="3">
                  <c:v>Annan</c:v>
                </c:pt>
              </c:strCache>
            </c:strRef>
          </c:cat>
          <c:val>
            <c:numRef>
              <c:f>'Kunder (Q13-18) (tabeller)'!$AG$34:$AG$37</c:f>
              <c:numCache>
                <c:formatCode>0</c:formatCode>
                <c:ptCount val="4"/>
                <c:pt idx="0">
                  <c:v>26.45</c:v>
                </c:pt>
                <c:pt idx="1">
                  <c:v>8.8000000000000007</c:v>
                </c:pt>
                <c:pt idx="2">
                  <c:v>27.1</c:v>
                </c:pt>
                <c:pt idx="3" formatCode="General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0-2B46-9FFD-8987A40F2F5F}"/>
            </c:ext>
          </c:extLst>
        </c:ser>
        <c:ser>
          <c:idx val="1"/>
          <c:order val="1"/>
          <c:tx>
            <c:strRef>
              <c:f>'Kunder (Q13-18) (tabeller)'!$AH$33</c:f>
              <c:strCache>
                <c:ptCount val="1"/>
                <c:pt idx="0">
                  <c:v>Stat/Myndighet (%)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'Kunder (Q13-18) (tabeller)'!$AF$34:$AF$37</c:f>
              <c:strCache>
                <c:ptCount val="4"/>
                <c:pt idx="0">
                  <c:v>Arkitekter</c:v>
                </c:pt>
                <c:pt idx="1">
                  <c:v>Industrikonsulter</c:v>
                </c:pt>
                <c:pt idx="2">
                  <c:v>Teknikkonsulter</c:v>
                </c:pt>
                <c:pt idx="3">
                  <c:v>Annan</c:v>
                </c:pt>
              </c:strCache>
            </c:strRef>
          </c:cat>
          <c:val>
            <c:numRef>
              <c:f>'Kunder (Q13-18) (tabeller)'!$AH$34:$AH$37</c:f>
              <c:numCache>
                <c:formatCode>0</c:formatCode>
                <c:ptCount val="4"/>
                <c:pt idx="0">
                  <c:v>4.55</c:v>
                </c:pt>
                <c:pt idx="1">
                  <c:v>3.1</c:v>
                </c:pt>
                <c:pt idx="2">
                  <c:v>14.57</c:v>
                </c:pt>
                <c:pt idx="3" formatCode="General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0-2B46-9FFD-8987A40F2F5F}"/>
            </c:ext>
          </c:extLst>
        </c:ser>
        <c:ser>
          <c:idx val="2"/>
          <c:order val="2"/>
          <c:tx>
            <c:strRef>
              <c:f>'Kunder (Q13-18) (tabeller)'!$AI$33</c:f>
              <c:strCache>
                <c:ptCount val="1"/>
                <c:pt idx="0">
                  <c:v>Privata företag (%)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'Kunder (Q13-18) (tabeller)'!$AF$34:$AF$37</c:f>
              <c:strCache>
                <c:ptCount val="4"/>
                <c:pt idx="0">
                  <c:v>Arkitekter</c:v>
                </c:pt>
                <c:pt idx="1">
                  <c:v>Industrikonsulter</c:v>
                </c:pt>
                <c:pt idx="2">
                  <c:v>Teknikkonsulter</c:v>
                </c:pt>
                <c:pt idx="3">
                  <c:v>Annan</c:v>
                </c:pt>
              </c:strCache>
            </c:strRef>
          </c:cat>
          <c:val>
            <c:numRef>
              <c:f>'Kunder (Q13-18) (tabeller)'!$AI$34:$AI$37</c:f>
              <c:numCache>
                <c:formatCode>0</c:formatCode>
                <c:ptCount val="4"/>
                <c:pt idx="0">
                  <c:v>58.6</c:v>
                </c:pt>
                <c:pt idx="1">
                  <c:v>85</c:v>
                </c:pt>
                <c:pt idx="2">
                  <c:v>50.57</c:v>
                </c:pt>
                <c:pt idx="3" formatCode="General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0-2B46-9FFD-8987A40F2F5F}"/>
            </c:ext>
          </c:extLst>
        </c:ser>
        <c:ser>
          <c:idx val="3"/>
          <c:order val="3"/>
          <c:tx>
            <c:strRef>
              <c:f>'Kunder (Q13-18) (tabeller)'!$AJ$33</c:f>
              <c:strCache>
                <c:ptCount val="1"/>
                <c:pt idx="0">
                  <c:v>Andra rådgivande ingenjörer (%)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'Kunder (Q13-18) (tabeller)'!$AF$34:$AF$37</c:f>
              <c:strCache>
                <c:ptCount val="4"/>
                <c:pt idx="0">
                  <c:v>Arkitekter</c:v>
                </c:pt>
                <c:pt idx="1">
                  <c:v>Industrikonsulter</c:v>
                </c:pt>
                <c:pt idx="2">
                  <c:v>Teknikkonsulter</c:v>
                </c:pt>
                <c:pt idx="3">
                  <c:v>Annan</c:v>
                </c:pt>
              </c:strCache>
            </c:strRef>
          </c:cat>
          <c:val>
            <c:numRef>
              <c:f>'Kunder (Q13-18) (tabeller)'!$AJ$34:$AJ$37</c:f>
              <c:numCache>
                <c:formatCode>0</c:formatCode>
                <c:ptCount val="4"/>
                <c:pt idx="0">
                  <c:v>1.22</c:v>
                </c:pt>
                <c:pt idx="1">
                  <c:v>2.1</c:v>
                </c:pt>
                <c:pt idx="2">
                  <c:v>3</c:v>
                </c:pt>
                <c:pt idx="3" formatCode="General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10-2B46-9FFD-8987A40F2F5F}"/>
            </c:ext>
          </c:extLst>
        </c:ser>
        <c:ser>
          <c:idx val="4"/>
          <c:order val="4"/>
          <c:tx>
            <c:strRef>
              <c:f>'Kunder (Q13-18) (tabeller)'!$AK$33</c:f>
              <c:strCache>
                <c:ptCount val="1"/>
                <c:pt idx="0">
                  <c:v>Andra rådgivande arkitekter (%)</c:v>
                </c:pt>
              </c:strCache>
            </c:strRef>
          </c:tx>
          <c:spPr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10-2B46-9FFD-8987A40F2F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'Kunder (Q13-18) (tabeller)'!$AF$34:$AF$37</c:f>
              <c:strCache>
                <c:ptCount val="4"/>
                <c:pt idx="0">
                  <c:v>Arkitekter</c:v>
                </c:pt>
                <c:pt idx="1">
                  <c:v>Industrikonsulter</c:v>
                </c:pt>
                <c:pt idx="2">
                  <c:v>Teknikkonsulter</c:v>
                </c:pt>
                <c:pt idx="3">
                  <c:v>Annan</c:v>
                </c:pt>
              </c:strCache>
            </c:strRef>
          </c:cat>
          <c:val>
            <c:numRef>
              <c:f>'Kunder (Q13-18) (tabeller)'!$AK$34:$AK$37</c:f>
              <c:numCache>
                <c:formatCode>0</c:formatCode>
                <c:ptCount val="4"/>
                <c:pt idx="0">
                  <c:v>1.5</c:v>
                </c:pt>
                <c:pt idx="1">
                  <c:v>0.6</c:v>
                </c:pt>
                <c:pt idx="2">
                  <c:v>2.59</c:v>
                </c:pt>
                <c:pt idx="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10-2B46-9FFD-8987A40F2F5F}"/>
            </c:ext>
          </c:extLst>
        </c:ser>
        <c:ser>
          <c:idx val="5"/>
          <c:order val="5"/>
          <c:tx>
            <c:strRef>
              <c:f>'Kunder (Q13-18) (tabeller)'!$AL$33</c:f>
              <c:strCache>
                <c:ptCount val="1"/>
                <c:pt idx="0">
                  <c:v>Utländska kunder (%)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10-2B46-9FFD-8987A40F2F5F}"/>
                </c:ext>
              </c:extLst>
            </c:dLbl>
            <c:dLbl>
              <c:idx val="3"/>
              <c:layout>
                <c:manualLayout>
                  <c:x val="-8.1867142212031068E-1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10-2B46-9FFD-8987A40F2F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'Kunder (Q13-18) (tabeller)'!$AF$34:$AF$37</c:f>
              <c:strCache>
                <c:ptCount val="4"/>
                <c:pt idx="0">
                  <c:v>Arkitekter</c:v>
                </c:pt>
                <c:pt idx="1">
                  <c:v>Industrikonsulter</c:v>
                </c:pt>
                <c:pt idx="2">
                  <c:v>Teknikkonsulter</c:v>
                </c:pt>
                <c:pt idx="3">
                  <c:v>Annan</c:v>
                </c:pt>
              </c:strCache>
            </c:strRef>
          </c:cat>
          <c:val>
            <c:numRef>
              <c:f>'Kunder (Q13-18) (tabeller)'!$AL$34:$AL$37</c:f>
              <c:numCache>
                <c:formatCode>0</c:formatCode>
                <c:ptCount val="4"/>
                <c:pt idx="0">
                  <c:v>4.3600000000000003</c:v>
                </c:pt>
                <c:pt idx="1">
                  <c:v>0.25</c:v>
                </c:pt>
                <c:pt idx="2">
                  <c:v>1</c:v>
                </c:pt>
                <c:pt idx="3" formatCode="General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10-2B46-9FFD-8987A40F2F5F}"/>
            </c:ext>
          </c:extLst>
        </c:ser>
        <c:ser>
          <c:idx val="6"/>
          <c:order val="6"/>
          <c:tx>
            <c:strRef>
              <c:f>'Kunder (Q13-18) (tabeller)'!$AM$33</c:f>
              <c:strCache>
                <c:ptCount val="1"/>
                <c:pt idx="0">
                  <c:v>Annan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10-2B46-9FFD-8987A40F2F5F}"/>
                </c:ext>
              </c:extLst>
            </c:dLbl>
            <c:dLbl>
              <c:idx val="2"/>
              <c:layout>
                <c:manualLayout>
                  <c:x val="0"/>
                  <c:y val="-1.79401501677787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510-2B46-9FFD-8987A40F2F5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510-2B46-9FFD-8987A40F2F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'Kunder (Q13-18) (tabeller)'!$AF$34:$AF$37</c:f>
              <c:strCache>
                <c:ptCount val="4"/>
                <c:pt idx="0">
                  <c:v>Arkitekter</c:v>
                </c:pt>
                <c:pt idx="1">
                  <c:v>Industrikonsulter</c:v>
                </c:pt>
                <c:pt idx="2">
                  <c:v>Teknikkonsulter</c:v>
                </c:pt>
                <c:pt idx="3">
                  <c:v>Annan</c:v>
                </c:pt>
              </c:strCache>
            </c:strRef>
          </c:cat>
          <c:val>
            <c:numRef>
              <c:f>'Kunder (Q13-18) (tabeller)'!$AM$34:$AM$37</c:f>
              <c:numCache>
                <c:formatCode>0</c:formatCode>
                <c:ptCount val="4"/>
                <c:pt idx="0">
                  <c:v>3.12</c:v>
                </c:pt>
                <c:pt idx="1">
                  <c:v>0</c:v>
                </c:pt>
                <c:pt idx="2">
                  <c:v>1</c:v>
                </c:pt>
                <c:pt idx="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510-2B46-9FFD-8987A40F2F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21"/>
        <c:overlap val="100"/>
        <c:axId val="139432592"/>
        <c:axId val="139265008"/>
      </c:barChart>
      <c:catAx>
        <c:axId val="13943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9265008"/>
        <c:crosses val="autoZero"/>
        <c:auto val="1"/>
        <c:lblAlgn val="ctr"/>
        <c:lblOffset val="100"/>
        <c:noMultiLvlLbl val="0"/>
      </c:catAx>
      <c:valAx>
        <c:axId val="139265008"/>
        <c:scaling>
          <c:orientation val="minMax"/>
          <c:max val="10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accent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943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'Medarbetare (Q19-29) (Tabeller)'!$AD$6</c:f>
              <c:strCache>
                <c:ptCount val="1"/>
                <c:pt idx="0">
                  <c:v>% Män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(Tabeller)'!$AE$5:$AG$5,'Medarbetare (Q19-29) (Tabeller)'!$AJ$5)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(Tabeller)'!$AE$6:$AG$6,'Medarbetare (Q19-29) (Tabeller)'!$AJ$6)</c:f>
              <c:numCache>
                <c:formatCode>0</c:formatCode>
                <c:ptCount val="4"/>
                <c:pt idx="0">
                  <c:v>75</c:v>
                </c:pt>
                <c:pt idx="1">
                  <c:v>74.5</c:v>
                </c:pt>
                <c:pt idx="2">
                  <c:v>48.61</c:v>
                </c:pt>
                <c:pt idx="3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28-8C45-9E3E-262BF464FA70}"/>
            </c:ext>
          </c:extLst>
        </c:ser>
        <c:ser>
          <c:idx val="1"/>
          <c:order val="1"/>
          <c:tx>
            <c:strRef>
              <c:f>'Medarbetare (Q19-29) (Tabeller)'!$AD$7</c:f>
              <c:strCache>
                <c:ptCount val="1"/>
                <c:pt idx="0">
                  <c:v>% Kvinnor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(Tabeller)'!$AE$5:$AG$5,'Medarbetare (Q19-29) (Tabeller)'!$AJ$5)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(Tabeller)'!$AE$7:$AG$7,'Medarbetare (Q19-29) (Tabeller)'!$AJ$7)</c:f>
              <c:numCache>
                <c:formatCode>0</c:formatCode>
                <c:ptCount val="4"/>
                <c:pt idx="0">
                  <c:v>25</c:v>
                </c:pt>
                <c:pt idx="1">
                  <c:v>25.5</c:v>
                </c:pt>
                <c:pt idx="2">
                  <c:v>51.32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28-8C45-9E3E-262BF464FA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09769808"/>
        <c:axId val="1042086960"/>
      </c:barChart>
      <c:catAx>
        <c:axId val="1009769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42086960"/>
        <c:crosses val="autoZero"/>
        <c:auto val="1"/>
        <c:lblAlgn val="ctr"/>
        <c:lblOffset val="100"/>
        <c:noMultiLvlLbl val="0"/>
      </c:catAx>
      <c:valAx>
        <c:axId val="1042086960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00976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+mj-lt"/>
        </a:defRPr>
      </a:pPr>
      <a:endParaRPr lang="sv-S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'Medarbetare (Q19-29) (Tabeller)'!$AD$12</c:f>
              <c:strCache>
                <c:ptCount val="1"/>
                <c:pt idx="0">
                  <c:v>% Män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'Medarbetare (Q19-29) (Tabeller)'!$AE$11:$AH$11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'Medarbetare (Q19-29) (Tabeller)'!$AE$12:$AH$12</c:f>
              <c:numCache>
                <c:formatCode>0</c:formatCode>
                <c:ptCount val="4"/>
                <c:pt idx="0">
                  <c:v>81.23</c:v>
                </c:pt>
                <c:pt idx="1">
                  <c:v>84</c:v>
                </c:pt>
                <c:pt idx="2">
                  <c:v>52</c:v>
                </c:pt>
                <c:pt idx="3">
                  <c:v>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9-B141-8F1F-AE8B412F2923}"/>
            </c:ext>
          </c:extLst>
        </c:ser>
        <c:ser>
          <c:idx val="1"/>
          <c:order val="1"/>
          <c:tx>
            <c:strRef>
              <c:f>'Medarbetare (Q19-29) (Tabeller)'!$AD$13</c:f>
              <c:strCache>
                <c:ptCount val="1"/>
                <c:pt idx="0">
                  <c:v>% Kvinnor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'Medarbetare (Q19-29) (Tabeller)'!$AE$11:$AH$11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'Medarbetare (Q19-29) (Tabeller)'!$AE$13:$AH$13</c:f>
              <c:numCache>
                <c:formatCode>0</c:formatCode>
                <c:ptCount val="4"/>
                <c:pt idx="0">
                  <c:v>18.760000000000002</c:v>
                </c:pt>
                <c:pt idx="1">
                  <c:v>16</c:v>
                </c:pt>
                <c:pt idx="2">
                  <c:v>48</c:v>
                </c:pt>
                <c:pt idx="3">
                  <c:v>32.5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69-B141-8F1F-AE8B412F292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41716288"/>
        <c:axId val="1041734320"/>
      </c:barChart>
      <c:catAx>
        <c:axId val="1041716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41734320"/>
        <c:crosses val="autoZero"/>
        <c:auto val="1"/>
        <c:lblAlgn val="ctr"/>
        <c:lblOffset val="100"/>
        <c:noMultiLvlLbl val="0"/>
      </c:catAx>
      <c:valAx>
        <c:axId val="1041734320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0417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433847349762229"/>
          <c:y val="0.93468741263166122"/>
          <c:w val="0.19307731733155911"/>
          <c:h val="4.821475771567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'Medarbetare (Q19-29) (Tabeller)'!$AB$33</c:f>
              <c:strCache>
                <c:ptCount val="1"/>
                <c:pt idx="0">
                  <c:v>Totalt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BB-7447-B2D0-9CB53D46FA10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BB-7447-B2D0-9CB53D46FA10}"/>
              </c:ext>
            </c:extLst>
          </c:dPt>
          <c:dPt>
            <c:idx val="2"/>
            <c:bubble3D val="0"/>
            <c:spPr>
              <a:solidFill>
                <a:srgbClr val="2FA5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BB-7447-B2D0-9CB53D46FA10}"/>
              </c:ext>
            </c:extLst>
          </c:dPt>
          <c:dPt>
            <c:idx val="3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DBB-7447-B2D0-9CB53D46FA10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DBB-7447-B2D0-9CB53D46FA10}"/>
              </c:ext>
            </c:extLst>
          </c:dPt>
          <c:cat>
            <c:strRef>
              <c:f>'Medarbetare (Q19-29) (Tabeller)'!$AA$34:$AA$38</c:f>
              <c:strCache>
                <c:ptCount val="5"/>
                <c:pt idx="0">
                  <c:v>Under 30 år (%)</c:v>
                </c:pt>
                <c:pt idx="1">
                  <c:v>30-44 år (%)</c:v>
                </c:pt>
                <c:pt idx="2">
                  <c:v>45-49 år (%)</c:v>
                </c:pt>
                <c:pt idx="3">
                  <c:v>50-64 år (%)</c:v>
                </c:pt>
                <c:pt idx="4">
                  <c:v>Över 65 år (%)</c:v>
                </c:pt>
              </c:strCache>
            </c:strRef>
          </c:cat>
          <c:val>
            <c:numRef>
              <c:f>'Medarbetare (Q19-29) (Tabeller)'!$AB$34:$AB$38</c:f>
              <c:numCache>
                <c:formatCode>0</c:formatCode>
                <c:ptCount val="5"/>
                <c:pt idx="0">
                  <c:v>13</c:v>
                </c:pt>
                <c:pt idx="1">
                  <c:v>43</c:v>
                </c:pt>
                <c:pt idx="2">
                  <c:v>16</c:v>
                </c:pt>
                <c:pt idx="3">
                  <c:v>25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BB-7447-B2D0-9CB53D46F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88994558232005772"/>
          <c:w val="0.9"/>
          <c:h val="0.11005441767994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50084601014689"/>
          <c:y val="3.098346010199397E-2"/>
          <c:w val="0.47299812185933504"/>
          <c:h val="0.78833025200699813"/>
        </c:manualLayout>
      </c:layout>
      <c:doughnutChart>
        <c:varyColors val="1"/>
        <c:ser>
          <c:idx val="0"/>
          <c:order val="0"/>
          <c:tx>
            <c:strRef>
              <c:f>'Affärsmodeller (Q1-12)'!$P$12</c:f>
              <c:strCache>
                <c:ptCount val="1"/>
                <c:pt idx="0">
                  <c:v>Totalt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8B-9B4C-86A1-FEEDFCC38966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8B-9B4C-86A1-FEEDFCC38966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8B-9B4C-86A1-FEEDFCC38966}"/>
              </c:ext>
            </c:extLst>
          </c:dPt>
          <c:dPt>
            <c:idx val="3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8B-9B4C-86A1-FEEDFCC3896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8B-9B4C-86A1-FEEDFCC38966}"/>
              </c:ext>
            </c:extLst>
          </c:dPt>
          <c:dLbls>
            <c:dLbl>
              <c:idx val="0"/>
              <c:layout>
                <c:manualLayout>
                  <c:x val="4.3702738221511904E-2"/>
                  <c:y val="-4.8617745958085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8B-9B4C-86A1-FEEDFCC38966}"/>
                </c:ext>
              </c:extLst>
            </c:dLbl>
            <c:dLbl>
              <c:idx val="1"/>
              <c:layout>
                <c:manualLayout>
                  <c:x val="5.6822549301886076E-4"/>
                  <c:y val="2.88796793766207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8B-9B4C-86A1-FEEDFCC38966}"/>
                </c:ext>
              </c:extLst>
            </c:dLbl>
            <c:dLbl>
              <c:idx val="2"/>
              <c:layout>
                <c:manualLayout>
                  <c:x val="1.394972181518731E-3"/>
                  <c:y val="-1.6228146365068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8B-9B4C-86A1-FEEDFCC38966}"/>
                </c:ext>
              </c:extLst>
            </c:dLbl>
            <c:dLbl>
              <c:idx val="3"/>
              <c:layout>
                <c:manualLayout>
                  <c:x val="4.3187370913890105E-3"/>
                  <c:y val="-6.0002729765612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8B-9B4C-86A1-FEEDFCC389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8B-9B4C-86A1-FEEDFCC38966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'Affärsmodeller (Q1-12)'!$O$13:$O$17</c:f>
              <c:strCache>
                <c:ptCount val="5"/>
                <c:pt idx="0">
                  <c:v>0-10%</c:v>
                </c:pt>
                <c:pt idx="1">
                  <c:v>11-25%</c:v>
                </c:pt>
                <c:pt idx="2">
                  <c:v>26-50%</c:v>
                </c:pt>
                <c:pt idx="3">
                  <c:v>Mer än 50%</c:v>
                </c:pt>
                <c:pt idx="4">
                  <c:v>Vet ej</c:v>
                </c:pt>
              </c:strCache>
            </c:strRef>
          </c:cat>
          <c:val>
            <c:numRef>
              <c:f>'Affärsmodeller (Q1-12)'!$P$13:$P$17</c:f>
              <c:numCache>
                <c:formatCode>0.00%</c:formatCode>
                <c:ptCount val="5"/>
                <c:pt idx="0">
                  <c:v>0.90480000000000005</c:v>
                </c:pt>
                <c:pt idx="1">
                  <c:v>4.7600000000000003E-2</c:v>
                </c:pt>
                <c:pt idx="2">
                  <c:v>2.98E-2</c:v>
                </c:pt>
                <c:pt idx="3">
                  <c:v>1.7899999999999999E-2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8B-9B4C-86A1-FEEDFCC389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lmega Sans" pitchFamily="2" charset="77"/>
        </a:defRPr>
      </a:pPr>
      <a:endParaRPr lang="sv-S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'Medarbetare (Q19-29) (Tabeller)'!$AA$34</c:f>
              <c:strCache>
                <c:ptCount val="1"/>
                <c:pt idx="0">
                  <c:v>Under 30 år (%)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(Tabeller)'!$AC$33:$AE$33,'Medarbetare (Q19-29) (Tabeller)'!$AH$33)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(Tabeller)'!$AC$34:$AE$34,'Medarbetare (Q19-29) (Tabeller)'!$AH$34)</c:f>
              <c:numCache>
                <c:formatCode>0</c:formatCode>
                <c:ptCount val="4"/>
                <c:pt idx="0">
                  <c:v>13.87</c:v>
                </c:pt>
                <c:pt idx="1">
                  <c:v>12.3</c:v>
                </c:pt>
                <c:pt idx="2">
                  <c:v>10.67</c:v>
                </c:pt>
                <c:pt idx="3" formatCode="General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1C-2644-9895-EB84220242F7}"/>
            </c:ext>
          </c:extLst>
        </c:ser>
        <c:ser>
          <c:idx val="1"/>
          <c:order val="1"/>
          <c:tx>
            <c:strRef>
              <c:f>'Medarbetare (Q19-29) (Tabeller)'!$AA$35</c:f>
              <c:strCache>
                <c:ptCount val="1"/>
                <c:pt idx="0">
                  <c:v>30-44 år (%)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(Tabeller)'!$AC$33:$AE$33,'Medarbetare (Q19-29) (Tabeller)'!$AH$33)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(Tabeller)'!$AC$35:$AE$35,'Medarbetare (Q19-29) (Tabeller)'!$AH$35)</c:f>
              <c:numCache>
                <c:formatCode>0</c:formatCode>
                <c:ptCount val="4"/>
                <c:pt idx="0">
                  <c:v>42</c:v>
                </c:pt>
                <c:pt idx="1">
                  <c:v>40.299999999999997</c:v>
                </c:pt>
                <c:pt idx="2">
                  <c:v>46</c:v>
                </c:pt>
                <c:pt idx="3" formatCode="General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1C-2644-9895-EB84220242F7}"/>
            </c:ext>
          </c:extLst>
        </c:ser>
        <c:ser>
          <c:idx val="2"/>
          <c:order val="2"/>
          <c:tx>
            <c:strRef>
              <c:f>'Medarbetare (Q19-29) (Tabeller)'!$AA$36</c:f>
              <c:strCache>
                <c:ptCount val="1"/>
                <c:pt idx="0">
                  <c:v>45-49 år (%)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(Tabeller)'!$AC$33:$AE$33,'Medarbetare (Q19-29) (Tabeller)'!$AH$33)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(Tabeller)'!$AC$36:$AE$36,'Medarbetare (Q19-29) (Tabeller)'!$AH$36)</c:f>
              <c:numCache>
                <c:formatCode>0</c:formatCode>
                <c:ptCount val="4"/>
                <c:pt idx="0">
                  <c:v>15</c:v>
                </c:pt>
                <c:pt idx="1">
                  <c:v>17.23</c:v>
                </c:pt>
                <c:pt idx="2">
                  <c:v>15.48</c:v>
                </c:pt>
                <c:pt idx="3" formatCode="General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1C-2644-9895-EB84220242F7}"/>
            </c:ext>
          </c:extLst>
        </c:ser>
        <c:ser>
          <c:idx val="3"/>
          <c:order val="3"/>
          <c:tx>
            <c:strRef>
              <c:f>'Medarbetare (Q19-29) (Tabeller)'!$AA$37</c:f>
              <c:strCache>
                <c:ptCount val="1"/>
                <c:pt idx="0">
                  <c:v>50-64 år (%)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(Tabeller)'!$AC$33:$AE$33,'Medarbetare (Q19-29) (Tabeller)'!$AH$33)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(Tabeller)'!$AC$37:$AE$37,'Medarbetare (Q19-29) (Tabeller)'!$AH$37)</c:f>
              <c:numCache>
                <c:formatCode>0</c:formatCode>
                <c:ptCount val="4"/>
                <c:pt idx="0">
                  <c:v>27.36</c:v>
                </c:pt>
                <c:pt idx="1">
                  <c:v>27.79</c:v>
                </c:pt>
                <c:pt idx="2">
                  <c:v>21.7</c:v>
                </c:pt>
                <c:pt idx="3" formatCode="General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1C-2644-9895-EB84220242F7}"/>
            </c:ext>
          </c:extLst>
        </c:ser>
        <c:ser>
          <c:idx val="4"/>
          <c:order val="4"/>
          <c:tx>
            <c:strRef>
              <c:f>'Medarbetare (Q19-29) (Tabeller)'!$AA$38</c:f>
              <c:strCache>
                <c:ptCount val="1"/>
                <c:pt idx="0">
                  <c:v>Över 65 år (%)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(Tabeller)'!$AC$33:$AE$33,'Medarbetare (Q19-29) (Tabeller)'!$AH$33)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(Tabeller)'!$AC$38:$AE$38,'Medarbetare (Q19-29) (Tabeller)'!$AH$38)</c:f>
              <c:numCache>
                <c:formatCode>0</c:formatCode>
                <c:ptCount val="4"/>
                <c:pt idx="0">
                  <c:v>2</c:v>
                </c:pt>
                <c:pt idx="1">
                  <c:v>2.2999999999999998</c:v>
                </c:pt>
                <c:pt idx="2">
                  <c:v>6.1</c:v>
                </c:pt>
                <c:pt idx="3" formatCode="General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1C-2644-9895-EB84220242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07106528"/>
        <c:axId val="1056370720"/>
      </c:barChart>
      <c:catAx>
        <c:axId val="10071065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56370720"/>
        <c:crosses val="autoZero"/>
        <c:auto val="1"/>
        <c:lblAlgn val="ctr"/>
        <c:lblOffset val="100"/>
        <c:noMultiLvlLbl val="0"/>
      </c:catAx>
      <c:valAx>
        <c:axId val="1056370720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00710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803460356437119E-2"/>
          <c:y val="0.882143705975312"/>
          <c:w val="0.89999989027977556"/>
          <c:h val="8.70033310672736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'Medarbetare (Q19-29) (Tabeller)'!$AA$73</c:f>
              <c:strCache>
                <c:ptCount val="1"/>
                <c:pt idx="0">
                  <c:v>Antal sjukdagar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9F0-0244-9444-20F413B99D8F}"/>
              </c:ext>
            </c:extLst>
          </c:dPt>
          <c:dPt>
            <c:idx val="1"/>
            <c:invertIfNegative val="0"/>
            <c:bubble3D val="0"/>
            <c:spPr>
              <a:solidFill>
                <a:srgbClr val="2FA5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F0-0244-9444-20F413B99D8F}"/>
              </c:ext>
            </c:extLst>
          </c:dPt>
          <c:dPt>
            <c:idx val="2"/>
            <c:invertIfNegative val="0"/>
            <c:bubble3D val="0"/>
            <c:spPr>
              <a:solidFill>
                <a:srgbClr val="193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F0-0244-9444-20F413B99D8F}"/>
              </c:ext>
            </c:extLst>
          </c:dPt>
          <c:dPt>
            <c:idx val="3"/>
            <c:invertIfNegative val="0"/>
            <c:bubble3D val="0"/>
            <c:spPr>
              <a:solidFill>
                <a:srgbClr val="1D66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F0-0244-9444-20F413B99D8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F0-0244-9444-20F413B99D8F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(Tabeller)'!$AB$72:$AE$72,'Medarbetare (Q19-29) (Tabeller)'!$AH$72)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(Tabeller)'!$AB$73:$AE$73,'Medarbetare (Q19-29) (Tabeller)'!$AH$73)</c:f>
              <c:numCache>
                <c:formatCode>0</c:formatCode>
                <c:ptCount val="5"/>
                <c:pt idx="0">
                  <c:v>4.2692666666666668</c:v>
                </c:pt>
                <c:pt idx="1">
                  <c:v>3.8</c:v>
                </c:pt>
                <c:pt idx="2">
                  <c:v>3.9230000000000005</c:v>
                </c:pt>
                <c:pt idx="3">
                  <c:v>5.89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F0-0244-9444-20F413B99D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97591648"/>
        <c:axId val="1097409632"/>
      </c:barChart>
      <c:catAx>
        <c:axId val="109759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97409632"/>
        <c:crosses val="autoZero"/>
        <c:auto val="1"/>
        <c:lblAlgn val="ctr"/>
        <c:lblOffset val="100"/>
        <c:noMultiLvlLbl val="0"/>
      </c:catAx>
      <c:valAx>
        <c:axId val="109740963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09759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sv-S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'Medarbetare (Q19-29) (Tabeller)'!$B$99</c:f>
              <c:strCache>
                <c:ptCount val="1"/>
                <c:pt idx="0">
                  <c:v>Under pandemin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'Medarbetare (Q19-29) (Tabeller)'!$A$100:$A$105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(Tabeller)'!$B$100:$B$105</c:f>
              <c:numCache>
                <c:formatCode>0.00%</c:formatCode>
                <c:ptCount val="6"/>
                <c:pt idx="0">
                  <c:v>0.1076</c:v>
                </c:pt>
                <c:pt idx="1">
                  <c:v>0.12659999999999999</c:v>
                </c:pt>
                <c:pt idx="2">
                  <c:v>0.1772</c:v>
                </c:pt>
                <c:pt idx="3">
                  <c:v>0.4304</c:v>
                </c:pt>
                <c:pt idx="4">
                  <c:v>8.2299999999999998E-2</c:v>
                </c:pt>
                <c:pt idx="5">
                  <c:v>7.5899999999999995E-2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26-9942-A37A-66B6AA773573}"/>
            </c:ext>
          </c:extLst>
        </c:ser>
        <c:ser>
          <c:idx val="1"/>
          <c:order val="1"/>
          <c:tx>
            <c:strRef>
              <c:f>'Medarbetare (Q19-29) (Tabeller)'!$C$99</c:f>
              <c:strCache>
                <c:ptCount val="1"/>
                <c:pt idx="0">
                  <c:v>Efter pandemin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'Medarbetare (Q19-29) (Tabeller)'!$A$100:$A$105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(Tabeller)'!$C$100:$C$105</c:f>
              <c:numCache>
                <c:formatCode>0.00%</c:formatCode>
                <c:ptCount val="6"/>
                <c:pt idx="0">
                  <c:v>0.3165</c:v>
                </c:pt>
                <c:pt idx="1">
                  <c:v>0.41139999999999999</c:v>
                </c:pt>
                <c:pt idx="2">
                  <c:v>0.1076</c:v>
                </c:pt>
                <c:pt idx="3">
                  <c:v>1.2699999999999999E-2</c:v>
                </c:pt>
                <c:pt idx="4">
                  <c:v>6.3E-3</c:v>
                </c:pt>
                <c:pt idx="5">
                  <c:v>0.14560000000000001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26-9942-A37A-66B6AA7735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7028784"/>
        <c:axId val="617167168"/>
      </c:barChart>
      <c:catAx>
        <c:axId val="61702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617167168"/>
        <c:crosses val="autoZero"/>
        <c:auto val="1"/>
        <c:lblAlgn val="ctr"/>
        <c:lblOffset val="100"/>
        <c:noMultiLvlLbl val="0"/>
      </c:catAx>
      <c:valAx>
        <c:axId val="61716716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61702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77905431178391"/>
          <c:y val="0.94784559914855504"/>
          <c:w val="0.30044176813242812"/>
          <c:h val="5.2154400851444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(tabell)'!$A$33</c:f>
              <c:strCache>
                <c:ptCount val="1"/>
                <c:pt idx="0">
                  <c:v>0%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(tabell)'!$C$32:$E$32,'Affärsmodeller (Q1-12) (tabell)'!$H$32)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(tabell)'!$C$33:$E$33,'Affärsmodeller (Q1-12) (tabell)'!$H$33)</c:f>
              <c:numCache>
                <c:formatCode>0.00%</c:formatCode>
                <c:ptCount val="4"/>
                <c:pt idx="0">
                  <c:v>0.2727</c:v>
                </c:pt>
                <c:pt idx="1">
                  <c:v>0.17649999999999999</c:v>
                </c:pt>
                <c:pt idx="2">
                  <c:v>0.40910000000000002</c:v>
                </c:pt>
                <c:pt idx="3" formatCode="0%">
                  <c:v>0.31578947368421051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10-1A42-91BA-9D12733ACCFD}"/>
            </c:ext>
          </c:extLst>
        </c:ser>
        <c:ser>
          <c:idx val="1"/>
          <c:order val="1"/>
          <c:tx>
            <c:strRef>
              <c:f>'Affärsmodeller (Q1-12) (tabell)'!$A$34</c:f>
              <c:strCache>
                <c:ptCount val="1"/>
                <c:pt idx="0">
                  <c:v>1-4%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(tabell)'!$C$32:$E$32,'Affärsmodeller (Q1-12) (tabell)'!$H$32)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(tabell)'!$C$34:$E$34,'Affärsmodeller (Q1-12) (tabell)'!$H$34)</c:f>
              <c:numCache>
                <c:formatCode>0.00%</c:formatCode>
                <c:ptCount val="4"/>
                <c:pt idx="0">
                  <c:v>0.2727</c:v>
                </c:pt>
                <c:pt idx="1">
                  <c:v>0.1176</c:v>
                </c:pt>
                <c:pt idx="2">
                  <c:v>0.31819999999999998</c:v>
                </c:pt>
                <c:pt idx="3" formatCode="0%">
                  <c:v>0.21052631578947367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10-1A42-91BA-9D12733ACCFD}"/>
            </c:ext>
          </c:extLst>
        </c:ser>
        <c:ser>
          <c:idx val="2"/>
          <c:order val="2"/>
          <c:tx>
            <c:strRef>
              <c:f>'Affärsmodeller (Q1-12) (tabell)'!$A$35</c:f>
              <c:strCache>
                <c:ptCount val="1"/>
                <c:pt idx="0">
                  <c:v>5-9%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(tabell)'!$C$32:$E$32,'Affärsmodeller (Q1-12) (tabell)'!$H$32)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(tabell)'!$C$35:$E$35,'Affärsmodeller (Q1-12) (tabell)'!$H$35)</c:f>
              <c:numCache>
                <c:formatCode>0.00%</c:formatCode>
                <c:ptCount val="4"/>
                <c:pt idx="0">
                  <c:v>0.13639999999999999</c:v>
                </c:pt>
                <c:pt idx="1">
                  <c:v>0.23530000000000001</c:v>
                </c:pt>
                <c:pt idx="2">
                  <c:v>0.11360000000000001</c:v>
                </c:pt>
                <c:pt idx="3" formatCode="0%">
                  <c:v>0.15789473684210525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10-1A42-91BA-9D12733ACCFD}"/>
            </c:ext>
          </c:extLst>
        </c:ser>
        <c:ser>
          <c:idx val="3"/>
          <c:order val="3"/>
          <c:tx>
            <c:strRef>
              <c:f>'Affärsmodeller (Q1-12) (tabell)'!$A$36</c:f>
              <c:strCache>
                <c:ptCount val="1"/>
                <c:pt idx="0">
                  <c:v>10-50%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(tabell)'!$C$32:$E$32,'Affärsmodeller (Q1-12) (tabell)'!$H$32)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(tabell)'!$C$36:$E$36,'Affärsmodeller (Q1-12) (tabell)'!$H$36)</c:f>
              <c:numCache>
                <c:formatCode>0.00%</c:formatCode>
                <c:ptCount val="4"/>
                <c:pt idx="0">
                  <c:v>0.17050000000000001</c:v>
                </c:pt>
                <c:pt idx="1">
                  <c:v>0.35289999999999999</c:v>
                </c:pt>
                <c:pt idx="2">
                  <c:v>0.11360000000000001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10-1A42-91BA-9D12733ACCFD}"/>
            </c:ext>
          </c:extLst>
        </c:ser>
        <c:ser>
          <c:idx val="4"/>
          <c:order val="4"/>
          <c:tx>
            <c:strRef>
              <c:f>'Affärsmodeller (Q1-12) (tabell)'!$A$37</c:f>
              <c:strCache>
                <c:ptCount val="1"/>
                <c:pt idx="0">
                  <c:v>Mer än 50%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(tabell)'!$C$32:$E$32,'Affärsmodeller (Q1-12) (tabell)'!$H$32)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(tabell)'!$C$37:$E$37,'Affärsmodeller (Q1-12) (tabell)'!$H$37)</c:f>
              <c:numCache>
                <c:formatCode>0.00%</c:formatCode>
                <c:ptCount val="4"/>
                <c:pt idx="0">
                  <c:v>0.125</c:v>
                </c:pt>
                <c:pt idx="1">
                  <c:v>0.1176</c:v>
                </c:pt>
                <c:pt idx="2">
                  <c:v>2.2700000000000001E-2</c:v>
                </c:pt>
                <c:pt idx="3" formatCode="0%">
                  <c:v>0.26315789473684209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10-1A42-91BA-9D12733ACCFD}"/>
            </c:ext>
          </c:extLst>
        </c:ser>
        <c:ser>
          <c:idx val="5"/>
          <c:order val="5"/>
          <c:tx>
            <c:strRef>
              <c:f>'Affärsmodeller (Q1-12) (tabell)'!$A$38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rgbClr val="FDDDC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10-1A42-91BA-9D12733ACCFD}"/>
                </c:ext>
              </c:extLst>
            </c:dLbl>
            <c:dLbl>
              <c:idx val="2"/>
              <c:layout>
                <c:manualLayout>
                  <c:x val="1.4092380238738681E-3"/>
                  <c:y val="9.226976233769749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10-1A42-91BA-9D12733ACCF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10-1A42-91BA-9D12733ACCFD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(tabell)'!$C$32:$E$32,'Affärsmodeller (Q1-12) (tabell)'!$H$32)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(tabell)'!$C$38:$E$38,'Affärsmodeller (Q1-12) (tabell)'!$H$38)</c:f>
              <c:numCache>
                <c:formatCode>0.00%</c:formatCode>
                <c:ptCount val="4"/>
                <c:pt idx="0">
                  <c:v>2.2700000000000001E-2</c:v>
                </c:pt>
                <c:pt idx="1">
                  <c:v>0</c:v>
                </c:pt>
                <c:pt idx="2">
                  <c:v>2.2700000000000001E-2</c:v>
                </c:pt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10-1A42-91BA-9D12733ACC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78011279"/>
        <c:axId val="1178319327"/>
      </c:barChart>
      <c:catAx>
        <c:axId val="117801127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78319327"/>
        <c:crosses val="autoZero"/>
        <c:auto val="1"/>
        <c:lblAlgn val="ctr"/>
        <c:lblOffset val="100"/>
        <c:noMultiLvlLbl val="0"/>
      </c:catAx>
      <c:valAx>
        <c:axId val="1178319327"/>
        <c:scaling>
          <c:orientation val="minMax"/>
          <c:max val="1"/>
        </c:scaling>
        <c:delete val="1"/>
        <c:axPos val="t"/>
        <c:numFmt formatCode="0.00%" sourceLinked="1"/>
        <c:majorTickMark val="none"/>
        <c:minorTickMark val="none"/>
        <c:tickLblPos val="nextTo"/>
        <c:crossAx val="1178011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sv-S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(tabell)'!$A$42</c:f>
              <c:strCache>
                <c:ptCount val="1"/>
                <c:pt idx="0">
                  <c:v>0%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(tabell)'!$C$41:$E$41,'Affärsmodeller (Q1-12) (tabell)'!$H$41)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(tabell)'!$C$42:$E$42,'Affärsmodeller (Q1-12) (tabell)'!$H$42)</c:f>
              <c:numCache>
                <c:formatCode>0%</c:formatCode>
                <c:ptCount val="4"/>
                <c:pt idx="0">
                  <c:v>0.23860000000000001</c:v>
                </c:pt>
                <c:pt idx="1">
                  <c:v>0.23530000000000001</c:v>
                </c:pt>
                <c:pt idx="2">
                  <c:v>0.2273</c:v>
                </c:pt>
                <c:pt idx="3">
                  <c:v>0.15789473684210525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C1-6D4F-8340-BAC9C9E9BD41}"/>
            </c:ext>
          </c:extLst>
        </c:ser>
        <c:ser>
          <c:idx val="1"/>
          <c:order val="1"/>
          <c:tx>
            <c:strRef>
              <c:f>'Affärsmodeller (Q1-12) (tabell)'!$A$43</c:f>
              <c:strCache>
                <c:ptCount val="1"/>
                <c:pt idx="0">
                  <c:v>1-4%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(tabell)'!$C$41:$E$41,'Affärsmodeller (Q1-12) (tabell)'!$H$41)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(tabell)'!$C$43:$E$43,'Affärsmodeller (Q1-12) (tabell)'!$H$43)</c:f>
              <c:numCache>
                <c:formatCode>0%</c:formatCode>
                <c:ptCount val="4"/>
                <c:pt idx="0">
                  <c:v>0.48859999999999998</c:v>
                </c:pt>
                <c:pt idx="1">
                  <c:v>0.47060000000000002</c:v>
                </c:pt>
                <c:pt idx="2">
                  <c:v>0.31819999999999998</c:v>
                </c:pt>
                <c:pt idx="3">
                  <c:v>0.47368421052631576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C1-6D4F-8340-BAC9C9E9BD41}"/>
            </c:ext>
          </c:extLst>
        </c:ser>
        <c:ser>
          <c:idx val="2"/>
          <c:order val="2"/>
          <c:tx>
            <c:strRef>
              <c:f>'Affärsmodeller (Q1-12) (tabell)'!$A$44</c:f>
              <c:strCache>
                <c:ptCount val="1"/>
                <c:pt idx="0">
                  <c:v>5-9%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(tabell)'!$C$41:$E$41,'Affärsmodeller (Q1-12) (tabell)'!$H$41)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(tabell)'!$C$44:$E$44,'Affärsmodeller (Q1-12) (tabell)'!$H$44)</c:f>
              <c:numCache>
                <c:formatCode>0%</c:formatCode>
                <c:ptCount val="4"/>
                <c:pt idx="0">
                  <c:v>0.18179999999999999</c:v>
                </c:pt>
                <c:pt idx="1">
                  <c:v>0.17649999999999999</c:v>
                </c:pt>
                <c:pt idx="2">
                  <c:v>0.36359999999999998</c:v>
                </c:pt>
                <c:pt idx="3">
                  <c:v>0.21052631578947367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C1-6D4F-8340-BAC9C9E9BD41}"/>
            </c:ext>
          </c:extLst>
        </c:ser>
        <c:ser>
          <c:idx val="3"/>
          <c:order val="3"/>
          <c:tx>
            <c:strRef>
              <c:f>'Affärsmodeller (Q1-12) (tabell)'!$A$45</c:f>
              <c:strCache>
                <c:ptCount val="1"/>
                <c:pt idx="0">
                  <c:v>10-25%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C1-6D4F-8340-BAC9C9E9BD41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(tabell)'!$C$41:$E$41,'Affärsmodeller (Q1-12) (tabell)'!$H$41)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(tabell)'!$C$45:$E$45,'Affärsmodeller (Q1-12) (tabell)'!$H$45)</c:f>
              <c:numCache>
                <c:formatCode>0%</c:formatCode>
                <c:ptCount val="4"/>
                <c:pt idx="0">
                  <c:v>5.6800000000000003E-2</c:v>
                </c:pt>
                <c:pt idx="1">
                  <c:v>0</c:v>
                </c:pt>
                <c:pt idx="2">
                  <c:v>6.8199999999999997E-2</c:v>
                </c:pt>
                <c:pt idx="3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C1-6D4F-8340-BAC9C9E9BD41}"/>
            </c:ext>
          </c:extLst>
        </c:ser>
        <c:ser>
          <c:idx val="4"/>
          <c:order val="4"/>
          <c:tx>
            <c:strRef>
              <c:f>'Affärsmodeller (Q1-12) (tabell)'!$A$46</c:f>
              <c:strCache>
                <c:ptCount val="1"/>
                <c:pt idx="0">
                  <c:v>Mer än 25%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C1-6D4F-8340-BAC9C9E9BD4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EC1-6D4F-8340-BAC9C9E9BD41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(tabell)'!$C$41:$E$41,'Affärsmodeller (Q1-12) (tabell)'!$H$41)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(tabell)'!$C$46:$E$46,'Affärsmodeller (Q1-12) (tabell)'!$H$46)</c:f>
              <c:numCache>
                <c:formatCode>0%</c:formatCode>
                <c:ptCount val="4"/>
                <c:pt idx="0">
                  <c:v>1.14E-2</c:v>
                </c:pt>
                <c:pt idx="1">
                  <c:v>0</c:v>
                </c:pt>
                <c:pt idx="2">
                  <c:v>0</c:v>
                </c:pt>
                <c:pt idx="3">
                  <c:v>0.10526315789473684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EC1-6D4F-8340-BAC9C9E9BD41}"/>
            </c:ext>
          </c:extLst>
        </c:ser>
        <c:ser>
          <c:idx val="5"/>
          <c:order val="5"/>
          <c:tx>
            <c:strRef>
              <c:f>'Affärsmodeller (Q1-12) (tabell)'!$A$47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rgbClr val="FDDDC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909852695108331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EC1-6D4F-8340-BAC9C9E9BD4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C1-6D4F-8340-BAC9C9E9BD41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(tabell)'!$C$41:$E$41,'Affärsmodeller (Q1-12) (tabell)'!$H$41)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(tabell)'!$C$47:$E$47,'Affärsmodeller (Q1-12) (tabell)'!$H$47)</c:f>
              <c:numCache>
                <c:formatCode>0%</c:formatCode>
                <c:ptCount val="4"/>
                <c:pt idx="0">
                  <c:v>2.2700000000000001E-2</c:v>
                </c:pt>
                <c:pt idx="1">
                  <c:v>0.1176</c:v>
                </c:pt>
                <c:pt idx="2">
                  <c:v>2.2700000000000001E-2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EC1-6D4F-8340-BAC9C9E9BD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25880031"/>
        <c:axId val="826266575"/>
      </c:barChart>
      <c:catAx>
        <c:axId val="82588003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826266575"/>
        <c:crosses val="autoZero"/>
        <c:auto val="1"/>
        <c:lblAlgn val="ctr"/>
        <c:lblOffset val="100"/>
        <c:noMultiLvlLbl val="0"/>
      </c:catAx>
      <c:valAx>
        <c:axId val="826266575"/>
        <c:scaling>
          <c:orientation val="minMax"/>
          <c:max val="1"/>
        </c:scaling>
        <c:delete val="1"/>
        <c:axPos val="t"/>
        <c:numFmt formatCode="0%" sourceLinked="0"/>
        <c:majorTickMark val="none"/>
        <c:minorTickMark val="none"/>
        <c:tickLblPos val="nextTo"/>
        <c:crossAx val="825880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'Affärsmodeller (Q1-12) (tabell)'!$B$59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93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9FF-5F46-8BC8-C30B9F62B76D}"/>
              </c:ext>
            </c:extLst>
          </c:dPt>
          <c:dPt>
            <c:idx val="1"/>
            <c:invertIfNegative val="0"/>
            <c:bubble3D val="0"/>
            <c:spPr>
              <a:solidFill>
                <a:srgbClr val="1D66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FF-5F46-8BC8-C30B9F62B76D}"/>
              </c:ext>
            </c:extLst>
          </c:dPt>
          <c:dPt>
            <c:idx val="2"/>
            <c:invertIfNegative val="0"/>
            <c:bubble3D val="0"/>
            <c:spPr>
              <a:solidFill>
                <a:srgbClr val="2FA5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FF-5F46-8BC8-C30B9F62B7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FF-5F46-8BC8-C30B9F62B76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FF-5F46-8BC8-C30B9F62B76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9FF-5F46-8BC8-C30B9F62B76D}"/>
              </c:ext>
            </c:extLst>
          </c:dPt>
          <c:dPt>
            <c:idx val="6"/>
            <c:invertIfNegative val="0"/>
            <c:bubble3D val="0"/>
            <c:spPr>
              <a:solidFill>
                <a:srgbClr val="FDDD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9FF-5F46-8BC8-C30B9F62B76D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'Affärsmodeller (Q1-12) (tabell)'!$A$60:$A$66</c:f>
              <c:strCache>
                <c:ptCount val="7"/>
                <c:pt idx="0">
                  <c:v>0%</c:v>
                </c:pt>
                <c:pt idx="1">
                  <c:v>1-4%</c:v>
                </c:pt>
                <c:pt idx="2">
                  <c:v>5-9%</c:v>
                </c:pt>
                <c:pt idx="3">
                  <c:v>10-14%</c:v>
                </c:pt>
                <c:pt idx="4">
                  <c:v>15-25%</c:v>
                </c:pt>
                <c:pt idx="5">
                  <c:v>Mer än 25%</c:v>
                </c:pt>
                <c:pt idx="6">
                  <c:v>Vet ej</c:v>
                </c:pt>
              </c:strCache>
            </c:strRef>
          </c:cat>
          <c:val>
            <c:numRef>
              <c:f>'Affärsmodeller (Q1-12) (tabell)'!$B$60:$B$66</c:f>
              <c:numCache>
                <c:formatCode>0.00%</c:formatCode>
                <c:ptCount val="7"/>
                <c:pt idx="0">
                  <c:v>2.3800000000000002E-2</c:v>
                </c:pt>
                <c:pt idx="1">
                  <c:v>0.25600000000000001</c:v>
                </c:pt>
                <c:pt idx="2">
                  <c:v>0.42859999999999998</c:v>
                </c:pt>
                <c:pt idx="3">
                  <c:v>0.125</c:v>
                </c:pt>
                <c:pt idx="4">
                  <c:v>7.1399999999999991E-2</c:v>
                </c:pt>
                <c:pt idx="5">
                  <c:v>3.5700000000000003E-2</c:v>
                </c:pt>
                <c:pt idx="6">
                  <c:v>5.9499999999999997E-2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FF-5F46-8BC8-C30B9F62B7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3895471"/>
        <c:axId val="1254410799"/>
      </c:barChart>
      <c:catAx>
        <c:axId val="1343895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254410799"/>
        <c:crosses val="autoZero"/>
        <c:auto val="1"/>
        <c:lblAlgn val="ctr"/>
        <c:lblOffset val="100"/>
        <c:noMultiLvlLbl val="0"/>
      </c:catAx>
      <c:valAx>
        <c:axId val="1254410799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343895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sv-SE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(tabell)'!$A$60</c:f>
              <c:strCache>
                <c:ptCount val="1"/>
                <c:pt idx="0">
                  <c:v>0%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234764773577874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56-C542-8DAC-5319E0FE71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56-C542-8DAC-5319E0FE7108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(tabell)'!$C$59:$E$59,'Affärsmodeller (Q1-12) (tabell)'!$H$59)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(tabell)'!$C$60:$E$60,'Affärsmodeller (Q1-12) (tabell)'!$H$60)</c:f>
              <c:numCache>
                <c:formatCode>0.00%</c:formatCode>
                <c:ptCount val="4"/>
                <c:pt idx="0">
                  <c:v>2.2700000000000001E-2</c:v>
                </c:pt>
                <c:pt idx="1">
                  <c:v>5.8799999999999998E-2</c:v>
                </c:pt>
                <c:pt idx="2">
                  <c:v>0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56-C542-8DAC-5319E0FE7108}"/>
            </c:ext>
          </c:extLst>
        </c:ser>
        <c:ser>
          <c:idx val="1"/>
          <c:order val="1"/>
          <c:tx>
            <c:strRef>
              <c:f>'Affärsmodeller (Q1-12) (tabell)'!$A$61</c:f>
              <c:strCache>
                <c:ptCount val="1"/>
                <c:pt idx="0">
                  <c:v>1-4%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(tabell)'!$C$59:$E$59,'Affärsmodeller (Q1-12) (tabell)'!$H$59)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(tabell)'!$C$61:$E$61,'Affärsmodeller (Q1-12) (tabell)'!$H$61)</c:f>
              <c:numCache>
                <c:formatCode>0.00%</c:formatCode>
                <c:ptCount val="4"/>
                <c:pt idx="0">
                  <c:v>0.26140000000000002</c:v>
                </c:pt>
                <c:pt idx="1">
                  <c:v>0.29409999999999997</c:v>
                </c:pt>
                <c:pt idx="2">
                  <c:v>0.20449999999999999</c:v>
                </c:pt>
                <c:pt idx="3" formatCode="0%">
                  <c:v>0.31578947368421051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56-C542-8DAC-5319E0FE7108}"/>
            </c:ext>
          </c:extLst>
        </c:ser>
        <c:ser>
          <c:idx val="2"/>
          <c:order val="2"/>
          <c:tx>
            <c:strRef>
              <c:f>'Affärsmodeller (Q1-12) (tabell)'!$A$62</c:f>
              <c:strCache>
                <c:ptCount val="1"/>
                <c:pt idx="0">
                  <c:v>5-9%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(tabell)'!$C$59:$E$59,'Affärsmodeller (Q1-12) (tabell)'!$H$59)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(tabell)'!$C$62:$E$62,'Affärsmodeller (Q1-12) (tabell)'!$H$62)</c:f>
              <c:numCache>
                <c:formatCode>0.00%</c:formatCode>
                <c:ptCount val="4"/>
                <c:pt idx="0">
                  <c:v>0.42049999999999998</c:v>
                </c:pt>
                <c:pt idx="1">
                  <c:v>0.29409999999999997</c:v>
                </c:pt>
                <c:pt idx="2">
                  <c:v>0.52270000000000005</c:v>
                </c:pt>
                <c:pt idx="3" formatCode="0%">
                  <c:v>0.36842105263157893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56-C542-8DAC-5319E0FE7108}"/>
            </c:ext>
          </c:extLst>
        </c:ser>
        <c:ser>
          <c:idx val="3"/>
          <c:order val="3"/>
          <c:tx>
            <c:strRef>
              <c:f>'Affärsmodeller (Q1-12) (tabell)'!$A$63</c:f>
              <c:strCache>
                <c:ptCount val="1"/>
                <c:pt idx="0">
                  <c:v>10-14%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(tabell)'!$C$59:$E$59,'Affärsmodeller (Q1-12) (tabell)'!$H$59)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(tabell)'!$C$63:$E$63,'Affärsmodeller (Q1-12) (tabell)'!$H$63)</c:f>
              <c:numCache>
                <c:formatCode>0.00%</c:formatCode>
                <c:ptCount val="4"/>
                <c:pt idx="0">
                  <c:v>0.13639999999999999</c:v>
                </c:pt>
                <c:pt idx="1">
                  <c:v>0.1176</c:v>
                </c:pt>
                <c:pt idx="2">
                  <c:v>0.13639999999999999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756-C542-8DAC-5319E0FE7108}"/>
            </c:ext>
          </c:extLst>
        </c:ser>
        <c:ser>
          <c:idx val="4"/>
          <c:order val="4"/>
          <c:tx>
            <c:strRef>
              <c:f>'Affärsmodeller (Q1-12) (tabell)'!$A$64</c:f>
              <c:strCache>
                <c:ptCount val="1"/>
                <c:pt idx="0">
                  <c:v>15-25%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(tabell)'!$C$59:$E$59,'Affärsmodeller (Q1-12) (tabell)'!$H$59)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(tabell)'!$C$64:$E$64,'Affärsmodeller (Q1-12) (tabell)'!$H$64)</c:f>
              <c:numCache>
                <c:formatCode>0.00%</c:formatCode>
                <c:ptCount val="4"/>
                <c:pt idx="0">
                  <c:v>6.8199999999999997E-2</c:v>
                </c:pt>
                <c:pt idx="1">
                  <c:v>0.1176</c:v>
                </c:pt>
                <c:pt idx="2">
                  <c:v>6.8199999999999997E-2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56-C542-8DAC-5319E0FE7108}"/>
            </c:ext>
          </c:extLst>
        </c:ser>
        <c:ser>
          <c:idx val="5"/>
          <c:order val="5"/>
          <c:tx>
            <c:strRef>
              <c:f>'Affärsmodeller (Q1-12) (tabell)'!$A$65</c:f>
              <c:strCache>
                <c:ptCount val="1"/>
                <c:pt idx="0">
                  <c:v>Mer än 25%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56-C542-8DAC-5319E0FE710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56-C542-8DAC-5319E0FE710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(tabell)'!$C$59:$E$59,'Affärsmodeller (Q1-12) (tabell)'!$H$59)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(tabell)'!$C$65:$E$65,'Affärsmodeller (Q1-12) (tabell)'!$H$65)</c:f>
              <c:numCache>
                <c:formatCode>0.00%</c:formatCode>
                <c:ptCount val="4"/>
                <c:pt idx="0">
                  <c:v>4.5499999999999999E-2</c:v>
                </c:pt>
                <c:pt idx="1">
                  <c:v>0</c:v>
                </c:pt>
                <c:pt idx="2">
                  <c:v>4.5499999999999999E-2</c:v>
                </c:pt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56-C542-8DAC-5319E0FE7108}"/>
            </c:ext>
          </c:extLst>
        </c:ser>
        <c:ser>
          <c:idx val="6"/>
          <c:order val="6"/>
          <c:tx>
            <c:strRef>
              <c:f>'Affärsmodeller (Q1-12) (tabell)'!$A$66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rgbClr val="FDDDC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1137636058771706E-2"/>
                  <c:y val="4.749707061816962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756-C542-8DAC-5319E0FE7108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(tabell)'!$C$59:$E$59,'Affärsmodeller (Q1-12) (tabell)'!$H$59)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(tabell)'!$C$66:$E$66,'Affärsmodeller (Q1-12) (tabell)'!$H$66)</c:f>
              <c:numCache>
                <c:formatCode>0.00%</c:formatCode>
                <c:ptCount val="4"/>
                <c:pt idx="0">
                  <c:v>4.5499999999999999E-2</c:v>
                </c:pt>
                <c:pt idx="1">
                  <c:v>0.1176</c:v>
                </c:pt>
                <c:pt idx="2">
                  <c:v>2.2700000000000001E-2</c:v>
                </c:pt>
                <c:pt idx="3" formatCode="0%">
                  <c:v>0.15789473684210525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756-C542-8DAC-5319E0FE71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3"/>
        <c:overlap val="100"/>
        <c:axId val="145640368"/>
        <c:axId val="145327648"/>
      </c:barChart>
      <c:catAx>
        <c:axId val="1456403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45327648"/>
        <c:crosses val="autoZero"/>
        <c:auto val="1"/>
        <c:lblAlgn val="ctr"/>
        <c:lblOffset val="100"/>
        <c:noMultiLvlLbl val="0"/>
      </c:catAx>
      <c:valAx>
        <c:axId val="145327648"/>
        <c:scaling>
          <c:orientation val="minMax"/>
          <c:max val="1"/>
        </c:scaling>
        <c:delete val="1"/>
        <c:axPos val="t"/>
        <c:numFmt formatCode="0%" sourceLinked="0"/>
        <c:majorTickMark val="none"/>
        <c:minorTickMark val="none"/>
        <c:tickLblPos val="nextTo"/>
        <c:crossAx val="14564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006191036763712"/>
          <c:y val="0.87352044134736373"/>
          <c:w val="0.69630962192476387"/>
          <c:h val="9.474620652771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sv-S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'Affärsmodeller (Q1-12) (tabell)'!$B$50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D66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14-AB43-BD0C-31170B3DB143}"/>
              </c:ext>
            </c:extLst>
          </c:dPt>
          <c:dPt>
            <c:idx val="2"/>
            <c:invertIfNegative val="0"/>
            <c:bubble3D val="0"/>
            <c:spPr>
              <a:solidFill>
                <a:srgbClr val="2FA5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14-AB43-BD0C-31170B3DB14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14-AB43-BD0C-31170B3DB14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14-AB43-BD0C-31170B3DB143}"/>
              </c:ext>
            </c:extLst>
          </c:dPt>
          <c:dPt>
            <c:idx val="5"/>
            <c:invertIfNegative val="0"/>
            <c:bubble3D val="0"/>
            <c:spPr>
              <a:solidFill>
                <a:srgbClr val="FDDD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14-AB43-BD0C-31170B3DB143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'Affärsmodeller (Q1-12) (tabell)'!$A$51:$A$56</c:f>
              <c:strCache>
                <c:ptCount val="6"/>
                <c:pt idx="0">
                  <c:v>0%</c:v>
                </c:pt>
                <c:pt idx="1">
                  <c:v>1-4%</c:v>
                </c:pt>
                <c:pt idx="2">
                  <c:v>5-9%</c:v>
                </c:pt>
                <c:pt idx="3">
                  <c:v>10-25%</c:v>
                </c:pt>
                <c:pt idx="4">
                  <c:v>Mer än 25%</c:v>
                </c:pt>
                <c:pt idx="5">
                  <c:v>Vet ej</c:v>
                </c:pt>
              </c:strCache>
            </c:strRef>
          </c:cat>
          <c:val>
            <c:numRef>
              <c:f>'Affärsmodeller (Q1-12) (tabell)'!$B$51:$B$56</c:f>
              <c:numCache>
                <c:formatCode>0.00%</c:formatCode>
                <c:ptCount val="6"/>
                <c:pt idx="0">
                  <c:v>0</c:v>
                </c:pt>
                <c:pt idx="1">
                  <c:v>0.41070000000000001</c:v>
                </c:pt>
                <c:pt idx="2">
                  <c:v>0.36899999999999999</c:v>
                </c:pt>
                <c:pt idx="3">
                  <c:v>0.16070000000000001</c:v>
                </c:pt>
                <c:pt idx="4">
                  <c:v>1.7899999999999999E-2</c:v>
                </c:pt>
                <c:pt idx="5">
                  <c:v>4.1700000000000001E-2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514-AB43-BD0C-31170B3DB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53856303"/>
        <c:axId val="1227229359"/>
      </c:barChart>
      <c:catAx>
        <c:axId val="165385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227229359"/>
        <c:crosses val="autoZero"/>
        <c:auto val="1"/>
        <c:lblAlgn val="ctr"/>
        <c:lblOffset val="100"/>
        <c:noMultiLvlLbl val="0"/>
      </c:catAx>
      <c:valAx>
        <c:axId val="1227229359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65385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(tabell)'!$A$51</c:f>
              <c:strCache>
                <c:ptCount val="1"/>
                <c:pt idx="0">
                  <c:v>0%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('Affärsmodeller (Q1-12) (tabell)'!$C$50:$E$50,'Affärsmodeller (Q1-12) (tabell)'!$H$50)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(tabell)'!$C$51:$E$51,'Affärsmodeller (Q1-12) (tabell)'!$H$51)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1D-3249-8C1B-C2D8339A6860}"/>
            </c:ext>
          </c:extLst>
        </c:ser>
        <c:ser>
          <c:idx val="1"/>
          <c:order val="1"/>
          <c:tx>
            <c:strRef>
              <c:f>'Affärsmodeller (Q1-12) (tabell)'!$A$52</c:f>
              <c:strCache>
                <c:ptCount val="1"/>
                <c:pt idx="0">
                  <c:v>1-4%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(tabell)'!$C$50:$E$50,'Affärsmodeller (Q1-12) (tabell)'!$H$50)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(tabell)'!$C$52:$E$52,'Affärsmodeller (Q1-12) (tabell)'!$H$52)</c:f>
              <c:numCache>
                <c:formatCode>0.00%</c:formatCode>
                <c:ptCount val="4"/>
                <c:pt idx="0">
                  <c:v>0.40910000000000002</c:v>
                </c:pt>
                <c:pt idx="1">
                  <c:v>0.52939999999999998</c:v>
                </c:pt>
                <c:pt idx="2">
                  <c:v>0.38640000000000002</c:v>
                </c:pt>
                <c:pt idx="3" formatCode="0%">
                  <c:v>0.36842105263157893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1D-3249-8C1B-C2D8339A6860}"/>
            </c:ext>
          </c:extLst>
        </c:ser>
        <c:ser>
          <c:idx val="2"/>
          <c:order val="2"/>
          <c:tx>
            <c:strRef>
              <c:f>'Affärsmodeller (Q1-12) (tabell)'!$A$53</c:f>
              <c:strCache>
                <c:ptCount val="1"/>
                <c:pt idx="0">
                  <c:v>5-9%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(tabell)'!$C$50:$E$50,'Affärsmodeller (Q1-12) (tabell)'!$H$50)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(tabell)'!$C$53:$E$53,'Affärsmodeller (Q1-12) (tabell)'!$H$53)</c:f>
              <c:numCache>
                <c:formatCode>0.00%</c:formatCode>
                <c:ptCount val="4"/>
                <c:pt idx="0">
                  <c:v>0.35229999999999989</c:v>
                </c:pt>
                <c:pt idx="1">
                  <c:v>0.35289999999999999</c:v>
                </c:pt>
                <c:pt idx="2">
                  <c:v>0.38640000000000002</c:v>
                </c:pt>
                <c:pt idx="3" formatCode="0%">
                  <c:v>0.42105263157894735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1D-3249-8C1B-C2D8339A6860}"/>
            </c:ext>
          </c:extLst>
        </c:ser>
        <c:ser>
          <c:idx val="3"/>
          <c:order val="3"/>
          <c:tx>
            <c:strRef>
              <c:f>'Affärsmodeller (Q1-12) (tabell)'!$A$54</c:f>
              <c:strCache>
                <c:ptCount val="1"/>
                <c:pt idx="0">
                  <c:v>10-25%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1D-3249-8C1B-C2D8339A6860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(tabell)'!$C$50:$E$50,'Affärsmodeller (Q1-12) (tabell)'!$H$50)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(tabell)'!$C$54:$E$54,'Affärsmodeller (Q1-12) (tabell)'!$H$54)</c:f>
              <c:numCache>
                <c:formatCode>0.00%</c:formatCode>
                <c:ptCount val="4"/>
                <c:pt idx="0">
                  <c:v>0.18179999999999999</c:v>
                </c:pt>
                <c:pt idx="1">
                  <c:v>0</c:v>
                </c:pt>
                <c:pt idx="2">
                  <c:v>0.2273</c:v>
                </c:pt>
                <c:pt idx="3" formatCode="0%">
                  <c:v>5.2631578947368418E-2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1D-3249-8C1B-C2D8339A6860}"/>
            </c:ext>
          </c:extLst>
        </c:ser>
        <c:ser>
          <c:idx val="4"/>
          <c:order val="4"/>
          <c:tx>
            <c:strRef>
              <c:f>'Affärsmodeller (Q1-12) (tabell)'!$A$55</c:f>
              <c:strCache>
                <c:ptCount val="1"/>
                <c:pt idx="0">
                  <c:v>Mer än 25%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7.121875588874802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1D-3249-8C1B-C2D8339A686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1D-3249-8C1B-C2D8339A686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1D-3249-8C1B-C2D8339A6860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(tabell)'!$C$50:$E$50,'Affärsmodeller (Q1-12) (tabell)'!$H$50)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(tabell)'!$C$55:$E$55,'Affärsmodeller (Q1-12) (tabell)'!$H$55)</c:f>
              <c:numCache>
                <c:formatCode>0.00%</c:formatCode>
                <c:ptCount val="4"/>
                <c:pt idx="0">
                  <c:v>3.4099999999999998E-2</c:v>
                </c:pt>
                <c:pt idx="1">
                  <c:v>0</c:v>
                </c:pt>
                <c:pt idx="2">
                  <c:v>0</c:v>
                </c:pt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1D-3249-8C1B-C2D8339A6860}"/>
            </c:ext>
          </c:extLst>
        </c:ser>
        <c:ser>
          <c:idx val="5"/>
          <c:order val="5"/>
          <c:tx>
            <c:strRef>
              <c:f>'Affärsmodeller (Q1-12) (tabell)'!$A$56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rgbClr val="FDDDC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111111111111112E-2"/>
                  <c:y val="2.072738596665303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1D-3249-8C1B-C2D8339A6860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(tabell)'!$C$50:$E$50,'Affärsmodeller (Q1-12) (tabell)'!$H$50)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(tabell)'!$C$56:$E$56,'Affärsmodeller (Q1-12) (tabell)'!$H$56)</c:f>
              <c:numCache>
                <c:formatCode>0.00%</c:formatCode>
                <c:ptCount val="4"/>
                <c:pt idx="0">
                  <c:v>2.2700000000000001E-2</c:v>
                </c:pt>
                <c:pt idx="1">
                  <c:v>0.1176</c:v>
                </c:pt>
                <c:pt idx="2">
                  <c:v>0</c:v>
                </c:pt>
                <c:pt idx="3" formatCode="0%">
                  <c:v>0.15789473684210525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1D-3249-8C1B-C2D8339A68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36796191"/>
        <c:axId val="1335913455"/>
      </c:barChart>
      <c:catAx>
        <c:axId val="133679619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35913455"/>
        <c:crosses val="autoZero"/>
        <c:auto val="1"/>
        <c:lblAlgn val="ctr"/>
        <c:lblOffset val="100"/>
        <c:noMultiLvlLbl val="0"/>
      </c:catAx>
      <c:valAx>
        <c:axId val="1335913455"/>
        <c:scaling>
          <c:orientation val="minMax"/>
          <c:max val="1"/>
        </c:scaling>
        <c:delete val="1"/>
        <c:axPos val="t"/>
        <c:numFmt formatCode="0.00%" sourceLinked="1"/>
        <c:majorTickMark val="none"/>
        <c:minorTickMark val="none"/>
        <c:tickLblPos val="nextTo"/>
        <c:crossAx val="1336796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432466532809133"/>
          <c:y val="0.85564705978707734"/>
          <c:w val="0.56291039199460724"/>
          <c:h val="7.65170752308645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'Kunder (Q13-18) (tabeller)'!$AF$11</c:f>
              <c:strCache>
                <c:ptCount val="1"/>
                <c:pt idx="0">
                  <c:v>Under 30%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193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AE-D645-898E-29A7841F54F5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(tabeller)'!$AG$10:$AJ$10,'Kunder (Q13-18) (tabeller)'!$AM$10)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('Kunder (Q13-18) (tabeller)'!$AG$11:$AJ$11,'Kunder (Q13-18) (tabeller)'!$AM$11)</c:f>
              <c:numCache>
                <c:formatCode>0.00%</c:formatCode>
                <c:ptCount val="5"/>
                <c:pt idx="0">
                  <c:v>0.22700000000000001</c:v>
                </c:pt>
                <c:pt idx="1">
                  <c:v>0.25</c:v>
                </c:pt>
                <c:pt idx="2">
                  <c:v>0.29409999999999997</c:v>
                </c:pt>
                <c:pt idx="3">
                  <c:v>0.20449999999999999</c:v>
                </c:pt>
                <c:pt idx="4" formatCode="0%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AE-D645-898E-29A7841F54F5}"/>
            </c:ext>
          </c:extLst>
        </c:ser>
        <c:ser>
          <c:idx val="1"/>
          <c:order val="1"/>
          <c:tx>
            <c:strRef>
              <c:f>'Kunder (Q13-18) (tabeller)'!$AF$12</c:f>
              <c:strCache>
                <c:ptCount val="1"/>
                <c:pt idx="0">
                  <c:v>30-49%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DAE-D645-898E-29A7841F54F5}"/>
              </c:ext>
            </c:extLst>
          </c:dPt>
          <c:dLbls>
            <c:delete val="1"/>
          </c:dLbls>
          <c:cat>
            <c:strRef>
              <c:f>('Kunder (Q13-18) (tabeller)'!$AG$10:$AJ$10,'Kunder (Q13-18) (tabeller)'!$AM$10)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('Kunder (Q13-18) (tabeller)'!$AG$12:$AJ$12,'Kunder (Q13-18) (tabeller)'!$AM$12)</c:f>
              <c:numCache>
                <c:formatCode>0.00%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AE-D645-898E-29A7841F54F5}"/>
            </c:ext>
          </c:extLst>
        </c:ser>
        <c:ser>
          <c:idx val="2"/>
          <c:order val="2"/>
          <c:tx>
            <c:strRef>
              <c:f>'Kunder (Q13-18) (tabeller)'!$AF$13</c:f>
              <c:strCache>
                <c:ptCount val="1"/>
                <c:pt idx="0">
                  <c:v>50-69%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1D66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AE-D645-898E-29A7841F54F5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DAE-D645-898E-29A7841F54F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AE-D645-898E-29A7841F54F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AE-D645-898E-29A7841F54F5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(tabeller)'!$AG$10:$AJ$10,'Kunder (Q13-18) (tabeller)'!$AM$10)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('Kunder (Q13-18) (tabeller)'!$AG$13:$AJ$13,'Kunder (Q13-18) (tabeller)'!$AM$13)</c:f>
              <c:numCache>
                <c:formatCode>0.00%</c:formatCode>
                <c:ptCount val="5"/>
                <c:pt idx="0">
                  <c:v>3.6799999999999999E-2</c:v>
                </c:pt>
                <c:pt idx="1">
                  <c:v>7.1399999999999991E-2</c:v>
                </c:pt>
                <c:pt idx="2">
                  <c:v>0</c:v>
                </c:pt>
                <c:pt idx="3">
                  <c:v>0</c:v>
                </c:pt>
                <c:pt idx="4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DAE-D645-898E-29A7841F54F5}"/>
            </c:ext>
          </c:extLst>
        </c:ser>
        <c:ser>
          <c:idx val="3"/>
          <c:order val="3"/>
          <c:tx>
            <c:strRef>
              <c:f>'Kunder (Q13-18) (tabeller)'!$AF$14</c:f>
              <c:strCache>
                <c:ptCount val="1"/>
                <c:pt idx="0">
                  <c:v>70-89%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2FA5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DAE-D645-898E-29A7841F54F5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(tabeller)'!$AG$10:$AJ$10,'Kunder (Q13-18) (tabeller)'!$AM$10)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('Kunder (Q13-18) (tabeller)'!$AG$14:$AJ$14,'Kunder (Q13-18) (tabeller)'!$AM$14)</c:f>
              <c:numCache>
                <c:formatCode>0.00%</c:formatCode>
                <c:ptCount val="5"/>
                <c:pt idx="0">
                  <c:v>0.27610000000000001</c:v>
                </c:pt>
                <c:pt idx="1">
                  <c:v>0.26190000000000002</c:v>
                </c:pt>
                <c:pt idx="2">
                  <c:v>0.23530000000000001</c:v>
                </c:pt>
                <c:pt idx="3">
                  <c:v>0.31819999999999998</c:v>
                </c:pt>
                <c:pt idx="4" formatCode="0%">
                  <c:v>0.27777777777777779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DAE-D645-898E-29A7841F54F5}"/>
            </c:ext>
          </c:extLst>
        </c:ser>
        <c:ser>
          <c:idx val="4"/>
          <c:order val="4"/>
          <c:tx>
            <c:strRef>
              <c:f>'Kunder (Q13-18) (tabeller)'!$AF$15</c:f>
              <c:strCache>
                <c:ptCount val="1"/>
                <c:pt idx="0">
                  <c:v>Mer än 90%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DAE-D645-898E-29A7841F54F5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(tabeller)'!$AG$10:$AJ$10,'Kunder (Q13-18) (tabeller)'!$AM$10)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('Kunder (Q13-18) (tabeller)'!$AG$15:$AJ$15,'Kunder (Q13-18) (tabeller)'!$AM$15)</c:f>
              <c:numCache>
                <c:formatCode>0.00%</c:formatCode>
                <c:ptCount val="5"/>
                <c:pt idx="0">
                  <c:v>0.37419999999999998</c:v>
                </c:pt>
                <c:pt idx="1">
                  <c:v>0.33329999999999999</c:v>
                </c:pt>
                <c:pt idx="2">
                  <c:v>0.47060000000000002</c:v>
                </c:pt>
                <c:pt idx="3">
                  <c:v>0.40910000000000002</c:v>
                </c:pt>
                <c:pt idx="4" formatCode="0%">
                  <c:v>0.3888888888888889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DAE-D645-898E-29A7841F54F5}"/>
            </c:ext>
          </c:extLst>
        </c:ser>
        <c:ser>
          <c:idx val="5"/>
          <c:order val="5"/>
          <c:tx>
            <c:strRef>
              <c:f>'Kunder (Q13-18) (tabeller)'!$AF$16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DAE-D645-898E-29A7841F54F5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DAE-D645-898E-29A7841F54F5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(tabeller)'!$AG$10:$AJ$10,'Kunder (Q13-18) (tabeller)'!$AM$10)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('Kunder (Q13-18) (tabeller)'!$AG$16:$AJ$16,'Kunder (Q13-18) (tabeller)'!$AM$16)</c:f>
              <c:numCache>
                <c:formatCode>0.00%</c:formatCode>
                <c:ptCount val="5"/>
                <c:pt idx="0">
                  <c:v>7.980000000000001E-2</c:v>
                </c:pt>
                <c:pt idx="1">
                  <c:v>7.1399999999999991E-2</c:v>
                </c:pt>
                <c:pt idx="2">
                  <c:v>0</c:v>
                </c:pt>
                <c:pt idx="3">
                  <c:v>6.8199999999999997E-2</c:v>
                </c:pt>
                <c:pt idx="4" formatCode="0%">
                  <c:v>0.22222222222222221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DAE-D645-898E-29A7841F54F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8957168"/>
        <c:axId val="139339872"/>
      </c:barChart>
      <c:catAx>
        <c:axId val="1289571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9339872"/>
        <c:crosses val="autoZero"/>
        <c:auto val="1"/>
        <c:lblAlgn val="ctr"/>
        <c:lblOffset val="100"/>
        <c:noMultiLvlLbl val="0"/>
      </c:catAx>
      <c:valAx>
        <c:axId val="139339872"/>
        <c:scaling>
          <c:orientation val="minMax"/>
          <c:max val="1"/>
        </c:scaling>
        <c:delete val="1"/>
        <c:axPos val="t"/>
        <c:numFmt formatCode="0%" sourceLinked="0"/>
        <c:majorTickMark val="none"/>
        <c:minorTickMark val="none"/>
        <c:tickLblPos val="high"/>
        <c:crossAx val="12895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26666684298763221"/>
          <c:y val="0.92307494623958986"/>
          <c:w val="0.52954007820957438"/>
          <c:h val="5.9377965388851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(tabell)'!$N$13</c:f>
              <c:strCache>
                <c:ptCount val="1"/>
                <c:pt idx="0">
                  <c:v>0-10%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'Affärsmodeller (Q1-12) (tabell)'!$P$12:$S$12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'Affärsmodeller (Q1-12) (tabell)'!$P$13:$S$13</c:f>
              <c:numCache>
                <c:formatCode>0.00%</c:formatCode>
                <c:ptCount val="4"/>
                <c:pt idx="0">
                  <c:v>0.93180000000000007</c:v>
                </c:pt>
                <c:pt idx="1">
                  <c:v>0.94120000000000004</c:v>
                </c:pt>
                <c:pt idx="2">
                  <c:v>0.93180000000000007</c:v>
                </c:pt>
                <c:pt idx="3">
                  <c:v>0.67710000000000004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EE-9D49-8C03-9F1548566066}"/>
            </c:ext>
          </c:extLst>
        </c:ser>
        <c:ser>
          <c:idx val="1"/>
          <c:order val="1"/>
          <c:tx>
            <c:strRef>
              <c:f>'Affärsmodeller (Q1-12) (tabell)'!$N$14</c:f>
              <c:strCache>
                <c:ptCount val="1"/>
                <c:pt idx="0">
                  <c:v>11-25%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'Affärsmodeller (Q1-12) (tabell)'!$P$12:$S$12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'Affärsmodeller (Q1-12) (tabell)'!$P$14:$S$14</c:f>
              <c:numCache>
                <c:formatCode>0.00%</c:formatCode>
                <c:ptCount val="4"/>
                <c:pt idx="0">
                  <c:v>3.4099999999999998E-2</c:v>
                </c:pt>
                <c:pt idx="1">
                  <c:v>5.8799999999999998E-2</c:v>
                </c:pt>
                <c:pt idx="2">
                  <c:v>2.2700000000000001E-2</c:v>
                </c:pt>
                <c:pt idx="3">
                  <c:v>9.375E-2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EE-9D49-8C03-9F1548566066}"/>
            </c:ext>
          </c:extLst>
        </c:ser>
        <c:ser>
          <c:idx val="2"/>
          <c:order val="2"/>
          <c:tx>
            <c:strRef>
              <c:f>'Affärsmodeller (Q1-12) (tabell)'!$N$15</c:f>
              <c:strCache>
                <c:ptCount val="1"/>
                <c:pt idx="0">
                  <c:v>26-50%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80110528473096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EE-9D49-8C03-9F15485660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EE-9D49-8C03-9F15485660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EE-9D49-8C03-9F1548566066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'Affärsmodeller (Q1-12) (tabell)'!$P$12:$S$12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'Affärsmodeller (Q1-12) (tabell)'!$P$15:$S$15</c:f>
              <c:numCache>
                <c:formatCode>0.00%</c:formatCode>
                <c:ptCount val="4"/>
                <c:pt idx="0">
                  <c:v>3.4099999999999998E-2</c:v>
                </c:pt>
                <c:pt idx="1">
                  <c:v>0</c:v>
                </c:pt>
                <c:pt idx="2">
                  <c:v>0</c:v>
                </c:pt>
                <c:pt idx="3">
                  <c:v>0.19789999999999999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EE-9D49-8C03-9F1548566066}"/>
            </c:ext>
          </c:extLst>
        </c:ser>
        <c:ser>
          <c:idx val="3"/>
          <c:order val="3"/>
          <c:tx>
            <c:strRef>
              <c:f>'Affärsmodeller (Q1-12) (tabell)'!$N$16</c:f>
              <c:strCache>
                <c:ptCount val="1"/>
                <c:pt idx="0">
                  <c:v>Mer än 50%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EE-9D49-8C03-9F15485660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EE-9D49-8C03-9F1548566066}"/>
                </c:ext>
              </c:extLst>
            </c:dLbl>
            <c:dLbl>
              <c:idx val="2"/>
              <c:layout>
                <c:manualLayout>
                  <c:x val="5.9170027413867482E-3"/>
                  <c:y val="2.3556793072418293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052224236698532E-2"/>
                      <c:h val="7.6827182654662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02EE-9D49-8C03-9F1548566066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'Affärsmodeller (Q1-12) (tabell)'!$P$12:$S$12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'Affärsmodeller (Q1-12) (tabell)'!$P$16:$S$16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4.5499999999999999E-2</c:v>
                </c:pt>
                <c:pt idx="3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EE-9D49-8C03-9F1548566066}"/>
            </c:ext>
          </c:extLst>
        </c:ser>
        <c:ser>
          <c:idx val="4"/>
          <c:order val="4"/>
          <c:tx>
            <c:strRef>
              <c:f>'Affärsmodeller (Q1-12) (tabell)'!$N$17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2EE-9D49-8C03-9F15485660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2EE-9D49-8C03-9F15485660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2EE-9D49-8C03-9F154856606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'Affärsmodeller (Q1-12) (tabell)'!$P$12:$S$12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'Affärsmodeller (Q1-12) (tabell)'!$P$17:$S$17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2EE-9D49-8C03-9F154856606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5751952"/>
        <c:axId val="121250848"/>
      </c:barChart>
      <c:catAx>
        <c:axId val="115751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21250848"/>
        <c:crosses val="autoZero"/>
        <c:auto val="1"/>
        <c:lblAlgn val="ctr"/>
        <c:lblOffset val="100"/>
        <c:noMultiLvlLbl val="0"/>
      </c:catAx>
      <c:valAx>
        <c:axId val="121250848"/>
        <c:scaling>
          <c:orientation val="minMax"/>
          <c:max val="1"/>
        </c:scaling>
        <c:delete val="1"/>
        <c:axPos val="t"/>
        <c:numFmt formatCode="0.00%" sourceLinked="1"/>
        <c:majorTickMark val="none"/>
        <c:minorTickMark val="none"/>
        <c:tickLblPos val="nextTo"/>
        <c:crossAx val="11575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534905604845664"/>
          <c:y val="0.90173927408316423"/>
          <c:w val="0.63133590215940383"/>
          <c:h val="6.8289517156747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sv-SE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'Kunder (Q13-18) (tabeller)'!$AB$44</c:f>
              <c:strCache>
                <c:ptCount val="1"/>
                <c:pt idx="0">
                  <c:v>Teknikkonsulter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cat>
            <c:strRef>
              <c:f>'Kunder (Q13-18) (tabeller)'!$Z$45:$Z$56</c:f>
              <c:strCache>
                <c:ptCount val="12"/>
                <c:pt idx="0">
                  <c:v>Bygg &amp; anläggning</c:v>
                </c:pt>
                <c:pt idx="1">
                  <c:v>Infrastruktur</c:v>
                </c:pt>
                <c:pt idx="2">
                  <c:v>Industri</c:v>
                </c:pt>
                <c:pt idx="3">
                  <c:v>Fastigheter</c:v>
                </c:pt>
                <c:pt idx="4">
                  <c:v>Transport</c:v>
                </c:pt>
                <c:pt idx="5">
                  <c:v>IT &amp; Software</c:v>
                </c:pt>
                <c:pt idx="6">
                  <c:v>Information &amp; kommunikation</c:v>
                </c:pt>
                <c:pt idx="7">
                  <c:v>Energi</c:v>
                </c:pt>
                <c:pt idx="8">
                  <c:v>Miljö</c:v>
                </c:pt>
                <c:pt idx="9">
                  <c:v>Försvar, samhällsskydd, beredskap</c:v>
                </c:pt>
                <c:pt idx="10">
                  <c:v>Läkemedel/medicinsk teknik</c:v>
                </c:pt>
                <c:pt idx="11">
                  <c:v>Annan</c:v>
                </c:pt>
              </c:strCache>
            </c:strRef>
          </c:cat>
          <c:val>
            <c:numRef>
              <c:f>'Kunder (Q13-18) (tabeller)'!$AB$45:$AB$56</c:f>
              <c:numCache>
                <c:formatCode>0.00%</c:formatCode>
                <c:ptCount val="12"/>
                <c:pt idx="0">
                  <c:v>0.75</c:v>
                </c:pt>
                <c:pt idx="1">
                  <c:v>0.46429999999999999</c:v>
                </c:pt>
                <c:pt idx="2">
                  <c:v>0.46429999999999999</c:v>
                </c:pt>
                <c:pt idx="3">
                  <c:v>0.52380000000000004</c:v>
                </c:pt>
                <c:pt idx="4">
                  <c:v>0.15479999999999999</c:v>
                </c:pt>
                <c:pt idx="5">
                  <c:v>5.9499999999999997E-2</c:v>
                </c:pt>
                <c:pt idx="6">
                  <c:v>2.3800000000000002E-2</c:v>
                </c:pt>
                <c:pt idx="7">
                  <c:v>0.32140000000000002</c:v>
                </c:pt>
                <c:pt idx="8">
                  <c:v>0.22620000000000001</c:v>
                </c:pt>
                <c:pt idx="9">
                  <c:v>0.15479999999999999</c:v>
                </c:pt>
                <c:pt idx="10">
                  <c:v>9.5199999999999993E-2</c:v>
                </c:pt>
                <c:pt idx="11">
                  <c:v>9.5199999999999993E-2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F0-2845-8E8E-03518018C609}"/>
            </c:ext>
          </c:extLst>
        </c:ser>
        <c:ser>
          <c:idx val="0"/>
          <c:order val="1"/>
          <c:tx>
            <c:strRef>
              <c:f>'Kunder (Q13-18) (tabeller)'!$AC$44</c:f>
              <c:strCache>
                <c:ptCount val="1"/>
                <c:pt idx="0">
                  <c:v>Industrikonsulter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cat>
            <c:strRef>
              <c:f>'Kunder (Q13-18) (tabeller)'!$Z$45:$Z$56</c:f>
              <c:strCache>
                <c:ptCount val="12"/>
                <c:pt idx="0">
                  <c:v>Bygg &amp; anläggning</c:v>
                </c:pt>
                <c:pt idx="1">
                  <c:v>Infrastruktur</c:v>
                </c:pt>
                <c:pt idx="2">
                  <c:v>Industri</c:v>
                </c:pt>
                <c:pt idx="3">
                  <c:v>Fastigheter</c:v>
                </c:pt>
                <c:pt idx="4">
                  <c:v>Transport</c:v>
                </c:pt>
                <c:pt idx="5">
                  <c:v>IT &amp; Software</c:v>
                </c:pt>
                <c:pt idx="6">
                  <c:v>Information &amp; kommunikation</c:v>
                </c:pt>
                <c:pt idx="7">
                  <c:v>Energi</c:v>
                </c:pt>
                <c:pt idx="8">
                  <c:v>Miljö</c:v>
                </c:pt>
                <c:pt idx="9">
                  <c:v>Försvar, samhällsskydd, beredskap</c:v>
                </c:pt>
                <c:pt idx="10">
                  <c:v>Läkemedel/medicinsk teknik</c:v>
                </c:pt>
                <c:pt idx="11">
                  <c:v>Annan</c:v>
                </c:pt>
              </c:strCache>
            </c:strRef>
          </c:cat>
          <c:val>
            <c:numRef>
              <c:f>'Kunder (Q13-18) (tabeller)'!$AC$45:$AC$56</c:f>
              <c:numCache>
                <c:formatCode>0.00%</c:formatCode>
                <c:ptCount val="12"/>
                <c:pt idx="0">
                  <c:v>0.1176</c:v>
                </c:pt>
                <c:pt idx="1">
                  <c:v>0.29409999999999997</c:v>
                </c:pt>
                <c:pt idx="2">
                  <c:v>1</c:v>
                </c:pt>
                <c:pt idx="3">
                  <c:v>0.1176</c:v>
                </c:pt>
                <c:pt idx="4">
                  <c:v>0.1176</c:v>
                </c:pt>
                <c:pt idx="5">
                  <c:v>0.17649999999999999</c:v>
                </c:pt>
                <c:pt idx="6">
                  <c:v>5.8799999999999998E-2</c:v>
                </c:pt>
                <c:pt idx="7">
                  <c:v>0.47060000000000002</c:v>
                </c:pt>
                <c:pt idx="8">
                  <c:v>0.17649999999999999</c:v>
                </c:pt>
                <c:pt idx="9">
                  <c:v>0.35289999999999999</c:v>
                </c:pt>
                <c:pt idx="10">
                  <c:v>0.17649999999999999</c:v>
                </c:pt>
                <c:pt idx="11">
                  <c:v>0.23530000000000001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F0-2845-8E8E-03518018C609}"/>
            </c:ext>
          </c:extLst>
        </c:ser>
        <c:ser>
          <c:idx val="2"/>
          <c:order val="2"/>
          <c:tx>
            <c:strRef>
              <c:f>'Kunder (Q13-18) (tabeller)'!$AD$44</c:f>
              <c:strCache>
                <c:ptCount val="1"/>
                <c:pt idx="0">
                  <c:v>Arkitekter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cat>
            <c:strRef>
              <c:f>'Kunder (Q13-18) (tabeller)'!$Z$45:$Z$56</c:f>
              <c:strCache>
                <c:ptCount val="12"/>
                <c:pt idx="0">
                  <c:v>Bygg &amp; anläggning</c:v>
                </c:pt>
                <c:pt idx="1">
                  <c:v>Infrastruktur</c:v>
                </c:pt>
                <c:pt idx="2">
                  <c:v>Industri</c:v>
                </c:pt>
                <c:pt idx="3">
                  <c:v>Fastigheter</c:v>
                </c:pt>
                <c:pt idx="4">
                  <c:v>Transport</c:v>
                </c:pt>
                <c:pt idx="5">
                  <c:v>IT &amp; Software</c:v>
                </c:pt>
                <c:pt idx="6">
                  <c:v>Information &amp; kommunikation</c:v>
                </c:pt>
                <c:pt idx="7">
                  <c:v>Energi</c:v>
                </c:pt>
                <c:pt idx="8">
                  <c:v>Miljö</c:v>
                </c:pt>
                <c:pt idx="9">
                  <c:v>Försvar, samhällsskydd, beredskap</c:v>
                </c:pt>
                <c:pt idx="10">
                  <c:v>Läkemedel/medicinsk teknik</c:v>
                </c:pt>
                <c:pt idx="11">
                  <c:v>Annan</c:v>
                </c:pt>
              </c:strCache>
            </c:strRef>
          </c:cat>
          <c:val>
            <c:numRef>
              <c:f>'Kunder (Q13-18) (tabeller)'!$AD$45:$AD$56</c:f>
              <c:numCache>
                <c:formatCode>0.00%</c:formatCode>
                <c:ptCount val="12"/>
                <c:pt idx="0">
                  <c:v>0.86360000000000003</c:v>
                </c:pt>
                <c:pt idx="1">
                  <c:v>0.18179999999999999</c:v>
                </c:pt>
                <c:pt idx="2">
                  <c:v>0.2727</c:v>
                </c:pt>
                <c:pt idx="3">
                  <c:v>0.93180000000000007</c:v>
                </c:pt>
                <c:pt idx="4">
                  <c:v>0.11360000000000001</c:v>
                </c:pt>
                <c:pt idx="5">
                  <c:v>4.5499999999999999E-2</c:v>
                </c:pt>
                <c:pt idx="6">
                  <c:v>4.5499999999999999E-2</c:v>
                </c:pt>
                <c:pt idx="7">
                  <c:v>2.2700000000000001E-2</c:v>
                </c:pt>
                <c:pt idx="8">
                  <c:v>9.0899999999999995E-2</c:v>
                </c:pt>
                <c:pt idx="9">
                  <c:v>9.0899999999999995E-2</c:v>
                </c:pt>
                <c:pt idx="10">
                  <c:v>6.8199999999999997E-2</c:v>
                </c:pt>
                <c:pt idx="11">
                  <c:v>0.13639999999999999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F0-2845-8E8E-03518018C609}"/>
            </c:ext>
          </c:extLst>
        </c:ser>
        <c:ser>
          <c:idx val="3"/>
          <c:order val="3"/>
          <c:tx>
            <c:strRef>
              <c:f>'Kunder (Q13-18) (tabeller)'!$AG$44</c:f>
              <c:strCache>
                <c:ptCount val="1"/>
                <c:pt idx="0">
                  <c:v>Annan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'Kunder (Q13-18) (tabeller)'!$Z$45:$Z$56</c:f>
              <c:strCache>
                <c:ptCount val="12"/>
                <c:pt idx="0">
                  <c:v>Bygg &amp; anläggning</c:v>
                </c:pt>
                <c:pt idx="1">
                  <c:v>Infrastruktur</c:v>
                </c:pt>
                <c:pt idx="2">
                  <c:v>Industri</c:v>
                </c:pt>
                <c:pt idx="3">
                  <c:v>Fastigheter</c:v>
                </c:pt>
                <c:pt idx="4">
                  <c:v>Transport</c:v>
                </c:pt>
                <c:pt idx="5">
                  <c:v>IT &amp; Software</c:v>
                </c:pt>
                <c:pt idx="6">
                  <c:v>Information &amp; kommunikation</c:v>
                </c:pt>
                <c:pt idx="7">
                  <c:v>Energi</c:v>
                </c:pt>
                <c:pt idx="8">
                  <c:v>Miljö</c:v>
                </c:pt>
                <c:pt idx="9">
                  <c:v>Försvar, samhällsskydd, beredskap</c:v>
                </c:pt>
                <c:pt idx="10">
                  <c:v>Läkemedel/medicinsk teknik</c:v>
                </c:pt>
                <c:pt idx="11">
                  <c:v>Annan</c:v>
                </c:pt>
              </c:strCache>
            </c:strRef>
          </c:cat>
          <c:val>
            <c:numRef>
              <c:f>'Kunder (Q13-18) (tabeller)'!$AG$45:$AG$56</c:f>
              <c:numCache>
                <c:formatCode>0%</c:formatCode>
                <c:ptCount val="12"/>
                <c:pt idx="0">
                  <c:v>0.61111111111111116</c:v>
                </c:pt>
                <c:pt idx="1">
                  <c:v>0.33333333333333331</c:v>
                </c:pt>
                <c:pt idx="2">
                  <c:v>0.44444444444444442</c:v>
                </c:pt>
                <c:pt idx="3">
                  <c:v>0.5</c:v>
                </c:pt>
                <c:pt idx="4">
                  <c:v>0.22222222222222221</c:v>
                </c:pt>
                <c:pt idx="5">
                  <c:v>0.1111111111111111</c:v>
                </c:pt>
                <c:pt idx="6">
                  <c:v>0.1111111111111111</c:v>
                </c:pt>
                <c:pt idx="7">
                  <c:v>0.27777777777777779</c:v>
                </c:pt>
                <c:pt idx="8">
                  <c:v>0.27777777777777779</c:v>
                </c:pt>
                <c:pt idx="9">
                  <c:v>0.22222222222222221</c:v>
                </c:pt>
                <c:pt idx="10">
                  <c:v>5.5555555555555552E-2</c:v>
                </c:pt>
                <c:pt idx="11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F0-2845-8E8E-03518018C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8"/>
        <c:overlap val="-27"/>
        <c:axId val="1327203632"/>
        <c:axId val="1360975696"/>
      </c:barChart>
      <c:catAx>
        <c:axId val="1327203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shade val="50000"/>
                  <a:alpha val="10299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9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60975696"/>
        <c:crosses val="autoZero"/>
        <c:auto val="1"/>
        <c:lblAlgn val="ctr"/>
        <c:lblOffset val="100"/>
        <c:noMultiLvlLbl val="0"/>
      </c:catAx>
      <c:valAx>
        <c:axId val="13609756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  <a:alpha val="9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2720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770371652672943"/>
          <c:y val="0.32345462351855042"/>
          <c:w val="9.1955116755817565E-2"/>
          <c:h val="0.210951437747657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995344133094387"/>
          <c:y val="0.516156499574719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26510561973122176"/>
          <c:y val="0.31417086934027355"/>
          <c:w val="0.3632550916885946"/>
          <c:h val="0.44328569622786368"/>
        </c:manualLayout>
      </c:layout>
      <c:doughnutChart>
        <c:varyColors val="1"/>
        <c:ser>
          <c:idx val="0"/>
          <c:order val="0"/>
          <c:tx>
            <c:strRef>
              <c:f>'Kunder (Q13-18) (tabeller)'!$Z$59</c:f>
              <c:strCache>
                <c:ptCount val="1"/>
                <c:pt idx="0">
                  <c:v>Totalt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BE-F049-8482-5668A4310F83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BE-F049-8482-5668A4310F83}"/>
              </c:ext>
            </c:extLst>
          </c:dPt>
          <c:dPt>
            <c:idx val="2"/>
            <c:bubble3D val="0"/>
            <c:spPr>
              <a:solidFill>
                <a:srgbClr val="2FA5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BE-F049-8482-5668A4310F83}"/>
              </c:ext>
            </c:extLst>
          </c:dPt>
          <c:dPt>
            <c:idx val="3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DBE-F049-8482-5668A4310F83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DBE-F049-8482-5668A4310F83}"/>
              </c:ext>
            </c:extLst>
          </c:dPt>
          <c:dPt>
            <c:idx val="5"/>
            <c:bubble3D val="0"/>
            <c:spPr>
              <a:solidFill>
                <a:srgbClr val="BD3B1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DBE-F049-8482-5668A4310F83}"/>
              </c:ext>
            </c:extLst>
          </c:dPt>
          <c:dPt>
            <c:idx val="6"/>
            <c:bubble3D val="0"/>
            <c:spPr>
              <a:solidFill>
                <a:srgbClr val="E99C8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DBE-F049-8482-5668A4310F83}"/>
              </c:ext>
            </c:extLst>
          </c:dPt>
          <c:dPt>
            <c:idx val="7"/>
            <c:bubble3D val="0"/>
            <c:spPr>
              <a:solidFill>
                <a:srgbClr val="FDDDC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DBE-F049-8482-5668A4310F83}"/>
              </c:ext>
            </c:extLst>
          </c:dPt>
          <c:dPt>
            <c:idx val="8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DBE-F049-8482-5668A4310F83}"/>
              </c:ext>
            </c:extLst>
          </c:dPt>
          <c:dPt>
            <c:idx val="9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DBE-F049-8482-5668A4310F83}"/>
              </c:ext>
            </c:extLst>
          </c:dPt>
          <c:dPt>
            <c:idx val="1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DBE-F049-8482-5668A4310F83}"/>
              </c:ext>
            </c:extLst>
          </c:dPt>
          <c:dPt>
            <c:idx val="1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DBE-F049-8482-5668A4310F83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DBE-F049-8482-5668A4310F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'Kunder (Q13-18) (tabeller)'!$Y$60:$Y$71</c:f>
              <c:strCache>
                <c:ptCount val="12"/>
                <c:pt idx="0">
                  <c:v>Industri</c:v>
                </c:pt>
                <c:pt idx="1">
                  <c:v>Bygg &amp; anläggning</c:v>
                </c:pt>
                <c:pt idx="2">
                  <c:v>Fastigheter</c:v>
                </c:pt>
                <c:pt idx="3">
                  <c:v>Annan</c:v>
                </c:pt>
                <c:pt idx="4">
                  <c:v>Infrastruktur</c:v>
                </c:pt>
                <c:pt idx="5">
                  <c:v>Energi</c:v>
                </c:pt>
                <c:pt idx="6">
                  <c:v>Försvar, samhällsskydd, beredskap</c:v>
                </c:pt>
                <c:pt idx="7">
                  <c:v>Transport</c:v>
                </c:pt>
                <c:pt idx="8">
                  <c:v>IT &amp; Software</c:v>
                </c:pt>
                <c:pt idx="9">
                  <c:v>Miljö</c:v>
                </c:pt>
                <c:pt idx="10">
                  <c:v>Läkemedel/medicinsk teknik</c:v>
                </c:pt>
                <c:pt idx="11">
                  <c:v>Information &amp; kommunikation</c:v>
                </c:pt>
              </c:strCache>
            </c:strRef>
          </c:cat>
          <c:val>
            <c:numRef>
              <c:f>'Kunder (Q13-18) (tabeller)'!$Z$60:$Z$71</c:f>
              <c:numCache>
                <c:formatCode>0</c:formatCode>
                <c:ptCount val="12"/>
                <c:pt idx="0">
                  <c:v>28.374000000000002</c:v>
                </c:pt>
                <c:pt idx="1">
                  <c:v>23.98</c:v>
                </c:pt>
                <c:pt idx="2">
                  <c:v>21.545999999999999</c:v>
                </c:pt>
                <c:pt idx="3">
                  <c:v>6.39</c:v>
                </c:pt>
                <c:pt idx="4">
                  <c:v>6.1639999999999997</c:v>
                </c:pt>
                <c:pt idx="5">
                  <c:v>3.5959999999999992</c:v>
                </c:pt>
                <c:pt idx="6">
                  <c:v>2.9</c:v>
                </c:pt>
                <c:pt idx="7">
                  <c:v>2.58</c:v>
                </c:pt>
                <c:pt idx="8">
                  <c:v>2.2719999999999998</c:v>
                </c:pt>
                <c:pt idx="9">
                  <c:v>1.25</c:v>
                </c:pt>
                <c:pt idx="10">
                  <c:v>0.62</c:v>
                </c:pt>
                <c:pt idx="11">
                  <c:v>0.34599999999999997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DBE-F049-8482-5668A4310F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821706677257906"/>
          <c:y val="0.30996632412093439"/>
          <c:w val="0.189822880835888"/>
          <c:h val="0.4223095357808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04047729515902E-2"/>
          <c:y val="3.2659317034534015E-2"/>
          <c:w val="0.76075973912361905"/>
          <c:h val="0.916926573579430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'Kunder (Q13-18) (tabeller)'!$Y$60</c:f>
              <c:strCache>
                <c:ptCount val="1"/>
                <c:pt idx="0">
                  <c:v>Industri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(tabeller)'!$AA$60:$AC$60,'Kunder (Q13-18) (tabeller)'!$AF$60)</c:f>
              <c:numCache>
                <c:formatCode>0</c:formatCode>
                <c:ptCount val="4"/>
                <c:pt idx="0">
                  <c:v>10.8</c:v>
                </c:pt>
                <c:pt idx="1">
                  <c:v>74.8</c:v>
                </c:pt>
                <c:pt idx="2">
                  <c:v>2.27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E-664A-ABFF-590C2476F041}"/>
            </c:ext>
          </c:extLst>
        </c:ser>
        <c:ser>
          <c:idx val="1"/>
          <c:order val="1"/>
          <c:tx>
            <c:strRef>
              <c:f>'Kunder (Q13-18) (tabeller)'!$Y$61</c:f>
              <c:strCache>
                <c:ptCount val="1"/>
                <c:pt idx="0">
                  <c:v>Bygg &amp; anläggning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(tabeller)'!$AA$61:$AC$61,'Kunder (Q13-18) (tabeller)'!$AF$61)</c:f>
              <c:numCache>
                <c:formatCode>0</c:formatCode>
                <c:ptCount val="4"/>
                <c:pt idx="0">
                  <c:v>38.5</c:v>
                </c:pt>
                <c:pt idx="1">
                  <c:v>5</c:v>
                </c:pt>
                <c:pt idx="2">
                  <c:v>35.9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E-664A-ABFF-590C2476F041}"/>
            </c:ext>
          </c:extLst>
        </c:ser>
        <c:ser>
          <c:idx val="2"/>
          <c:order val="2"/>
          <c:tx>
            <c:strRef>
              <c:f>'Kunder (Q13-18) (tabeller)'!$Y$62</c:f>
              <c:strCache>
                <c:ptCount val="1"/>
                <c:pt idx="0">
                  <c:v>Fastigheter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(tabeller)'!$AA$62:$AC$62,'Kunder (Q13-18) (tabeller)'!$AF$62)</c:f>
              <c:numCache>
                <c:formatCode>0</c:formatCode>
                <c:ptCount val="4"/>
                <c:pt idx="0">
                  <c:v>14.9</c:v>
                </c:pt>
                <c:pt idx="1">
                  <c:v>0.83</c:v>
                </c:pt>
                <c:pt idx="2">
                  <c:v>44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DE-664A-ABFF-590C2476F041}"/>
            </c:ext>
          </c:extLst>
        </c:ser>
        <c:ser>
          <c:idx val="3"/>
          <c:order val="3"/>
          <c:tx>
            <c:strRef>
              <c:f>'Kunder (Q13-18) (tabeller)'!$Y$63</c:f>
              <c:strCache>
                <c:ptCount val="1"/>
                <c:pt idx="0">
                  <c:v>Annan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(tabeller)'!$AA$63:$AC$63,'Kunder (Q13-18) (tabeller)'!$AF$63)</c:f>
              <c:numCache>
                <c:formatCode>0</c:formatCode>
                <c:ptCount val="4"/>
                <c:pt idx="0">
                  <c:v>0.95</c:v>
                </c:pt>
                <c:pt idx="1">
                  <c:v>6</c:v>
                </c:pt>
                <c:pt idx="2">
                  <c:v>4.5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DE-664A-ABFF-590C2476F041}"/>
            </c:ext>
          </c:extLst>
        </c:ser>
        <c:ser>
          <c:idx val="4"/>
          <c:order val="4"/>
          <c:tx>
            <c:strRef>
              <c:f>'Kunder (Q13-18) (tabeller)'!$Y$64</c:f>
              <c:strCache>
                <c:ptCount val="1"/>
                <c:pt idx="0">
                  <c:v>Infrastruktur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(tabeller)'!$AA$64:$AC$64,'Kunder (Q13-18) (tabeller)'!$AF$64)</c:f>
              <c:numCache>
                <c:formatCode>0</c:formatCode>
                <c:ptCount val="4"/>
                <c:pt idx="0">
                  <c:v>18.7</c:v>
                </c:pt>
                <c:pt idx="1">
                  <c:v>1.25</c:v>
                </c:pt>
                <c:pt idx="2">
                  <c:v>2.87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DE-664A-ABFF-590C2476F041}"/>
            </c:ext>
          </c:extLst>
        </c:ser>
        <c:ser>
          <c:idx val="5"/>
          <c:order val="5"/>
          <c:tx>
            <c:strRef>
              <c:f>'Kunder (Q13-18) (tabeller)'!$Y$65</c:f>
              <c:strCache>
                <c:ptCount val="1"/>
                <c:pt idx="0">
                  <c:v>Energi</c:v>
                </c:pt>
              </c:strCache>
            </c:strRef>
          </c:tx>
          <c:spPr>
            <a:solidFill>
              <a:srgbClr val="BD3B1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(tabeller)'!$AA$65:$AC$65,'Kunder (Q13-18) (tabeller)'!$AF$65)</c:f>
              <c:numCache>
                <c:formatCode>0</c:formatCode>
                <c:ptCount val="4"/>
                <c:pt idx="0">
                  <c:v>5.18</c:v>
                </c:pt>
                <c:pt idx="1">
                  <c:v>4.7</c:v>
                </c:pt>
                <c:pt idx="2">
                  <c:v>0.6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DE-664A-ABFF-590C2476F041}"/>
            </c:ext>
          </c:extLst>
        </c:ser>
        <c:ser>
          <c:idx val="6"/>
          <c:order val="6"/>
          <c:tx>
            <c:strRef>
              <c:f>'Kunder (Q13-18) (tabeller)'!$Y$66</c:f>
              <c:strCache>
                <c:ptCount val="1"/>
                <c:pt idx="0">
                  <c:v>Försvar, samhällsskydd, beredskap</c:v>
                </c:pt>
              </c:strCache>
            </c:strRef>
          </c:tx>
          <c:spPr>
            <a:solidFill>
              <a:srgbClr val="E99C8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(tabeller)'!$AA$66:$AC$66,'Kunder (Q13-18) (tabeller)'!$AF$66)</c:f>
              <c:numCache>
                <c:formatCode>0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DE-664A-ABFF-590C2476F041}"/>
            </c:ext>
          </c:extLst>
        </c:ser>
        <c:ser>
          <c:idx val="7"/>
          <c:order val="7"/>
          <c:tx>
            <c:strRef>
              <c:f>'Kunder (Q13-18) (tabeller)'!$Y$67</c:f>
              <c:strCache>
                <c:ptCount val="1"/>
                <c:pt idx="0">
                  <c:v>Transport</c:v>
                </c:pt>
              </c:strCache>
            </c:strRef>
          </c:tx>
          <c:spPr>
            <a:solidFill>
              <a:srgbClr val="FDDDC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DE-664A-ABFF-590C2476F04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DE-664A-ABFF-590C2476F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(tabeller)'!$AA$67:$AC$67,'Kunder (Q13-18) (tabeller)'!$AF$67)</c:f>
              <c:numCache>
                <c:formatCode>0</c:formatCode>
                <c:ptCount val="4"/>
                <c:pt idx="0">
                  <c:v>5.5</c:v>
                </c:pt>
                <c:pt idx="1">
                  <c:v>0</c:v>
                </c:pt>
                <c:pt idx="2">
                  <c:v>5.9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ADE-664A-ABFF-590C2476F041}"/>
            </c:ext>
          </c:extLst>
        </c:ser>
        <c:ser>
          <c:idx val="8"/>
          <c:order val="8"/>
          <c:tx>
            <c:strRef>
              <c:f>'Kunder (Q13-18) (tabeller)'!$Y$68</c:f>
              <c:strCache>
                <c:ptCount val="1"/>
                <c:pt idx="0">
                  <c:v>IT &amp; Software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ADE-664A-ABFF-590C2476F04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ADE-664A-ABFF-590C2476F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(tabeller)'!$AA$68:$AC$68,'Kunder (Q13-18) (tabeller)'!$AF$68)</c:f>
              <c:numCache>
                <c:formatCode>0</c:formatCode>
                <c:ptCount val="4"/>
                <c:pt idx="0">
                  <c:v>0.4</c:v>
                </c:pt>
                <c:pt idx="1">
                  <c:v>2.16</c:v>
                </c:pt>
                <c:pt idx="2">
                  <c:v>0.3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ADE-664A-ABFF-590C2476F041}"/>
            </c:ext>
          </c:extLst>
        </c:ser>
        <c:ser>
          <c:idx val="9"/>
          <c:order val="9"/>
          <c:tx>
            <c:strRef>
              <c:f>'Kunder (Q13-18) (tabeller)'!$Y$69</c:f>
              <c:strCache>
                <c:ptCount val="1"/>
                <c:pt idx="0">
                  <c:v>Miljö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(tabeller)'!$AA$69:$AC$69,'Kunder (Q13-18) (tabeller)'!$AF$69)</c:f>
              <c:numCache>
                <c:formatCode>0</c:formatCode>
                <c:ptCount val="4"/>
                <c:pt idx="0">
                  <c:v>3</c:v>
                </c:pt>
                <c:pt idx="1">
                  <c:v>1.25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ADE-664A-ABFF-590C2476F041}"/>
            </c:ext>
          </c:extLst>
        </c:ser>
        <c:ser>
          <c:idx val="10"/>
          <c:order val="10"/>
          <c:tx>
            <c:strRef>
              <c:f>'Kunder (Q13-18) (tabeller)'!$Y$70</c:f>
              <c:strCache>
                <c:ptCount val="1"/>
                <c:pt idx="0">
                  <c:v>Läkemedel/medicinsk teknik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ADE-664A-ABFF-590C2476F04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ADE-664A-ABFF-590C2476F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(tabeller)'!$AA$70:$AC$70,'Kunder (Q13-18) (tabeller)'!$AF$70)</c:f>
              <c:numCache>
                <c:formatCode>0</c:formatCode>
                <c:ptCount val="4"/>
                <c:pt idx="0">
                  <c:v>0.1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ADE-664A-ABFF-590C2476F041}"/>
            </c:ext>
          </c:extLst>
        </c:ser>
        <c:ser>
          <c:idx val="11"/>
          <c:order val="11"/>
          <c:tx>
            <c:strRef>
              <c:f>'Kunder (Q13-18) (tabeller)'!$Y$71</c:f>
              <c:strCache>
                <c:ptCount val="1"/>
                <c:pt idx="0">
                  <c:v>Information &amp; kommunikation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('Kunder (Q13-18) (tabeller)'!$AA$59:$AC$59,'Kunder (Q13-18) (tabeller)'!$AF$59)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('Kunder (Q13-18) (tabeller)'!$AA$71:$AC$71,'Kunder (Q13-18) (tabeller)'!$AF$71)</c:f>
              <c:numCache>
                <c:formatCode>0</c:formatCode>
                <c:ptCount val="4"/>
                <c:pt idx="0">
                  <c:v>0.6</c:v>
                </c:pt>
                <c:pt idx="1">
                  <c:v>0.83</c:v>
                </c:pt>
                <c:pt idx="2">
                  <c:v>0.3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ADE-664A-ABFF-590C2476F0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96880527"/>
        <c:axId val="1120481471"/>
      </c:barChart>
      <c:catAx>
        <c:axId val="139688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120481471"/>
        <c:crosses val="autoZero"/>
        <c:auto val="1"/>
        <c:lblAlgn val="ctr"/>
        <c:lblOffset val="100"/>
        <c:noMultiLvlLbl val="0"/>
      </c:catAx>
      <c:valAx>
        <c:axId val="1120481471"/>
        <c:scaling>
          <c:orientation val="minMax"/>
          <c:max val="10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96880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144031043056042"/>
          <c:y val="0.24592331720270588"/>
          <c:w val="0.18855964963106597"/>
          <c:h val="0.640704525837207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'Medarbetare (Q19-29) (Tabeller)'!$AC$19</c:f>
              <c:strCache>
                <c:ptCount val="1"/>
                <c:pt idx="0">
                  <c:v>Civilingenjör (%)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(Tabeller)'!$AD$19:$AG$19,'Medarbetare (Q19-29) (Tabeller)'!$AJ$19)</c:f>
              <c:numCache>
                <c:formatCode>0</c:formatCode>
                <c:ptCount val="5"/>
                <c:pt idx="0">
                  <c:v>27.4</c:v>
                </c:pt>
                <c:pt idx="1">
                  <c:v>26</c:v>
                </c:pt>
                <c:pt idx="2">
                  <c:v>31</c:v>
                </c:pt>
                <c:pt idx="3">
                  <c:v>6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1-DC4E-9F76-52C47446756C}"/>
            </c:ext>
          </c:extLst>
        </c:ser>
        <c:ser>
          <c:idx val="1"/>
          <c:order val="1"/>
          <c:tx>
            <c:strRef>
              <c:f>'Medarbetare (Q19-29) (Tabeller)'!$AC$20</c:f>
              <c:strCache>
                <c:ptCount val="1"/>
                <c:pt idx="0">
                  <c:v>Övrig ingenjör (%)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(Tabeller)'!$AD$20:$AG$20,'Medarbetare (Q19-29) (Tabeller)'!$AJ$20)</c:f>
              <c:numCache>
                <c:formatCode>0</c:formatCode>
                <c:ptCount val="5"/>
                <c:pt idx="0">
                  <c:v>34.725999999999999</c:v>
                </c:pt>
                <c:pt idx="1">
                  <c:v>52.63</c:v>
                </c:pt>
                <c:pt idx="2">
                  <c:v>61</c:v>
                </c:pt>
                <c:pt idx="3">
                  <c:v>13</c:v>
                </c:pt>
                <c:pt idx="4" formatCode="General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F1-DC4E-9F76-52C47446756C}"/>
            </c:ext>
          </c:extLst>
        </c:ser>
        <c:ser>
          <c:idx val="2"/>
          <c:order val="2"/>
          <c:tx>
            <c:strRef>
              <c:f>'Medarbetare (Q19-29) (Tabeller)'!$AC$21</c:f>
              <c:strCache>
                <c:ptCount val="1"/>
                <c:pt idx="0">
                  <c:v>Teknisk doktor/forskare (%)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F1-DC4E-9F76-52C4744675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(Tabeller)'!$AD$21:$AG$21,'Medarbetare (Q19-29) (Tabeller)'!$AJ$21)</c:f>
              <c:numCache>
                <c:formatCode>0</c:formatCode>
                <c:ptCount val="5"/>
                <c:pt idx="0">
                  <c:v>1.3260000000000001</c:v>
                </c:pt>
                <c:pt idx="1">
                  <c:v>0.63</c:v>
                </c:pt>
                <c:pt idx="2">
                  <c:v>1</c:v>
                </c:pt>
                <c:pt idx="3">
                  <c:v>0</c:v>
                </c:pt>
                <c:pt idx="4" formatCode="General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F1-DC4E-9F76-52C47446756C}"/>
            </c:ext>
          </c:extLst>
        </c:ser>
        <c:ser>
          <c:idx val="3"/>
          <c:order val="3"/>
          <c:tx>
            <c:strRef>
              <c:f>'Medarbetare (Q19-29) (Tabeller)'!$AC$22</c:f>
              <c:strCache>
                <c:ptCount val="1"/>
                <c:pt idx="0">
                  <c:v>Arkitekt (%)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(Tabeller)'!$AD$22:$AG$22,'Medarbetare (Q19-29) (Tabeller)'!$AJ$22)</c:f>
              <c:numCache>
                <c:formatCode>0</c:formatCode>
                <c:ptCount val="5"/>
                <c:pt idx="0">
                  <c:v>20.515999999999998</c:v>
                </c:pt>
                <c:pt idx="1">
                  <c:v>1.58</c:v>
                </c:pt>
                <c:pt idx="2">
                  <c:v>1</c:v>
                </c:pt>
                <c:pt idx="3">
                  <c:v>73</c:v>
                </c:pt>
                <c:pt idx="4" formatCode="General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F1-DC4E-9F76-52C47446756C}"/>
            </c:ext>
          </c:extLst>
        </c:ser>
        <c:ser>
          <c:idx val="4"/>
          <c:order val="4"/>
          <c:tx>
            <c:strRef>
              <c:f>'Medarbetare (Q19-29) (Tabeller)'!$AC$23</c:f>
              <c:strCache>
                <c:ptCount val="1"/>
                <c:pt idx="0">
                  <c:v>Dataanalytiker (%)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(Tabeller)'!$AD$23:$AG$23,'Medarbetare (Q19-29) (Tabeller)'!$AJ$23)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F1-DC4E-9F76-52C47446756C}"/>
            </c:ext>
          </c:extLst>
        </c:ser>
        <c:ser>
          <c:idx val="5"/>
          <c:order val="5"/>
          <c:tx>
            <c:strRef>
              <c:f>'Medarbetare (Q19-29) (Tabeller)'!$AC$24</c:f>
              <c:strCache>
                <c:ptCount val="1"/>
                <c:pt idx="0">
                  <c:v>IT-tekniker (%)</c:v>
                </c:pt>
              </c:strCache>
            </c:strRef>
          </c:tx>
          <c:spPr>
            <a:solidFill>
              <a:srgbClr val="BD3B18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F1-DC4E-9F76-52C47446756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F1-DC4E-9F76-52C47446756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6F1-DC4E-9F76-52C47446756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F1-DC4E-9F76-52C4744675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(Tabeller)'!$AD$24:$AG$24,'Medarbetare (Q19-29) (Tabeller)'!$AJ$24)</c:f>
              <c:numCache>
                <c:formatCode>0</c:formatCode>
                <c:ptCount val="5"/>
                <c:pt idx="0">
                  <c:v>0.4</c:v>
                </c:pt>
                <c:pt idx="1">
                  <c:v>1</c:v>
                </c:pt>
                <c:pt idx="2" formatCode="General">
                  <c:v>0</c:v>
                </c:pt>
                <c:pt idx="3" formatCode="General">
                  <c:v>0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6F1-DC4E-9F76-52C47446756C}"/>
            </c:ext>
          </c:extLst>
        </c:ser>
        <c:ser>
          <c:idx val="6"/>
          <c:order val="6"/>
          <c:tx>
            <c:strRef>
              <c:f>'Medarbetare (Q19-29) (Tabeller)'!$AC$25</c:f>
              <c:strCache>
                <c:ptCount val="1"/>
                <c:pt idx="0">
                  <c:v>Ekonom (%)</c:v>
                </c:pt>
              </c:strCache>
            </c:strRef>
          </c:tx>
          <c:spPr>
            <a:solidFill>
              <a:srgbClr val="E99C8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(Tabeller)'!$AD$25:$AG$25,'Medarbetare (Q19-29) (Tabeller)'!$AJ$25)</c:f>
              <c:numCache>
                <c:formatCode>0</c:formatCode>
                <c:ptCount val="5"/>
                <c:pt idx="0">
                  <c:v>1.454</c:v>
                </c:pt>
                <c:pt idx="1">
                  <c:v>1.27</c:v>
                </c:pt>
                <c:pt idx="2" formatCode="General">
                  <c:v>1</c:v>
                </c:pt>
                <c:pt idx="3" formatCode="General">
                  <c:v>2</c:v>
                </c:pt>
                <c:pt idx="4" formatCode="General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6F1-DC4E-9F76-52C47446756C}"/>
            </c:ext>
          </c:extLst>
        </c:ser>
        <c:ser>
          <c:idx val="7"/>
          <c:order val="7"/>
          <c:tx>
            <c:strRef>
              <c:f>'Medarbetare (Q19-29) (Tabeller)'!$AC$26</c:f>
              <c:strCache>
                <c:ptCount val="1"/>
                <c:pt idx="0">
                  <c:v>Jurist (%)</c:v>
                </c:pt>
              </c:strCache>
            </c:strRef>
          </c:tx>
          <c:spPr>
            <a:solidFill>
              <a:srgbClr val="FDDDC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(Tabeller)'!$AD$26:$AG$26,'Medarbetare (Q19-29) (Tabeller)'!$AJ$26)</c:f>
              <c:numCache>
                <c:formatCode>0</c:formatCode>
                <c:ptCount val="5"/>
                <c:pt idx="0">
                  <c:v>1.2E-2</c:v>
                </c:pt>
                <c:pt idx="1">
                  <c:v>0.06</c:v>
                </c:pt>
                <c:pt idx="2" formatCode="General">
                  <c:v>0</c:v>
                </c:pt>
                <c:pt idx="3" formatCode="General">
                  <c:v>0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F1-DC4E-9F76-52C47446756C}"/>
            </c:ext>
          </c:extLst>
        </c:ser>
        <c:ser>
          <c:idx val="8"/>
          <c:order val="8"/>
          <c:tx>
            <c:strRef>
              <c:f>'Medarbetare (Q19-29) (Tabeller)'!$AC$27</c:f>
              <c:strCache>
                <c:ptCount val="1"/>
                <c:pt idx="0">
                  <c:v>Teknisk assistent (%)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6F1-DC4E-9F76-52C47446756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6F1-DC4E-9F76-52C4744675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(Tabeller)'!$AD$27:$AG$27,'Medarbetare (Q19-29) (Tabeller)'!$AJ$27)</c:f>
              <c:numCache>
                <c:formatCode>0</c:formatCode>
                <c:ptCount val="5"/>
                <c:pt idx="0">
                  <c:v>0.8</c:v>
                </c:pt>
                <c:pt idx="1">
                  <c:v>3</c:v>
                </c:pt>
                <c:pt idx="2" formatCode="General">
                  <c:v>0</c:v>
                </c:pt>
                <c:pt idx="3" formatCode="General">
                  <c:v>1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6F1-DC4E-9F76-52C47446756C}"/>
            </c:ext>
          </c:extLst>
        </c:ser>
        <c:ser>
          <c:idx val="9"/>
          <c:order val="9"/>
          <c:tx>
            <c:strRef>
              <c:f>'Medarbetare (Q19-29) (Tabeller)'!$AC$28</c:f>
              <c:strCache>
                <c:ptCount val="1"/>
                <c:pt idx="0">
                  <c:v>Administrativ personal (%)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(Tabeller)'!$AD$28:$AG$28,'Medarbetare (Q19-29) (Tabeller)'!$AJ$28)</c:f>
              <c:numCache>
                <c:formatCode>0</c:formatCode>
                <c:ptCount val="5"/>
                <c:pt idx="0">
                  <c:v>3.6</c:v>
                </c:pt>
                <c:pt idx="1">
                  <c:v>5</c:v>
                </c:pt>
                <c:pt idx="2" formatCode="General">
                  <c:v>2</c:v>
                </c:pt>
                <c:pt idx="3" formatCode="General">
                  <c:v>3</c:v>
                </c:pt>
                <c:pt idx="4" formatCode="General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6F1-DC4E-9F76-52C47446756C}"/>
            </c:ext>
          </c:extLst>
        </c:ser>
        <c:ser>
          <c:idx val="10"/>
          <c:order val="10"/>
          <c:tx>
            <c:strRef>
              <c:f>'Medarbetare (Q19-29) (Tabeller)'!$AC$29</c:f>
              <c:strCache>
                <c:ptCount val="1"/>
                <c:pt idx="0">
                  <c:v>Annan (%)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(Tabeller)'!$AD$18:$AG$18,'Medarbetare (Q19-29) (Tabeller)'!$AJ$18)</c:f>
              <c:strCache>
                <c:ptCount val="5"/>
                <c:pt idx="0">
                  <c:v>Total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('Medarbetare (Q19-29) (Tabeller)'!$AD$29:$AG$29,'Medarbetare (Q19-29) (Tabeller)'!$AJ$29)</c:f>
              <c:numCache>
                <c:formatCode>0</c:formatCode>
                <c:ptCount val="5"/>
                <c:pt idx="0">
                  <c:v>10</c:v>
                </c:pt>
                <c:pt idx="1">
                  <c:v>9</c:v>
                </c:pt>
                <c:pt idx="2" formatCode="General">
                  <c:v>3</c:v>
                </c:pt>
                <c:pt idx="3" formatCode="General">
                  <c:v>2</c:v>
                </c:pt>
                <c:pt idx="4" formatCode="General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6F1-DC4E-9F76-52C4744675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74489936"/>
        <c:axId val="1038745872"/>
      </c:barChart>
      <c:catAx>
        <c:axId val="1074489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38745872"/>
        <c:crosses val="autoZero"/>
        <c:auto val="1"/>
        <c:lblAlgn val="ctr"/>
        <c:lblOffset val="100"/>
        <c:noMultiLvlLbl val="0"/>
      </c:catAx>
      <c:valAx>
        <c:axId val="1038745872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07448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362551507486435"/>
          <c:y val="0.8465601016613441"/>
          <c:w val="0.84228264860674806"/>
          <c:h val="0.13585318742979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93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4A-E948-89C2-6CC7B8568EEC}"/>
              </c:ext>
            </c:extLst>
          </c:dPt>
          <c:dPt>
            <c:idx val="1"/>
            <c:invertIfNegative val="0"/>
            <c:bubble3D val="0"/>
            <c:spPr>
              <a:solidFill>
                <a:srgbClr val="1D66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D4A-E948-89C2-6CC7B8568EEC}"/>
              </c:ext>
            </c:extLst>
          </c:dPt>
          <c:dPt>
            <c:idx val="2"/>
            <c:invertIfNegative val="0"/>
            <c:bubble3D val="0"/>
            <c:spPr>
              <a:solidFill>
                <a:srgbClr val="2FA5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4A-E948-89C2-6CC7B8568EE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D4A-E948-89C2-6CC7B8568EE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D4A-E948-89C2-6CC7B8568EEC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'Medarbetare (Q19-29) (Tabeller)'!$A$43:$A$47</c:f>
              <c:strCache>
                <c:ptCount val="5"/>
                <c:pt idx="0">
                  <c:v>Mindre än 5 år</c:v>
                </c:pt>
                <c:pt idx="1">
                  <c:v>5-14 år</c:v>
                </c:pt>
                <c:pt idx="2">
                  <c:v>15-25 år</c:v>
                </c:pt>
                <c:pt idx="3">
                  <c:v>Över 25 år</c:v>
                </c:pt>
                <c:pt idx="4">
                  <c:v>Vet ej</c:v>
                </c:pt>
              </c:strCache>
            </c:strRef>
          </c:cat>
          <c:val>
            <c:numRef>
              <c:f>'Medarbetare (Q19-29) (Tabeller)'!$D$43:$D$47</c:f>
              <c:numCache>
                <c:formatCode>0.00%</c:formatCode>
                <c:ptCount val="5"/>
                <c:pt idx="0">
                  <c:v>0.29749999999999999</c:v>
                </c:pt>
                <c:pt idx="1">
                  <c:v>0.56330000000000002</c:v>
                </c:pt>
                <c:pt idx="2">
                  <c:v>8.8599999999999998E-2</c:v>
                </c:pt>
                <c:pt idx="3">
                  <c:v>6.3E-3</c:v>
                </c:pt>
                <c:pt idx="4">
                  <c:v>4.4299999999999999E-2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A-E948-89C2-6CC7B8568E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98343504"/>
        <c:axId val="10778400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'Medarbetare (Q19-29) (Tabeller)'!$A$43:$A$47</c15:sqref>
                        </c15:formulaRef>
                      </c:ext>
                    </c:extLst>
                    <c:strCache>
                      <c:ptCount val="5"/>
                      <c:pt idx="0">
                        <c:v>Mindre än 5 år</c:v>
                      </c:pt>
                      <c:pt idx="1">
                        <c:v>5-14 år</c:v>
                      </c:pt>
                      <c:pt idx="2">
                        <c:v>15-25 år</c:v>
                      </c:pt>
                      <c:pt idx="3">
                        <c:v>Över 25 år</c:v>
                      </c:pt>
                      <c:pt idx="4">
                        <c:v>Vet ej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'Medarbetare (Q19-29) (Tabeller)'!$B$43:$B$47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D4A-E948-89C2-6CC7B8568EEC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'Medarbetare (Q19-29) (Tabeller)'!$A$43:$A$47</c15:sqref>
                        </c15:formulaRef>
                      </c:ext>
                    </c:extLst>
                    <c:strCache>
                      <c:ptCount val="5"/>
                      <c:pt idx="0">
                        <c:v>Mindre än 5 år</c:v>
                      </c:pt>
                      <c:pt idx="1">
                        <c:v>5-14 år</c:v>
                      </c:pt>
                      <c:pt idx="2">
                        <c:v>15-25 år</c:v>
                      </c:pt>
                      <c:pt idx="3">
                        <c:v>Över 25 år</c:v>
                      </c:pt>
                      <c:pt idx="4">
                        <c:v>Vet ej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'Medarbetare (Q19-29) (Tabeller)'!$C$43:$C$47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D4A-E948-89C2-6CC7B8568EEC}"/>
                  </c:ext>
                </c:extLst>
              </c15:ser>
            </c15:filteredBarSeries>
          </c:ext>
        </c:extLst>
      </c:barChart>
      <c:catAx>
        <c:axId val="109834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77840032"/>
        <c:crosses val="autoZero"/>
        <c:auto val="1"/>
        <c:lblAlgn val="ctr"/>
        <c:lblOffset val="100"/>
        <c:noMultiLvlLbl val="0"/>
      </c:catAx>
      <c:valAx>
        <c:axId val="107784003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09834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93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FB-A443-B19D-B77E5F5DC3FF}"/>
              </c:ext>
            </c:extLst>
          </c:dPt>
          <c:dPt>
            <c:idx val="1"/>
            <c:invertIfNegative val="0"/>
            <c:bubble3D val="0"/>
            <c:spPr>
              <a:solidFill>
                <a:srgbClr val="1D66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AFB-A443-B19D-B77E5F5DC3FF}"/>
              </c:ext>
            </c:extLst>
          </c:dPt>
          <c:dPt>
            <c:idx val="2"/>
            <c:invertIfNegative val="0"/>
            <c:bubble3D val="0"/>
            <c:spPr>
              <a:solidFill>
                <a:srgbClr val="2FA5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FB-A443-B19D-B77E5F5DC3F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AFB-A443-B19D-B77E5F5DC3F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FB-A443-B19D-B77E5F5DC3FF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'Medarbetare (Q19-29) (Tabeller)'!$A$51:$A$55</c:f>
              <c:strCache>
                <c:ptCount val="5"/>
                <c:pt idx="0">
                  <c:v>Mindre än 10 år</c:v>
                </c:pt>
                <c:pt idx="1">
                  <c:v>10 - 14 år</c:v>
                </c:pt>
                <c:pt idx="2">
                  <c:v>15 – 25 år</c:v>
                </c:pt>
                <c:pt idx="3">
                  <c:v>Över 25 år</c:v>
                </c:pt>
                <c:pt idx="4">
                  <c:v>Vet ej</c:v>
                </c:pt>
              </c:strCache>
            </c:strRef>
          </c:cat>
          <c:val>
            <c:numRef>
              <c:f>'Medarbetare (Q19-29) (Tabeller)'!$D$51:$D$55</c:f>
              <c:numCache>
                <c:formatCode>0.00%</c:formatCode>
                <c:ptCount val="5"/>
                <c:pt idx="0">
                  <c:v>0.27850000000000003</c:v>
                </c:pt>
                <c:pt idx="1">
                  <c:v>0.36709999999999998</c:v>
                </c:pt>
                <c:pt idx="2">
                  <c:v>0.23419999999999999</c:v>
                </c:pt>
                <c:pt idx="3">
                  <c:v>5.7000000000000002E-2</c:v>
                </c:pt>
                <c:pt idx="4">
                  <c:v>6.3299999999999995E-2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B-A443-B19D-B77E5F5DC3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98460624"/>
        <c:axId val="10986971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'Medarbetare (Q19-29) (Tabeller)'!$A$51:$A$55</c15:sqref>
                        </c15:formulaRef>
                      </c:ext>
                    </c:extLst>
                    <c:strCache>
                      <c:ptCount val="5"/>
                      <c:pt idx="0">
                        <c:v>Mindre än 10 år</c:v>
                      </c:pt>
                      <c:pt idx="1">
                        <c:v>10 - 14 år</c:v>
                      </c:pt>
                      <c:pt idx="2">
                        <c:v>15 – 25 år</c:v>
                      </c:pt>
                      <c:pt idx="3">
                        <c:v>Över 25 år</c:v>
                      </c:pt>
                      <c:pt idx="4">
                        <c:v>Vet ej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'Medarbetare (Q19-29) (Tabeller)'!$B$51:$B$55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0AFB-A443-B19D-B77E5F5DC3FF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'Medarbetare (Q19-29) (Tabeller)'!$A$51:$A$55</c15:sqref>
                        </c15:formulaRef>
                      </c:ext>
                    </c:extLst>
                    <c:strCache>
                      <c:ptCount val="5"/>
                      <c:pt idx="0">
                        <c:v>Mindre än 10 år</c:v>
                      </c:pt>
                      <c:pt idx="1">
                        <c:v>10 - 14 år</c:v>
                      </c:pt>
                      <c:pt idx="2">
                        <c:v>15 – 25 år</c:v>
                      </c:pt>
                      <c:pt idx="3">
                        <c:v>Över 25 år</c:v>
                      </c:pt>
                      <c:pt idx="4">
                        <c:v>Vet ej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'Medarbetare (Q19-29) (Tabeller)'!$C$51:$C$55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AFB-A443-B19D-B77E5F5DC3FF}"/>
                  </c:ext>
                </c:extLst>
              </c15:ser>
            </c15:filteredBarSeries>
          </c:ext>
        </c:extLst>
      </c:barChart>
      <c:catAx>
        <c:axId val="109846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98697152"/>
        <c:crosses val="autoZero"/>
        <c:auto val="1"/>
        <c:lblAlgn val="ctr"/>
        <c:lblOffset val="100"/>
        <c:noMultiLvlLbl val="0"/>
      </c:catAx>
      <c:valAx>
        <c:axId val="109869715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09846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'Medarbetare (Q19-29) (Tabeller)'!$AA$43</c:f>
              <c:strCache>
                <c:ptCount val="1"/>
                <c:pt idx="0">
                  <c:v>Mindre än 5 år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(Tabeller)'!$AC$42:$AE$42,'Medarbetare (Q19-29) (Tabeller)'!$AH$42)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(Tabeller)'!$AC$43:$AE$43,'Medarbetare (Q19-29) (Tabeller)'!$AH$43)</c:f>
              <c:numCache>
                <c:formatCode>0%</c:formatCode>
                <c:ptCount val="4"/>
                <c:pt idx="0" formatCode="0.00%">
                  <c:v>0.35799999999999998</c:v>
                </c:pt>
                <c:pt idx="1">
                  <c:v>0.4375</c:v>
                </c:pt>
                <c:pt idx="2" formatCode="0.00%">
                  <c:v>0.20930000000000001</c:v>
                </c:pt>
                <c:pt idx="3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35-E141-BA55-6956626C6B8C}"/>
            </c:ext>
          </c:extLst>
        </c:ser>
        <c:ser>
          <c:idx val="1"/>
          <c:order val="1"/>
          <c:tx>
            <c:strRef>
              <c:f>'Medarbetare (Q19-29) (Tabeller)'!$AA$44</c:f>
              <c:strCache>
                <c:ptCount val="1"/>
                <c:pt idx="0">
                  <c:v>5-14 år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(Tabeller)'!$AC$42:$AE$42,'Medarbetare (Q19-29) (Tabeller)'!$AH$42)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(Tabeller)'!$AC$44:$AE$44,'Medarbetare (Q19-29) (Tabeller)'!$AH$44)</c:f>
              <c:numCache>
                <c:formatCode>0%</c:formatCode>
                <c:ptCount val="4"/>
                <c:pt idx="0" formatCode="0.00%">
                  <c:v>0.55559999999999998</c:v>
                </c:pt>
                <c:pt idx="1">
                  <c:v>0.3125</c:v>
                </c:pt>
                <c:pt idx="2" formatCode="0.00%">
                  <c:v>0.55810000000000004</c:v>
                </c:pt>
                <c:pt idx="3">
                  <c:v>0.83333333333333337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35-E141-BA55-6956626C6B8C}"/>
            </c:ext>
          </c:extLst>
        </c:ser>
        <c:ser>
          <c:idx val="2"/>
          <c:order val="2"/>
          <c:tx>
            <c:strRef>
              <c:f>'Medarbetare (Q19-29) (Tabeller)'!$AA$45</c:f>
              <c:strCache>
                <c:ptCount val="1"/>
                <c:pt idx="0">
                  <c:v>15-25 år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35-E141-BA55-6956626C6B8C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(Tabeller)'!$AC$42:$AE$42,'Medarbetare (Q19-29) (Tabeller)'!$AH$42)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(Tabeller)'!$AC$45:$AE$45,'Medarbetare (Q19-29) (Tabeller)'!$AH$45)</c:f>
              <c:numCache>
                <c:formatCode>0%</c:formatCode>
                <c:ptCount val="4"/>
                <c:pt idx="0" formatCode="0.00%">
                  <c:v>4.9400000000000013E-2</c:v>
                </c:pt>
                <c:pt idx="1">
                  <c:v>0.25</c:v>
                </c:pt>
                <c:pt idx="2" formatCode="0.00%">
                  <c:v>0.13950000000000001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35-E141-BA55-6956626C6B8C}"/>
            </c:ext>
          </c:extLst>
        </c:ser>
        <c:ser>
          <c:idx val="3"/>
          <c:order val="3"/>
          <c:tx>
            <c:strRef>
              <c:f>'Medarbetare (Q19-29) (Tabeller)'!$AA$46</c:f>
              <c:strCache>
                <c:ptCount val="1"/>
                <c:pt idx="0">
                  <c:v>Över 25 år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35-E141-BA55-6956626C6B8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35-E141-BA55-6956626C6B8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35-E141-BA55-6956626C6B8C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(Tabeller)'!$AC$42:$AE$42,'Medarbetare (Q19-29) (Tabeller)'!$AH$42)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(Tabeller)'!$AC$46:$AE$46,'Medarbetare (Q19-29) (Tabeller)'!$AH$46)</c:f>
              <c:numCache>
                <c:formatCode>0%</c:formatCode>
                <c:ptCount val="4"/>
                <c:pt idx="0" formatCode="0.00%">
                  <c:v>0</c:v>
                </c:pt>
                <c:pt idx="1">
                  <c:v>0</c:v>
                </c:pt>
                <c:pt idx="2" formatCode="0.00%">
                  <c:v>2.3300000000000001E-2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E35-E141-BA55-6956626C6B8C}"/>
            </c:ext>
          </c:extLst>
        </c:ser>
        <c:ser>
          <c:idx val="4"/>
          <c:order val="4"/>
          <c:tx>
            <c:strRef>
              <c:f>'Medarbetare (Q19-29) (Tabeller)'!$AA$47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E35-E141-BA55-6956626C6B8C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(Tabeller)'!$AC$42:$AE$42,'Medarbetare (Q19-29) (Tabeller)'!$AH$42)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(Tabeller)'!$AC$47:$AE$47,'Medarbetare (Q19-29) (Tabeller)'!$AH$47)</c:f>
              <c:numCache>
                <c:formatCode>0%</c:formatCode>
                <c:ptCount val="4"/>
                <c:pt idx="0" formatCode="0.00%">
                  <c:v>3.7000000000000012E-2</c:v>
                </c:pt>
                <c:pt idx="1">
                  <c:v>0</c:v>
                </c:pt>
                <c:pt idx="2" formatCode="0.00%">
                  <c:v>6.9800000000000001E-2</c:v>
                </c:pt>
                <c:pt idx="3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35-E141-BA55-6956626C6B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95348256"/>
        <c:axId val="1048840688"/>
      </c:barChart>
      <c:catAx>
        <c:axId val="99534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48840688"/>
        <c:crosses val="autoZero"/>
        <c:auto val="1"/>
        <c:lblAlgn val="ctr"/>
        <c:lblOffset val="100"/>
        <c:noMultiLvlLbl val="0"/>
      </c:catAx>
      <c:valAx>
        <c:axId val="1048840688"/>
        <c:scaling>
          <c:orientation val="minMax"/>
          <c:max val="1"/>
        </c:scaling>
        <c:delete val="1"/>
        <c:axPos val="l"/>
        <c:numFmt formatCode="0.00%" sourceLinked="1"/>
        <c:majorTickMark val="none"/>
        <c:minorTickMark val="none"/>
        <c:tickLblPos val="nextTo"/>
        <c:crossAx val="99534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'Medarbetare (Q19-29) (Tabeller)'!$AB$51</c:f>
              <c:strCache>
                <c:ptCount val="1"/>
                <c:pt idx="0">
                  <c:v>Mindre än 10 år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(Tabeller)'!$AC$50:$AE$50,'Medarbetare (Q19-29) (Tabeller)'!$AH$50)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(Tabeller)'!$AC$51:$AE$51,'Medarbetare (Q19-29) (Tabeller)'!$AH$51)</c:f>
              <c:numCache>
                <c:formatCode>0.00%</c:formatCode>
                <c:ptCount val="4"/>
                <c:pt idx="0">
                  <c:v>0.33329999999999999</c:v>
                </c:pt>
                <c:pt idx="1">
                  <c:v>0.1875</c:v>
                </c:pt>
                <c:pt idx="2">
                  <c:v>0.25580000000000003</c:v>
                </c:pt>
                <c:pt idx="3" formatCode="0%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7-3B41-8C48-A3E63375C360}"/>
            </c:ext>
          </c:extLst>
        </c:ser>
        <c:ser>
          <c:idx val="1"/>
          <c:order val="1"/>
          <c:tx>
            <c:strRef>
              <c:f>'Medarbetare (Q19-29) (Tabeller)'!$AB$52</c:f>
              <c:strCache>
                <c:ptCount val="1"/>
                <c:pt idx="0">
                  <c:v>10 - 14 år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(Tabeller)'!$AC$50:$AE$50,'Medarbetare (Q19-29) (Tabeller)'!$AH$50)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(Tabeller)'!$AC$52:$AE$52,'Medarbetare (Q19-29) (Tabeller)'!$AH$52)</c:f>
              <c:numCache>
                <c:formatCode>0.00%</c:formatCode>
                <c:ptCount val="4"/>
                <c:pt idx="0">
                  <c:v>0.32100000000000001</c:v>
                </c:pt>
                <c:pt idx="1">
                  <c:v>0.5</c:v>
                </c:pt>
                <c:pt idx="2">
                  <c:v>0.37209999999999999</c:v>
                </c:pt>
                <c:pt idx="3" formatCode="0%">
                  <c:v>0.44444444444444442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77-3B41-8C48-A3E63375C360}"/>
            </c:ext>
          </c:extLst>
        </c:ser>
        <c:ser>
          <c:idx val="2"/>
          <c:order val="2"/>
          <c:tx>
            <c:strRef>
              <c:f>'Medarbetare (Q19-29) (Tabeller)'!$AB$53</c:f>
              <c:strCache>
                <c:ptCount val="1"/>
                <c:pt idx="0">
                  <c:v>15 – 25 år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(Tabeller)'!$AC$50:$AE$50,'Medarbetare (Q19-29) (Tabeller)'!$AH$50)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(Tabeller)'!$AC$53:$AE$53,'Medarbetare (Q19-29) (Tabeller)'!$AH$53)</c:f>
              <c:numCache>
                <c:formatCode>0.00%</c:formatCode>
                <c:ptCount val="4"/>
                <c:pt idx="0">
                  <c:v>0.2346</c:v>
                </c:pt>
                <c:pt idx="1">
                  <c:v>0.25</c:v>
                </c:pt>
                <c:pt idx="2">
                  <c:v>0.25580000000000003</c:v>
                </c:pt>
                <c:pt idx="3" formatCode="0%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77-3B41-8C48-A3E63375C360}"/>
            </c:ext>
          </c:extLst>
        </c:ser>
        <c:ser>
          <c:idx val="3"/>
          <c:order val="3"/>
          <c:tx>
            <c:strRef>
              <c:f>'Medarbetare (Q19-29) (Tabeller)'!$AB$54</c:f>
              <c:strCache>
                <c:ptCount val="1"/>
                <c:pt idx="0">
                  <c:v>Över 25 år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(Tabeller)'!$AC$50:$AE$50,'Medarbetare (Q19-29) (Tabeller)'!$AH$50)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(Tabeller)'!$AC$54:$AE$54,'Medarbetare (Q19-29) (Tabeller)'!$AH$54)</c:f>
              <c:numCache>
                <c:formatCode>0.00%</c:formatCode>
                <c:ptCount val="4"/>
                <c:pt idx="0">
                  <c:v>4.9400000000000013E-2</c:v>
                </c:pt>
                <c:pt idx="1">
                  <c:v>6.25E-2</c:v>
                </c:pt>
                <c:pt idx="2">
                  <c:v>6.9800000000000001E-2</c:v>
                </c:pt>
                <c:pt idx="3" formatCode="0%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77-3B41-8C48-A3E63375C360}"/>
            </c:ext>
          </c:extLst>
        </c:ser>
        <c:ser>
          <c:idx val="4"/>
          <c:order val="4"/>
          <c:tx>
            <c:strRef>
              <c:f>'Medarbetare (Q19-29) (Tabeller)'!$AB$55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77-3B41-8C48-A3E63375C360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(Tabeller)'!$AC$50:$AE$50,'Medarbetare (Q19-29) (Tabeller)'!$AH$50)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(Tabeller)'!$AC$55:$AE$55,'Medarbetare (Q19-29) (Tabeller)'!$AH$55)</c:f>
              <c:numCache>
                <c:formatCode>0.00%</c:formatCode>
                <c:ptCount val="4"/>
                <c:pt idx="0">
                  <c:v>6.1699999999999998E-2</c:v>
                </c:pt>
                <c:pt idx="1">
                  <c:v>0</c:v>
                </c:pt>
                <c:pt idx="2">
                  <c:v>4.6500000000000007E-2</c:v>
                </c:pt>
                <c:pt idx="3" formatCode="0%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77-3B41-8C48-A3E63375C3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54493376"/>
        <c:axId val="1077864464"/>
      </c:barChart>
      <c:catAx>
        <c:axId val="105449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77864464"/>
        <c:crosses val="autoZero"/>
        <c:auto val="1"/>
        <c:lblAlgn val="ctr"/>
        <c:lblOffset val="100"/>
        <c:noMultiLvlLbl val="0"/>
      </c:catAx>
      <c:valAx>
        <c:axId val="1077864464"/>
        <c:scaling>
          <c:orientation val="minMax"/>
          <c:max val="1"/>
        </c:scaling>
        <c:delete val="1"/>
        <c:axPos val="l"/>
        <c:numFmt formatCode="0.00%" sourceLinked="1"/>
        <c:majorTickMark val="none"/>
        <c:minorTickMark val="none"/>
        <c:tickLblPos val="nextTo"/>
        <c:crossAx val="105449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8B-3F49-B727-7F4C6B65FC46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8B-3F49-B727-7F4C6B65FC46}"/>
              </c:ext>
            </c:extLst>
          </c:dPt>
          <c:dPt>
            <c:idx val="2"/>
            <c:bubble3D val="0"/>
            <c:spPr>
              <a:solidFill>
                <a:srgbClr val="2FA5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8B-3F49-B727-7F4C6B65FC46}"/>
              </c:ext>
            </c:extLst>
          </c:dPt>
          <c:dPt>
            <c:idx val="3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8B-3F49-B727-7F4C6B65FC46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8B-3F49-B727-7F4C6B65FC46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8B-3F49-B727-7F4C6B65FC46}"/>
              </c:ext>
            </c:extLst>
          </c:dPt>
          <c:cat>
            <c:strRef>
              <c:f>'Medarbetare (Q19-29) (Tabeller)'!$A$64:$A$69</c:f>
              <c:strCache>
                <c:ptCount val="6"/>
                <c:pt idx="0">
                  <c:v>0%</c:v>
                </c:pt>
                <c:pt idx="1">
                  <c:v>1-2%</c:v>
                </c:pt>
                <c:pt idx="2">
                  <c:v>3-5%</c:v>
                </c:pt>
                <c:pt idx="3">
                  <c:v>6-10%</c:v>
                </c:pt>
                <c:pt idx="4">
                  <c:v>Mer än 10%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(Tabeller)'!$B$64:$B$69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C-768B-3F49-B727-7F4C6B65FC4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768B-3F49-B727-7F4C6B65FC4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768B-3F49-B727-7F4C6B65FC4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768B-3F49-B727-7F4C6B65FC46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768B-3F49-B727-7F4C6B65FC46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768B-3F49-B727-7F4C6B65FC46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768B-3F49-B727-7F4C6B65FC46}"/>
              </c:ext>
            </c:extLst>
          </c:dPt>
          <c:cat>
            <c:strRef>
              <c:f>'Medarbetare (Q19-29) (Tabeller)'!$A$64:$A$69</c:f>
              <c:strCache>
                <c:ptCount val="6"/>
                <c:pt idx="0">
                  <c:v>0%</c:v>
                </c:pt>
                <c:pt idx="1">
                  <c:v>1-2%</c:v>
                </c:pt>
                <c:pt idx="2">
                  <c:v>3-5%</c:v>
                </c:pt>
                <c:pt idx="3">
                  <c:v>6-10%</c:v>
                </c:pt>
                <c:pt idx="4">
                  <c:v>Mer än 10%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(Tabeller)'!$C$64:$C$69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9-768B-3F49-B727-7F4C6B65FC46}"/>
            </c:ext>
          </c:extLst>
        </c:ser>
        <c:ser>
          <c:idx val="2"/>
          <c:order val="2"/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768B-3F49-B727-7F4C6B65FC46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768B-3F49-B727-7F4C6B65FC46}"/>
              </c:ext>
            </c:extLst>
          </c:dPt>
          <c:dPt>
            <c:idx val="2"/>
            <c:bubble3D val="0"/>
            <c:spPr>
              <a:solidFill>
                <a:srgbClr val="2FA5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768B-3F49-B727-7F4C6B65FC46}"/>
              </c:ext>
            </c:extLst>
          </c:dPt>
          <c:dPt>
            <c:idx val="3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768B-3F49-B727-7F4C6B65FC46}"/>
              </c:ext>
            </c:extLst>
          </c:dPt>
          <c:dPt>
            <c:idx val="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768B-3F49-B727-7F4C6B65FC46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768B-3F49-B727-7F4C6B65FC46}"/>
              </c:ext>
            </c:extLst>
          </c:dPt>
          <c:cat>
            <c:strRef>
              <c:f>'Medarbetare (Q19-29) (Tabeller)'!$A$64:$A$69</c:f>
              <c:strCache>
                <c:ptCount val="6"/>
                <c:pt idx="0">
                  <c:v>0%</c:v>
                </c:pt>
                <c:pt idx="1">
                  <c:v>1-2%</c:v>
                </c:pt>
                <c:pt idx="2">
                  <c:v>3-5%</c:v>
                </c:pt>
                <c:pt idx="3">
                  <c:v>6-10%</c:v>
                </c:pt>
                <c:pt idx="4">
                  <c:v>Mer än 10%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(Tabeller)'!$D$64:$D$69</c:f>
              <c:numCache>
                <c:formatCode>0.00%</c:formatCode>
                <c:ptCount val="6"/>
                <c:pt idx="0">
                  <c:v>1.9E-2</c:v>
                </c:pt>
                <c:pt idx="1">
                  <c:v>0.3165</c:v>
                </c:pt>
                <c:pt idx="2">
                  <c:v>0.37969999999999998</c:v>
                </c:pt>
                <c:pt idx="3">
                  <c:v>0.15820000000000001</c:v>
                </c:pt>
                <c:pt idx="4">
                  <c:v>5.0599999999999999E-2</c:v>
                </c:pt>
                <c:pt idx="5">
                  <c:v>7.5899999999999995E-2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768B-3F49-B727-7F4C6B65F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01273737841596"/>
          <c:y val="0.92181604137718076"/>
          <c:w val="0.72997429365446964"/>
          <c:h val="7.81839586228192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lmega Sans" pitchFamily="2" charset="77"/>
        </a:defRPr>
      </a:pPr>
      <a:endParaRPr lang="sv-SE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'Medarbetare (Q19-29) (Tabeller)'!$AB$64</c:f>
              <c:strCache>
                <c:ptCount val="1"/>
                <c:pt idx="0">
                  <c:v>0%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5D-B544-9762-EF0CE76519C5}"/>
                </c:ext>
              </c:extLst>
            </c:dLbl>
            <c:dLbl>
              <c:idx val="2"/>
              <c:layout>
                <c:manualLayout>
                  <c:x val="2.2021714797985448E-3"/>
                  <c:y val="1.8174746553864588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5D-B544-9762-EF0CE76519C5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(Tabeller)'!$AC$63:$AE$63,'Medarbetare (Q19-29) (Tabeller)'!$AH$63)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(Tabeller)'!$AC$64:$AE$64,'Medarbetare (Q19-29) (Tabeller)'!$AH$64)</c:f>
              <c:numCache>
                <c:formatCode>0%</c:formatCode>
                <c:ptCount val="4"/>
                <c:pt idx="0">
                  <c:v>0</c:v>
                </c:pt>
                <c:pt idx="1">
                  <c:v>6.25E-2</c:v>
                </c:pt>
                <c:pt idx="2">
                  <c:v>2.3300000000000001E-2</c:v>
                </c:pt>
                <c:pt idx="3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5D-B544-9762-EF0CE76519C5}"/>
            </c:ext>
          </c:extLst>
        </c:ser>
        <c:ser>
          <c:idx val="1"/>
          <c:order val="1"/>
          <c:tx>
            <c:strRef>
              <c:f>'Medarbetare (Q19-29) (Tabeller)'!$AB$65</c:f>
              <c:strCache>
                <c:ptCount val="1"/>
                <c:pt idx="0">
                  <c:v>1-2%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(Tabeller)'!$AC$63:$AE$63,'Medarbetare (Q19-29) (Tabeller)'!$AH$63)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(Tabeller)'!$AC$65:$AE$65,'Medarbetare (Q19-29) (Tabeller)'!$AH$65)</c:f>
              <c:numCache>
                <c:formatCode>0%</c:formatCode>
                <c:ptCount val="4"/>
                <c:pt idx="0">
                  <c:v>0.32100000000000001</c:v>
                </c:pt>
                <c:pt idx="1">
                  <c:v>0.3125</c:v>
                </c:pt>
                <c:pt idx="2">
                  <c:v>0.27910000000000001</c:v>
                </c:pt>
                <c:pt idx="3">
                  <c:v>0.3888888888888889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5D-B544-9762-EF0CE76519C5}"/>
            </c:ext>
          </c:extLst>
        </c:ser>
        <c:ser>
          <c:idx val="2"/>
          <c:order val="2"/>
          <c:tx>
            <c:strRef>
              <c:f>'Medarbetare (Q19-29) (Tabeller)'!$AB$66</c:f>
              <c:strCache>
                <c:ptCount val="1"/>
                <c:pt idx="0">
                  <c:v>3-5%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(Tabeller)'!$AC$63:$AE$63,'Medarbetare (Q19-29) (Tabeller)'!$AH$63)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(Tabeller)'!$AC$66:$AE$66,'Medarbetare (Q19-29) (Tabeller)'!$AH$66)</c:f>
              <c:numCache>
                <c:formatCode>0%</c:formatCode>
                <c:ptCount val="4"/>
                <c:pt idx="0">
                  <c:v>0.35799999999999998</c:v>
                </c:pt>
                <c:pt idx="1">
                  <c:v>0.375</c:v>
                </c:pt>
                <c:pt idx="2">
                  <c:v>0.48840000000000011</c:v>
                </c:pt>
                <c:pt idx="3">
                  <c:v>0.22222222222222221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5D-B544-9762-EF0CE76519C5}"/>
            </c:ext>
          </c:extLst>
        </c:ser>
        <c:ser>
          <c:idx val="3"/>
          <c:order val="3"/>
          <c:tx>
            <c:strRef>
              <c:f>'Medarbetare (Q19-29) (Tabeller)'!$AB$67</c:f>
              <c:strCache>
                <c:ptCount val="1"/>
                <c:pt idx="0">
                  <c:v>6-10%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(Tabeller)'!$AC$63:$AE$63,'Medarbetare (Q19-29) (Tabeller)'!$AH$63)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(Tabeller)'!$AC$67:$AE$67,'Medarbetare (Q19-29) (Tabeller)'!$AH$67)</c:f>
              <c:numCache>
                <c:formatCode>0%</c:formatCode>
                <c:ptCount val="4"/>
                <c:pt idx="0">
                  <c:v>0.17280000000000001</c:v>
                </c:pt>
                <c:pt idx="1">
                  <c:v>0.125</c:v>
                </c:pt>
                <c:pt idx="2">
                  <c:v>0.1628</c:v>
                </c:pt>
                <c:pt idx="3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5D-B544-9762-EF0CE76519C5}"/>
            </c:ext>
          </c:extLst>
        </c:ser>
        <c:ser>
          <c:idx val="4"/>
          <c:order val="4"/>
          <c:tx>
            <c:strRef>
              <c:f>'Medarbetare (Q19-29) (Tabeller)'!$AB$68</c:f>
              <c:strCache>
                <c:ptCount val="1"/>
                <c:pt idx="0">
                  <c:v>Mer än 10%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5D-B544-9762-EF0CE76519C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5D-B544-9762-EF0CE76519C5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(Tabeller)'!$AC$63:$AE$63,'Medarbetare (Q19-29) (Tabeller)'!$AH$63)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(Tabeller)'!$AC$68:$AE$68,'Medarbetare (Q19-29) (Tabeller)'!$AH$68)</c:f>
              <c:numCache>
                <c:formatCode>0%</c:formatCode>
                <c:ptCount val="4"/>
                <c:pt idx="0">
                  <c:v>7.4099999999999999E-2</c:v>
                </c:pt>
                <c:pt idx="1">
                  <c:v>0</c:v>
                </c:pt>
                <c:pt idx="2">
                  <c:v>0</c:v>
                </c:pt>
                <c:pt idx="3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5D-B544-9762-EF0CE76519C5}"/>
            </c:ext>
          </c:extLst>
        </c:ser>
        <c:ser>
          <c:idx val="5"/>
          <c:order val="5"/>
          <c:tx>
            <c:strRef>
              <c:f>'Medarbetare (Q19-29) (Tabeller)'!$AB$69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('Medarbetare (Q19-29) (Tabeller)'!$AC$63:$AE$63,'Medarbetare (Q19-29) (Tabeller)'!$AH$63)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('Medarbetare (Q19-29) (Tabeller)'!$AC$69:$AE$69,'Medarbetare (Q19-29) (Tabeller)'!$AH$69)</c:f>
              <c:numCache>
                <c:formatCode>0%</c:formatCode>
                <c:ptCount val="4"/>
                <c:pt idx="0">
                  <c:v>7.4099999999999999E-2</c:v>
                </c:pt>
                <c:pt idx="1">
                  <c:v>0.125</c:v>
                </c:pt>
                <c:pt idx="2">
                  <c:v>4.6500000000000007E-2</c:v>
                </c:pt>
                <c:pt idx="3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B5D-B544-9762-EF0CE76519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32536992"/>
        <c:axId val="932641792"/>
      </c:barChart>
      <c:catAx>
        <c:axId val="932536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932641792"/>
        <c:crosses val="autoZero"/>
        <c:auto val="1"/>
        <c:lblAlgn val="ctr"/>
        <c:lblOffset val="100"/>
        <c:noMultiLvlLbl val="0"/>
      </c:catAx>
      <c:valAx>
        <c:axId val="932641792"/>
        <c:scaling>
          <c:orientation val="minMax"/>
          <c:max val="1"/>
        </c:scaling>
        <c:delete val="1"/>
        <c:axPos val="t"/>
        <c:numFmt formatCode="0%" sourceLinked="1"/>
        <c:majorTickMark val="none"/>
        <c:minorTickMark val="none"/>
        <c:tickLblPos val="nextTo"/>
        <c:crossAx val="93253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317592067060875"/>
          <c:y val="0.9304108545449713"/>
          <c:w val="0.58984902987410337"/>
          <c:h val="6.508952274327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FA-184A-82BB-5D76BF7AD912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Sheet1!$F$4:$F$5</c:f>
              <c:strCache>
                <c:ptCount val="2"/>
                <c:pt idx="0">
                  <c:v>Exporterar inte </c:v>
                </c:pt>
                <c:pt idx="1">
                  <c:v>Exporterar </c:v>
                </c:pt>
              </c:strCache>
            </c:strRef>
          </c:cat>
          <c:val>
            <c:numRef>
              <c:f>Sheet1!$G$4:$G$5</c:f>
              <c:numCache>
                <c:formatCode>0%</c:formatCode>
                <c:ptCount val="2"/>
                <c:pt idx="0">
                  <c:v>0.64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FA-184A-82BB-5D76BF7AD9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100"/>
        <c:axId val="130888560"/>
        <c:axId val="131036464"/>
      </c:barChart>
      <c:catAx>
        <c:axId val="13088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1036464"/>
        <c:crosses val="autoZero"/>
        <c:auto val="1"/>
        <c:lblAlgn val="ctr"/>
        <c:lblOffset val="100"/>
        <c:noMultiLvlLbl val="0"/>
      </c:catAx>
      <c:valAx>
        <c:axId val="1310364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088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sv-SE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US" b="1"/>
              <a:t>Under pandemin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2116561590134431"/>
          <c:y val="0.12631062885658406"/>
          <c:w val="0.86947076375438415"/>
          <c:h val="0.71994134533690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'Medarbetare (Q19-29) (Tabeller)'!$AC$77</c:f>
              <c:strCache>
                <c:ptCount val="1"/>
                <c:pt idx="0">
                  <c:v>Teknikkonsulter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cat>
            <c:strRef>
              <c:f>'Medarbetare (Q19-29) (Tabeller)'!$AB$78:$AB$83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(Tabeller)'!$AC$78:$AC$83</c:f>
              <c:numCache>
                <c:formatCode>0.00%</c:formatCode>
                <c:ptCount val="6"/>
                <c:pt idx="0">
                  <c:v>0.14810000000000001</c:v>
                </c:pt>
                <c:pt idx="1">
                  <c:v>0.1605</c:v>
                </c:pt>
                <c:pt idx="2">
                  <c:v>0.14810000000000001</c:v>
                </c:pt>
                <c:pt idx="3">
                  <c:v>0.38269999999999998</c:v>
                </c:pt>
                <c:pt idx="4">
                  <c:v>7.4099999999999999E-2</c:v>
                </c:pt>
                <c:pt idx="5">
                  <c:v>8.6400000000000005E-2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AA-BD45-AFEA-5F7E6963B039}"/>
            </c:ext>
          </c:extLst>
        </c:ser>
        <c:ser>
          <c:idx val="1"/>
          <c:order val="1"/>
          <c:tx>
            <c:strRef>
              <c:f>'Medarbetare (Q19-29) (Tabeller)'!$AD$77</c:f>
              <c:strCache>
                <c:ptCount val="1"/>
                <c:pt idx="0">
                  <c:v>Industrikonsulter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cat>
            <c:strRef>
              <c:f>'Medarbetare (Q19-29) (Tabeller)'!$AB$78:$AB$83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(Tabeller)'!$AD$78:$AD$83</c:f>
              <c:numCache>
                <c:formatCode>0.00%</c:formatCode>
                <c:ptCount val="6"/>
                <c:pt idx="0">
                  <c:v>6.25E-2</c:v>
                </c:pt>
                <c:pt idx="1">
                  <c:v>6.25E-2</c:v>
                </c:pt>
                <c:pt idx="2">
                  <c:v>6.25E-2</c:v>
                </c:pt>
                <c:pt idx="3">
                  <c:v>0.5625</c:v>
                </c:pt>
                <c:pt idx="4">
                  <c:v>0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AA-BD45-AFEA-5F7E6963B039}"/>
            </c:ext>
          </c:extLst>
        </c:ser>
        <c:ser>
          <c:idx val="2"/>
          <c:order val="2"/>
          <c:tx>
            <c:strRef>
              <c:f>'Medarbetare (Q19-29) (Tabeller)'!$AE$77</c:f>
              <c:strCache>
                <c:ptCount val="1"/>
                <c:pt idx="0">
                  <c:v>Arkitekter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cat>
            <c:strRef>
              <c:f>'Medarbetare (Q19-29) (Tabeller)'!$AB$78:$AB$83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(Tabeller)'!$AE$78:$AE$83</c:f>
              <c:numCache>
                <c:formatCode>0.00%</c:formatCode>
                <c:ptCount val="6"/>
                <c:pt idx="0">
                  <c:v>2.3300000000000001E-2</c:v>
                </c:pt>
                <c:pt idx="1">
                  <c:v>0.13950000000000001</c:v>
                </c:pt>
                <c:pt idx="2">
                  <c:v>0.27910000000000001</c:v>
                </c:pt>
                <c:pt idx="3">
                  <c:v>0.46510000000000001</c:v>
                </c:pt>
                <c:pt idx="4">
                  <c:v>6.9800000000000001E-2</c:v>
                </c:pt>
                <c:pt idx="5">
                  <c:v>2.3300000000000001E-2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AA-BD45-AFEA-5F7E6963B039}"/>
            </c:ext>
          </c:extLst>
        </c:ser>
        <c:ser>
          <c:idx val="3"/>
          <c:order val="3"/>
          <c:tx>
            <c:strRef>
              <c:f>'Medarbetare (Q19-29) (Tabeller)'!$AH$77</c:f>
              <c:strCache>
                <c:ptCount val="1"/>
                <c:pt idx="0">
                  <c:v>Annan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'Medarbetare (Q19-29) (Tabeller)'!$AB$78:$AB$83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(Tabeller)'!$AH$78:$AH$83</c:f>
              <c:numCache>
                <c:formatCode>0%</c:formatCode>
                <c:ptCount val="6"/>
                <c:pt idx="0">
                  <c:v>0.16666666666666666</c:v>
                </c:pt>
                <c:pt idx="1">
                  <c:v>0</c:v>
                </c:pt>
                <c:pt idx="2">
                  <c:v>0.16666666666666666</c:v>
                </c:pt>
                <c:pt idx="3">
                  <c:v>0.44444444444444442</c:v>
                </c:pt>
                <c:pt idx="4">
                  <c:v>0.22222222222222221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AA-BD45-AFEA-5F7E6963B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1415856"/>
        <c:axId val="643391152"/>
      </c:barChart>
      <c:catAx>
        <c:axId val="109141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643391152"/>
        <c:crosses val="autoZero"/>
        <c:auto val="1"/>
        <c:lblAlgn val="ctr"/>
        <c:lblOffset val="100"/>
        <c:noMultiLvlLbl val="0"/>
      </c:catAx>
      <c:valAx>
        <c:axId val="643391152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9141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US" b="1"/>
              <a:t>Efter pandemin</a:t>
            </a:r>
          </a:p>
        </c:rich>
      </c:tx>
      <c:layout>
        <c:manualLayout>
          <c:xMode val="edge"/>
          <c:yMode val="edge"/>
          <c:x val="0.4084647127912216"/>
          <c:y val="2.05390281966894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spc="0" baseline="0" noProof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'Medarbetare (Q19-29) (Tabeller)'!$AC$86</c:f>
              <c:strCache>
                <c:ptCount val="1"/>
                <c:pt idx="0">
                  <c:v>Teknikkonsulter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cat>
            <c:strRef>
              <c:f>'Medarbetare (Q19-29) (Tabeller)'!$AB$87:$AB$92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(Tabeller)'!$AC$87:$AC$92</c:f>
              <c:numCache>
                <c:formatCode>0.00%</c:formatCode>
                <c:ptCount val="6"/>
                <c:pt idx="0">
                  <c:v>0.30859999999999999</c:v>
                </c:pt>
                <c:pt idx="1">
                  <c:v>0.39510000000000001</c:v>
                </c:pt>
                <c:pt idx="2">
                  <c:v>0.1111</c:v>
                </c:pt>
                <c:pt idx="3">
                  <c:v>2.47E-2</c:v>
                </c:pt>
                <c:pt idx="4">
                  <c:v>0</c:v>
                </c:pt>
                <c:pt idx="5">
                  <c:v>0.1605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DE-C34E-884E-9677EBCA9A85}"/>
            </c:ext>
          </c:extLst>
        </c:ser>
        <c:ser>
          <c:idx val="1"/>
          <c:order val="1"/>
          <c:tx>
            <c:strRef>
              <c:f>'Medarbetare (Q19-29) (Tabeller)'!$AD$86</c:f>
              <c:strCache>
                <c:ptCount val="1"/>
                <c:pt idx="0">
                  <c:v>Industrikonsulter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cat>
            <c:strRef>
              <c:f>'Medarbetare (Q19-29) (Tabeller)'!$AB$87:$AB$92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(Tabeller)'!$AD$87:$AD$92</c:f>
              <c:numCache>
                <c:formatCode>0.00%</c:formatCode>
                <c:ptCount val="6"/>
                <c:pt idx="0">
                  <c:v>0.1875</c:v>
                </c:pt>
                <c:pt idx="1">
                  <c:v>0.5</c:v>
                </c:pt>
                <c:pt idx="2">
                  <c:v>0.1875</c:v>
                </c:pt>
                <c:pt idx="3">
                  <c:v>0</c:v>
                </c:pt>
                <c:pt idx="4">
                  <c:v>0</c:v>
                </c:pt>
                <c:pt idx="5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DE-C34E-884E-9677EBCA9A85}"/>
            </c:ext>
          </c:extLst>
        </c:ser>
        <c:ser>
          <c:idx val="2"/>
          <c:order val="2"/>
          <c:tx>
            <c:strRef>
              <c:f>'Medarbetare (Q19-29) (Tabeller)'!$AE$86</c:f>
              <c:strCache>
                <c:ptCount val="1"/>
                <c:pt idx="0">
                  <c:v>Arkitekter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cat>
            <c:strRef>
              <c:f>'Medarbetare (Q19-29) (Tabeller)'!$AB$87:$AB$92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(Tabeller)'!$AE$87:$AE$92</c:f>
              <c:numCache>
                <c:formatCode>0.00%</c:formatCode>
                <c:ptCount val="6"/>
                <c:pt idx="0">
                  <c:v>0.41860000000000003</c:v>
                </c:pt>
                <c:pt idx="1">
                  <c:v>0.3488</c:v>
                </c:pt>
                <c:pt idx="2">
                  <c:v>6.9800000000000001E-2</c:v>
                </c:pt>
                <c:pt idx="3">
                  <c:v>0</c:v>
                </c:pt>
                <c:pt idx="4">
                  <c:v>2.3300000000000001E-2</c:v>
                </c:pt>
                <c:pt idx="5">
                  <c:v>0.13950000000000001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DE-C34E-884E-9677EBCA9A85}"/>
            </c:ext>
          </c:extLst>
        </c:ser>
        <c:ser>
          <c:idx val="3"/>
          <c:order val="3"/>
          <c:tx>
            <c:strRef>
              <c:f>'Medarbetare (Q19-29) (Tabeller)'!$AH$86</c:f>
              <c:strCache>
                <c:ptCount val="1"/>
                <c:pt idx="0">
                  <c:v>Annan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'Medarbetare (Q19-29) (Tabeller)'!$AB$87:$AB$92</c:f>
              <c:strCache>
                <c:ptCount val="6"/>
                <c:pt idx="0">
                  <c:v>1 dag</c:v>
                </c:pt>
                <c:pt idx="1">
                  <c:v>2 dagar</c:v>
                </c:pt>
                <c:pt idx="2">
                  <c:v>3 dagar</c:v>
                </c:pt>
                <c:pt idx="3">
                  <c:v>4 dagar</c:v>
                </c:pt>
                <c:pt idx="4">
                  <c:v>5 dagar</c:v>
                </c:pt>
                <c:pt idx="5">
                  <c:v>Vet ej</c:v>
                </c:pt>
              </c:strCache>
            </c:strRef>
          </c:cat>
          <c:val>
            <c:numRef>
              <c:f>'Medarbetare (Q19-29) (Tabeller)'!$AH$87:$AH$92</c:f>
              <c:numCache>
                <c:formatCode>0%</c:formatCode>
                <c:ptCount val="6"/>
                <c:pt idx="0">
                  <c:v>0.22222222222222221</c:v>
                </c:pt>
                <c:pt idx="1">
                  <c:v>0.55555555555555558</c:v>
                </c:pt>
                <c:pt idx="2">
                  <c:v>0.1111111111111111</c:v>
                </c:pt>
                <c:pt idx="3">
                  <c:v>0</c:v>
                </c:pt>
                <c:pt idx="4">
                  <c:v>0</c:v>
                </c:pt>
                <c:pt idx="5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DE-C34E-884E-9677EBCA9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5851904"/>
        <c:axId val="1039620624"/>
      </c:barChart>
      <c:catAx>
        <c:axId val="105585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39620624"/>
        <c:crosses val="autoZero"/>
        <c:auto val="1"/>
        <c:lblAlgn val="ctr"/>
        <c:lblOffset val="100"/>
        <c:noMultiLvlLbl val="0"/>
      </c:catAx>
      <c:valAx>
        <c:axId val="103962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05585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noProof="0">
          <a:solidFill>
            <a:schemeClr val="tx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68945876799756"/>
          <c:y val="6.7240422941192715E-2"/>
          <c:w val="0.38979695463070252"/>
          <c:h val="0.81811259170556871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1">
                  <a:shade val="4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43-334D-8311-0DC4BFA54198}"/>
              </c:ext>
            </c:extLst>
          </c:dPt>
          <c:dPt>
            <c:idx val="1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43-334D-8311-0DC4BFA54198}"/>
              </c:ext>
            </c:extLst>
          </c:dPt>
          <c:dPt>
            <c:idx val="2"/>
            <c:bubble3D val="0"/>
            <c:spPr>
              <a:solidFill>
                <a:schemeClr val="accent1">
                  <a:shade val="82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43-334D-8311-0DC4BFA5419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43-334D-8311-0DC4BFA54198}"/>
              </c:ext>
            </c:extLst>
          </c:dPt>
          <c:dPt>
            <c:idx val="4"/>
            <c:bubble3D val="0"/>
            <c:spPr>
              <a:solidFill>
                <a:schemeClr val="accent1">
                  <a:tint val="83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43-334D-8311-0DC4BFA54198}"/>
              </c:ext>
            </c:extLst>
          </c:dPt>
          <c:dPt>
            <c:idx val="5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D43-334D-8311-0DC4BFA54198}"/>
              </c:ext>
            </c:extLst>
          </c:dPt>
          <c:dPt>
            <c:idx val="6"/>
            <c:bubble3D val="0"/>
            <c:spPr>
              <a:solidFill>
                <a:schemeClr val="accent2">
                  <a:lumMod val="10000"/>
                  <a:lumOff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D43-334D-8311-0DC4BFA54198}"/>
              </c:ext>
            </c:extLst>
          </c:dPt>
          <c:dLbls>
            <c:dLbl>
              <c:idx val="4"/>
              <c:layout>
                <c:manualLayout>
                  <c:x val="-5.190678767078941E-3"/>
                  <c:y val="-4.7406562412045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43-334D-8311-0DC4BFA54198}"/>
                </c:ext>
              </c:extLst>
            </c:dLbl>
            <c:dLbl>
              <c:idx val="5"/>
              <c:layout>
                <c:manualLayout>
                  <c:x val="-2.0762715068315667E-2"/>
                  <c:y val="-4.740656241204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43-334D-8311-0DC4BFA54198}"/>
                </c:ext>
              </c:extLst>
            </c:dLbl>
            <c:dLbl>
              <c:idx val="6"/>
              <c:numFmt formatCode="0\ 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ED43-334D-8311-0DC4BFA54198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'Affärsmodeller (Q1-12) (tabell)'!$A$21:$A$27</c:f>
              <c:strCache>
                <c:ptCount val="7"/>
                <c:pt idx="0">
                  <c:v>Norden</c:v>
                </c:pt>
                <c:pt idx="1">
                  <c:v>Övriga Europa (exkl norden)</c:v>
                </c:pt>
                <c:pt idx="2">
                  <c:v>Nordamerika</c:v>
                </c:pt>
                <c:pt idx="3">
                  <c:v>Sydamerika</c:v>
                </c:pt>
                <c:pt idx="4">
                  <c:v>Afrika</c:v>
                </c:pt>
                <c:pt idx="5">
                  <c:v>Mellanöstern</c:v>
                </c:pt>
                <c:pt idx="6">
                  <c:v>Asien &amp; Oceanien</c:v>
                </c:pt>
              </c:strCache>
            </c:strRef>
          </c:cat>
          <c:val>
            <c:numRef>
              <c:f>'Affärsmodeller (Q1-12) (tabell)'!$B$21:$B$27</c:f>
              <c:numCache>
                <c:formatCode>0.00%</c:formatCode>
                <c:ptCount val="7"/>
                <c:pt idx="0">
                  <c:v>0.26190000000000002</c:v>
                </c:pt>
                <c:pt idx="1">
                  <c:v>0.1726</c:v>
                </c:pt>
                <c:pt idx="2">
                  <c:v>7.1399999999999991E-2</c:v>
                </c:pt>
                <c:pt idx="3">
                  <c:v>2.3800000000000002E-2</c:v>
                </c:pt>
                <c:pt idx="4">
                  <c:v>6.0000000000000001E-3</c:v>
                </c:pt>
                <c:pt idx="5">
                  <c:v>1.1900000000000001E-2</c:v>
                </c:pt>
                <c:pt idx="6">
                  <c:v>7.1399999999999991E-2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D43-334D-8311-0DC4BFA54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649885685270331"/>
          <c:y val="0.15002870523346051"/>
          <c:w val="0.41350114314729652"/>
          <c:h val="0.740936201218833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(tabell)'!$A$70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(tabell)'!$C$69:$E$69,'Affärsmodeller (Q1-12) (tabell)'!$H$69)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(tabell)'!$C$70:$E$70,'Affärsmodeller (Q1-12) (tabell)'!$H$70)</c:f>
              <c:numCache>
                <c:formatCode>0.00%</c:formatCode>
                <c:ptCount val="4"/>
                <c:pt idx="0">
                  <c:v>0.875</c:v>
                </c:pt>
                <c:pt idx="1">
                  <c:v>0.70590000000000008</c:v>
                </c:pt>
                <c:pt idx="2">
                  <c:v>0.90910000000000002</c:v>
                </c:pt>
                <c:pt idx="3" formatCode="0%">
                  <c:v>0.8526785714285714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1-BD45-B12F-A1FE5B4CE261}"/>
            </c:ext>
          </c:extLst>
        </c:ser>
        <c:ser>
          <c:idx val="1"/>
          <c:order val="1"/>
          <c:tx>
            <c:strRef>
              <c:f>'Affärsmodeller (Q1-12) (tabell)'!$A$71</c:f>
              <c:strCache>
                <c:ptCount val="1"/>
                <c:pt idx="0">
                  <c:v>Nej</c:v>
                </c:pt>
              </c:strCache>
            </c:strRef>
          </c:tx>
          <c:spPr>
            <a:solidFill>
              <a:srgbClr val="1D666E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(tabell)'!$C$69:$E$69,'Affärsmodeller (Q1-12) (tabell)'!$H$69)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(tabell)'!$C$71:$E$71,'Affärsmodeller (Q1-12) (tabell)'!$H$71)</c:f>
              <c:numCache>
                <c:formatCode>0.00%</c:formatCode>
                <c:ptCount val="4"/>
                <c:pt idx="0">
                  <c:v>0.125</c:v>
                </c:pt>
                <c:pt idx="1">
                  <c:v>0.29409999999999997</c:v>
                </c:pt>
                <c:pt idx="2">
                  <c:v>4.5499999999999999E-2</c:v>
                </c:pt>
                <c:pt idx="3" formatCode="0%">
                  <c:v>0.14732142857142858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11-BD45-B12F-A1FE5B4CE261}"/>
            </c:ext>
          </c:extLst>
        </c:ser>
        <c:ser>
          <c:idx val="2"/>
          <c:order val="2"/>
          <c:tx>
            <c:strRef>
              <c:f>'Affärsmodeller (Q1-12) (tabell)'!$A$72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('Affärsmodeller (Q1-12) (tabell)'!$C$69:$E$69,'Affärsmodeller (Q1-12) (tabell)'!$H$69)</c:f>
              <c:strCache>
                <c:ptCount val="4"/>
                <c:pt idx="0">
                  <c:v>Teknikkonsulter</c:v>
                </c:pt>
                <c:pt idx="1">
                  <c:v>Industrikonsulter</c:v>
                </c:pt>
                <c:pt idx="2">
                  <c:v>Arkitekter</c:v>
                </c:pt>
                <c:pt idx="3">
                  <c:v>Annan</c:v>
                </c:pt>
              </c:strCache>
            </c:strRef>
          </c:cat>
          <c:val>
            <c:numRef>
              <c:f>('Affärsmodeller (Q1-12) (tabell)'!$C$72:$E$72,'Affärsmodeller (Q1-12) (tabell)'!$H$72)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4.5499999999999999E-2</c:v>
                </c:pt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11-BD45-B12F-A1FE5B4CE2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3288384"/>
        <c:axId val="154031360"/>
      </c:barChart>
      <c:catAx>
        <c:axId val="1532883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54031360"/>
        <c:crosses val="autoZero"/>
        <c:auto val="1"/>
        <c:lblAlgn val="ctr"/>
        <c:lblOffset val="100"/>
        <c:noMultiLvlLbl val="0"/>
      </c:catAx>
      <c:valAx>
        <c:axId val="154031360"/>
        <c:scaling>
          <c:orientation val="minMax"/>
          <c:max val="1"/>
        </c:scaling>
        <c:delete val="1"/>
        <c:axPos val="t"/>
        <c:numFmt formatCode="0.00%" sourceLinked="1"/>
        <c:majorTickMark val="none"/>
        <c:minorTickMark val="none"/>
        <c:tickLblPos val="nextTo"/>
        <c:crossAx val="153288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sv-S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193C2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5A-9A4A-9E76-24A3B1BFE8C0}"/>
              </c:ext>
            </c:extLst>
          </c:dPt>
          <c:dPt>
            <c:idx val="1"/>
            <c:bubble3D val="0"/>
            <c:spPr>
              <a:solidFill>
                <a:srgbClr val="1D666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5A-9A4A-9E76-24A3B1BFE8C0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5A-9A4A-9E76-24A3B1BFE8C0}"/>
              </c:ext>
            </c:extLst>
          </c:dPt>
          <c:dLbls>
            <c:delete val="1"/>
          </c:dLbls>
          <c:cat>
            <c:strRef>
              <c:f>'Affärsmodeller (Q1-12) (tabell)'!$A$70:$A$72</c:f>
              <c:strCache>
                <c:ptCount val="3"/>
                <c:pt idx="0">
                  <c:v>Ja</c:v>
                </c:pt>
                <c:pt idx="1">
                  <c:v>Nej</c:v>
                </c:pt>
                <c:pt idx="2">
                  <c:v>Vet ej</c:v>
                </c:pt>
              </c:strCache>
            </c:strRef>
          </c:cat>
          <c:val>
            <c:numRef>
              <c:f>'Affärsmodeller (Q1-12) (tabell)'!$B$70:$B$72</c:f>
              <c:numCache>
                <c:formatCode>0.00%</c:formatCode>
                <c:ptCount val="3"/>
                <c:pt idx="0">
                  <c:v>0.86309999999999998</c:v>
                </c:pt>
                <c:pt idx="1">
                  <c:v>0.125</c:v>
                </c:pt>
                <c:pt idx="2">
                  <c:v>1.1900000000000001E-2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5A-9A4A-9E76-24A3B1BFE8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sv-S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(tabell)'!$A$76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(tabell)'!$B$75:$E$75,'Affärsmodeller (Q1-12) (tabell)'!$H$75)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('Affärsmodeller (Q1-12) (tabell)'!$B$76:$E$76,'Affärsmodeller (Q1-12) (tabell)'!$H$76)</c:f>
              <c:numCache>
                <c:formatCode>0.00%</c:formatCode>
                <c:ptCount val="5"/>
                <c:pt idx="0">
                  <c:v>0.80359999999999998</c:v>
                </c:pt>
                <c:pt idx="1">
                  <c:v>0.82950000000000002</c:v>
                </c:pt>
                <c:pt idx="2">
                  <c:v>0.76469999999999994</c:v>
                </c:pt>
                <c:pt idx="3">
                  <c:v>0.81819999999999993</c:v>
                </c:pt>
                <c:pt idx="4" formatCode="0%">
                  <c:v>0.68421052631578949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D-754C-B169-1A532EAD8F4A}"/>
            </c:ext>
          </c:extLst>
        </c:ser>
        <c:ser>
          <c:idx val="1"/>
          <c:order val="1"/>
          <c:tx>
            <c:strRef>
              <c:f>'Affärsmodeller (Q1-12) (tabell)'!$A$77</c:f>
              <c:strCache>
                <c:ptCount val="1"/>
                <c:pt idx="0">
                  <c:v>Nej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(tabell)'!$B$75:$E$75,'Affärsmodeller (Q1-12) (tabell)'!$H$75)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('Affärsmodeller (Q1-12) (tabell)'!$B$77:$E$77,'Affärsmodeller (Q1-12) (tabell)'!$H$77)</c:f>
              <c:numCache>
                <c:formatCode>0.00%</c:formatCode>
                <c:ptCount val="5"/>
                <c:pt idx="0">
                  <c:v>0.17860000000000001</c:v>
                </c:pt>
                <c:pt idx="1">
                  <c:v>0.17050000000000001</c:v>
                </c:pt>
                <c:pt idx="2">
                  <c:v>0.23530000000000001</c:v>
                </c:pt>
                <c:pt idx="3">
                  <c:v>0.11360000000000001</c:v>
                </c:pt>
                <c:pt idx="4" formatCode="0%">
                  <c:v>0.31578947368421051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3D-754C-B169-1A532EAD8F4A}"/>
            </c:ext>
          </c:extLst>
        </c:ser>
        <c:ser>
          <c:idx val="2"/>
          <c:order val="2"/>
          <c:tx>
            <c:strRef>
              <c:f>'Affärsmodeller (Q1-12) (tabell)'!$A$78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('Affärsmodeller (Q1-12) (tabell)'!$B$75:$E$75,'Affärsmodeller (Q1-12) (tabell)'!$H$75)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('Affärsmodeller (Q1-12) (tabell)'!$B$78:$E$78,'Affärsmodeller (Q1-12) (tabell)'!$H$78)</c:f>
              <c:numCache>
                <c:formatCode>0.00%</c:formatCode>
                <c:ptCount val="5"/>
                <c:pt idx="0">
                  <c:v>1.7899999999999999E-2</c:v>
                </c:pt>
                <c:pt idx="1">
                  <c:v>0</c:v>
                </c:pt>
                <c:pt idx="2">
                  <c:v>0</c:v>
                </c:pt>
                <c:pt idx="3">
                  <c:v>6.8199999999999997E-2</c:v>
                </c:pt>
                <c:pt idx="4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3D-754C-B169-1A532EAD8F4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17382863"/>
        <c:axId val="1347893007"/>
      </c:barChart>
      <c:catAx>
        <c:axId val="13173828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47893007"/>
        <c:crosses val="autoZero"/>
        <c:auto val="1"/>
        <c:lblAlgn val="ctr"/>
        <c:lblOffset val="100"/>
        <c:noMultiLvlLbl val="0"/>
      </c:catAx>
      <c:valAx>
        <c:axId val="1347893007"/>
        <c:scaling>
          <c:orientation val="minMax"/>
        </c:scaling>
        <c:delete val="1"/>
        <c:axPos val="t"/>
        <c:numFmt formatCode="0.00%" sourceLinked="1"/>
        <c:majorTickMark val="none"/>
        <c:minorTickMark val="none"/>
        <c:tickLblPos val="nextTo"/>
        <c:crossAx val="1317382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1372542573302"/>
          <c:y val="4.2813952383652244E-2"/>
          <c:w val="0.82078627457426701"/>
          <c:h val="0.8289406381638729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'Affärsmodeller (Q1-12) (tabell)'!$A$82</c:f>
              <c:strCache>
                <c:ptCount val="1"/>
                <c:pt idx="0">
                  <c:v>Ja - i hög grad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(tabell)'!$B$81:$E$81,'Affärsmodeller (Q1-12) (tabell)'!$H$81)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('Affärsmodeller (Q1-12) (tabell)'!$B$82:$E$82,'Affärsmodeller (Q1-12) (tabell)'!$H$82)</c:f>
              <c:numCache>
                <c:formatCode>0.00%</c:formatCode>
                <c:ptCount val="5"/>
                <c:pt idx="0">
                  <c:v>0.36899999999999999</c:v>
                </c:pt>
                <c:pt idx="1">
                  <c:v>0.48859999999999998</c:v>
                </c:pt>
                <c:pt idx="2">
                  <c:v>5.8799999999999998E-2</c:v>
                </c:pt>
                <c:pt idx="3">
                  <c:v>0.2727</c:v>
                </c:pt>
                <c:pt idx="4" formatCode="0%">
                  <c:v>0.31578947368421051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D-584C-8FBC-3AD4F9E865C0}"/>
            </c:ext>
          </c:extLst>
        </c:ser>
        <c:ser>
          <c:idx val="1"/>
          <c:order val="1"/>
          <c:tx>
            <c:strRef>
              <c:f>'Affärsmodeller (Q1-12) (tabell)'!$A$83</c:f>
              <c:strCache>
                <c:ptCount val="1"/>
                <c:pt idx="0">
                  <c:v>Ja - i låg grad</c:v>
                </c:pt>
              </c:strCache>
            </c:strRef>
          </c:tx>
          <c:spPr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(tabell)'!$B$81:$E$81,'Affärsmodeller (Q1-12) (tabell)'!$H$81)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('Affärsmodeller (Q1-12) (tabell)'!$B$83:$E$83,'Affärsmodeller (Q1-12) (tabell)'!$H$83)</c:f>
              <c:numCache>
                <c:formatCode>0.00%</c:formatCode>
                <c:ptCount val="5"/>
                <c:pt idx="0">
                  <c:v>0.33329999999999999</c:v>
                </c:pt>
                <c:pt idx="1">
                  <c:v>0.23860000000000001</c:v>
                </c:pt>
                <c:pt idx="2">
                  <c:v>0.58820000000000006</c:v>
                </c:pt>
                <c:pt idx="3">
                  <c:v>0.40910000000000002</c:v>
                </c:pt>
                <c:pt idx="4" formatCode="0%">
                  <c:v>0.36842105263157893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5D-584C-8FBC-3AD4F9E865C0}"/>
            </c:ext>
          </c:extLst>
        </c:ser>
        <c:ser>
          <c:idx val="2"/>
          <c:order val="2"/>
          <c:tx>
            <c:strRef>
              <c:f>'Affärsmodeller (Q1-12) (tabell)'!$A$84</c:f>
              <c:strCache>
                <c:ptCount val="1"/>
                <c:pt idx="0">
                  <c:v>Nej</c:v>
                </c:pt>
              </c:strCache>
            </c:strRef>
          </c:tx>
          <c:spPr>
            <a:solidFill>
              <a:srgbClr val="193C2A"/>
            </a:solidFill>
            <a:ln>
              <a:noFill/>
            </a:ln>
            <a:effectLst/>
          </c:spPr>
          <c:invertIfNegative val="0"/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('Affärsmodeller (Q1-12) (tabell)'!$B$81:$E$81,'Affärsmodeller (Q1-12) (tabell)'!$H$81)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('Affärsmodeller (Q1-12) (tabell)'!$B$84:$E$84,'Affärsmodeller (Q1-12) (tabell)'!$H$84)</c:f>
              <c:numCache>
                <c:formatCode>0.00%</c:formatCode>
                <c:ptCount val="5"/>
                <c:pt idx="0">
                  <c:v>0.29170000000000001</c:v>
                </c:pt>
                <c:pt idx="1">
                  <c:v>0.2727</c:v>
                </c:pt>
                <c:pt idx="2">
                  <c:v>0.35289999999999999</c:v>
                </c:pt>
                <c:pt idx="3">
                  <c:v>0.29549999999999998</c:v>
                </c:pt>
                <c:pt idx="4" formatCode="0%">
                  <c:v>0.31578947368421051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5D-584C-8FBC-3AD4F9E865C0}"/>
            </c:ext>
          </c:extLst>
        </c:ser>
        <c:ser>
          <c:idx val="3"/>
          <c:order val="3"/>
          <c:tx>
            <c:strRef>
              <c:f>'Affärsmodeller (Q1-12) (tabell)'!$A$85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rgbClr val="2FA5B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('Affärsmodeller (Q1-12) (tabell)'!$B$81:$E$81,'Affärsmodeller (Q1-12) (tabell)'!$H$81)</c:f>
              <c:strCache>
                <c:ptCount val="5"/>
                <c:pt idx="0">
                  <c:v>Totalt</c:v>
                </c:pt>
                <c:pt idx="1">
                  <c:v>Teknikkonsulter</c:v>
                </c:pt>
                <c:pt idx="2">
                  <c:v>Industrikonsulter</c:v>
                </c:pt>
                <c:pt idx="3">
                  <c:v>Arkitekter</c:v>
                </c:pt>
                <c:pt idx="4">
                  <c:v>Annan</c:v>
                </c:pt>
              </c:strCache>
            </c:strRef>
          </c:cat>
          <c:val>
            <c:numRef>
              <c:f>('Affärsmodeller (Q1-12) (tabell)'!$B$85:$E$85,'Affärsmodeller (Q1-12) (tabell)'!$H$85)</c:f>
              <c:numCache>
                <c:formatCode>0.00%</c:formatCode>
                <c:ptCount val="5"/>
                <c:pt idx="0">
                  <c:v>6.0000000000000001E-3</c:v>
                </c:pt>
                <c:pt idx="1">
                  <c:v>0</c:v>
                </c:pt>
                <c:pt idx="2">
                  <c:v>0</c:v>
                </c:pt>
                <c:pt idx="3">
                  <c:v>2.2700000000000001E-2</c:v>
                </c:pt>
                <c:pt idx="4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5D-584C-8FBC-3AD4F9E865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17335663"/>
        <c:axId val="1357581599"/>
      </c:barChart>
      <c:catAx>
        <c:axId val="13173356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sv-SE"/>
          </a:p>
        </c:txPr>
        <c:crossAx val="1357581599"/>
        <c:crosses val="autoZero"/>
        <c:auto val="1"/>
        <c:lblAlgn val="ctr"/>
        <c:lblOffset val="100"/>
        <c:noMultiLvlLbl val="0"/>
      </c:catAx>
      <c:valAx>
        <c:axId val="1357581599"/>
        <c:scaling>
          <c:orientation val="minMax"/>
        </c:scaling>
        <c:delete val="1"/>
        <c:axPos val="t"/>
        <c:numFmt formatCode="0.00%" sourceLinked="1"/>
        <c:majorTickMark val="none"/>
        <c:minorTickMark val="none"/>
        <c:tickLblPos val="nextTo"/>
        <c:crossAx val="131733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+mj-lt"/>
        </a:defRPr>
      </a:pPr>
      <a:endParaRPr lang="sv-SE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'Affärsmodeller (Q1-12) (tabell)'!$A$33:$A$38</cx:f>
        <cx:lvl ptCount="6">
          <cx:pt idx="0">0%</cx:pt>
          <cx:pt idx="1">1-4%</cx:pt>
          <cx:pt idx="2">5-9%</cx:pt>
          <cx:pt idx="3">10-50%</cx:pt>
          <cx:pt idx="4">Mer än 50%</cx:pt>
          <cx:pt idx="5">Vet ej</cx:pt>
        </cx:lvl>
      </cx:strDim>
      <cx:numDim type="val">
        <cx:f>'Affärsmodeller (Q1-12) (tabell)'!$B$33:$B$38</cx:f>
        <cx:lvl ptCount="6" formatCode="0,00%">
          <cx:pt idx="0">0.30359999999999998</cx:pt>
          <cx:pt idx="1">0.26190000000000002</cx:pt>
          <cx:pt idx="2">0.1429</cx:pt>
          <cx:pt idx="3">0.16070000000000001</cx:pt>
          <cx:pt idx="4">0.11310000000000001</cx:pt>
          <cx:pt idx="5">0.017899999999999999</cx:pt>
        </cx:lvl>
      </cx:numDim>
    </cx:data>
  </cx:chartData>
  <cx:chart>
    <cx:plotArea>
      <cx:plotAreaRegion>
        <cx:series layoutId="waterfall" uniqueId="{B46363A9-D7EC-CD43-9C53-A3971642C0CF}">
          <cx:tx>
            <cx:txData>
              <cx:f>'Affärsmodeller (Q1-12) (tabell)'!$B$32</cx:f>
              <cx:v>Totalt</cx:v>
            </cx:txData>
          </cx:tx>
          <cx:dataPt idx="0"/>
          <cx:dataPt idx="1">
            <cx:spPr>
              <a:solidFill>
                <a:srgbClr val="E26933"/>
              </a:solidFill>
            </cx:spPr>
          </cx:dataPt>
          <cx:dataPt idx="2">
            <cx:spPr>
              <a:solidFill>
                <a:srgbClr val="99A09C"/>
              </a:solidFill>
            </cx:spPr>
          </cx:dataPt>
          <cx:dataPt idx="3">
            <cx:spPr>
              <a:solidFill>
                <a:srgbClr val="1D666D"/>
              </a:solidFill>
            </cx:spPr>
          </cx:dataPt>
          <cx:dataPt idx="4">
            <cx:spPr>
              <a:solidFill>
                <a:srgbClr val="193C2A"/>
              </a:solidFill>
            </cx:spPr>
          </cx:dataPt>
          <cx:dataPt idx="5">
            <cx:spPr>
              <a:solidFill>
                <a:srgbClr val="6F7A73"/>
              </a:solidFill>
            </cx:spPr>
          </cx:dataPt>
          <cx:dataLabels pos="outEnd">
            <cx:numFmt formatCode="0 %" sourceLinked="0"/>
            <cx:txPr>
              <a:bodyPr vertOverflow="overflow" horzOverflow="overflow" wrap="square" lIns="0" tIns="0" rIns="0" bIns="0"/>
              <a:lstStyle/>
              <a:p>
                <a:pPr algn="ctr" rtl="0">
                  <a:defRPr sz="900" b="0" i="0">
                    <a:solidFill>
                      <a:schemeClr val="tx1"/>
                    </a:solidFill>
                    <a:latin typeface="+mj-lt"/>
                    <a:ea typeface="Almega Sans" pitchFamily="2" charset="77"/>
                    <a:cs typeface="Almega Sans" pitchFamily="2" charset="77"/>
                  </a:defRPr>
                </a:pPr>
                <a:endParaRPr lang="en-SE">
                  <a:solidFill>
                    <a:schemeClr val="tx1"/>
                  </a:solidFill>
                  <a:latin typeface="+mj-lt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visibility connectorLines="1"/>
            <cx:subtotals/>
          </cx:layoutPr>
        </cx:series>
      </cx:plotAreaRegion>
      <cx:axis id="0">
        <cx:catScaling gapWidth="0.5"/>
        <cx:majorGridlines/>
        <cx:tickLabels/>
        <cx:spPr>
          <a:ln>
            <a:solidFill>
              <a:schemeClr val="accent5"/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j-lt"/>
                <a:ea typeface="Almega Sans" pitchFamily="2" charset="77"/>
                <a:cs typeface="Almega Sans" pitchFamily="2" charset="77"/>
              </a:defRPr>
            </a:pPr>
            <a:endParaRPr lang="en-SE">
              <a:solidFill>
                <a:schemeClr val="tx1"/>
              </a:solidFill>
              <a:latin typeface="+mj-lt"/>
            </a:endParaRPr>
          </a:p>
        </cx:txPr>
      </cx:axis>
      <cx:axis id="1">
        <cx:valScaling max="1"/>
        <cx:tickLabels/>
        <cx:numFmt formatCode="0 %" sourceLinked="0"/>
        <cx:spPr>
          <a:ln>
            <a:solidFill>
              <a:schemeClr val="bg2"/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j-lt"/>
                <a:ea typeface="Almega Sans" pitchFamily="2" charset="77"/>
                <a:cs typeface="Almega Sans" pitchFamily="2" charset="77"/>
              </a:defRPr>
            </a:pPr>
            <a:endParaRPr lang="en-SE">
              <a:solidFill>
                <a:schemeClr val="tx1"/>
              </a:solidFill>
              <a:latin typeface="+mj-lt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'Affärsmodeller (Q1-12) (tabell)'!$A$42:$A$47</cx:f>
        <cx:lvl ptCount="6">
          <cx:pt idx="0">0%</cx:pt>
          <cx:pt idx="1">1-4%</cx:pt>
          <cx:pt idx="2">5-9%</cx:pt>
          <cx:pt idx="3">10-25%</cx:pt>
          <cx:pt idx="4">Mer än 25%</cx:pt>
          <cx:pt idx="5">Vet ej</cx:pt>
        </cx:lvl>
      </cx:strDim>
      <cx:numDim type="val">
        <cx:f>'Affärsmodeller (Q1-12) (tabell)'!$B$42:$B$47</cx:f>
        <cx:lvl ptCount="6" formatCode="0,00%">
          <cx:pt idx="0">0.22620000000000001</cx:pt>
          <cx:pt idx="1">0.44049999999999989</cx:pt>
          <cx:pt idx="2">0.2321</cx:pt>
          <cx:pt idx="3">0.053600000000000002</cx:pt>
          <cx:pt idx="4">0.017899999999999999</cx:pt>
          <cx:pt idx="5">0.0298</cx:pt>
        </cx:lvl>
      </cx:numDim>
    </cx:data>
  </cx:chartData>
  <cx:chart>
    <cx:plotArea>
      <cx:plotAreaRegion>
        <cx:series layoutId="waterfall" uniqueId="{2656CFE0-7C21-0043-A168-EF91FCD4D55C}">
          <cx:tx>
            <cx:txData>
              <cx:f>'Affärsmodeller (Q1-12) (tabell)'!$B$41</cx:f>
              <cx:v>Totalt</cx:v>
            </cx:txData>
          </cx:tx>
          <cx:dataPt idx="1">
            <cx:spPr>
              <a:solidFill>
                <a:srgbClr val="E26933"/>
              </a:solidFill>
            </cx:spPr>
          </cx:dataPt>
          <cx:dataPt idx="2">
            <cx:spPr>
              <a:solidFill>
                <a:srgbClr val="99A09C"/>
              </a:solidFill>
            </cx:spPr>
          </cx:dataPt>
          <cx:dataPt idx="3">
            <cx:spPr>
              <a:solidFill>
                <a:srgbClr val="1C666D"/>
              </a:solidFill>
            </cx:spPr>
          </cx:dataPt>
          <cx:dataPt idx="4">
            <cx:spPr>
              <a:solidFill>
                <a:srgbClr val="000000"/>
              </a:solidFill>
            </cx:spPr>
          </cx:dataPt>
          <cx:dataPt idx="5">
            <cx:spPr>
              <a:solidFill>
                <a:srgbClr val="FFFFFF">
                  <a:lumMod val="50000"/>
                </a:srgbClr>
              </a:solidFill>
            </cx:spPr>
          </cx:dataPt>
          <cx:dataLabels pos="outEnd">
            <cx:numFmt formatCode="0 %" sourceLinked="0"/>
            <cx:txPr>
              <a:bodyPr vertOverflow="overflow" horzOverflow="overflow" wrap="square" lIns="0" tIns="0" rIns="0" bIns="0"/>
              <a:lstStyle/>
              <a:p>
                <a:pPr algn="ctr" rtl="0">
                  <a:defRPr sz="900" b="0" i="0">
                    <a:solidFill>
                      <a:schemeClr val="tx1"/>
                    </a:solidFill>
                    <a:latin typeface="+mj-lt"/>
                    <a:ea typeface="Almega Sans" pitchFamily="2" charset="77"/>
                    <a:cs typeface="Almega Sans" pitchFamily="2" charset="77"/>
                  </a:defRPr>
                </a:pPr>
                <a:endParaRPr lang="en-SE">
                  <a:solidFill>
                    <a:schemeClr val="tx1"/>
                  </a:solidFill>
                  <a:latin typeface="+mj-lt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subtotals/>
          </cx:layoutPr>
        </cx:series>
      </cx:plotAreaRegion>
      <cx:axis id="0">
        <cx:valScaling max="1"/>
        <cx:tickLabels/>
        <cx:numFmt formatCode="0 %" sourceLinked="0"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j-lt"/>
                <a:ea typeface="Almega Sans" pitchFamily="2" charset="77"/>
                <a:cs typeface="Almega Sans" pitchFamily="2" charset="77"/>
              </a:defRPr>
            </a:pPr>
            <a:endParaRPr lang="en-SE">
              <a:solidFill>
                <a:schemeClr val="tx1"/>
              </a:solidFill>
              <a:latin typeface="+mj-lt"/>
            </a:endParaRPr>
          </a:p>
        </cx:txPr>
      </cx:axis>
      <cx:axis id="1">
        <cx:catScaling gapWidth="0.0599999987"/>
        <cx:majorGridlines/>
        <cx:tickLabels/>
        <cx:spPr>
          <a:ln>
            <a:solidFill>
              <a:schemeClr val="accent5"/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j-lt"/>
                <a:ea typeface="Almega Sans" pitchFamily="2" charset="77"/>
                <a:cs typeface="Almega Sans" pitchFamily="2" charset="77"/>
              </a:defRPr>
            </a:pPr>
            <a:endParaRPr lang="en-SE">
              <a:solidFill>
                <a:schemeClr val="tx1"/>
              </a:solidFill>
              <a:latin typeface="+mj-lt"/>
            </a:endParaRPr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Sheet1!$G$22:$G$25</cx:f>
        <cx:lvl ptCount="4">
          <cx:pt idx="0">Industrikonsulterna</cx:pt>
          <cx:pt idx="1">Arkitekt</cx:pt>
          <cx:pt idx="2">Annan</cx:pt>
          <cx:pt idx="3">Teknikkonsulterna</cx:pt>
        </cx:lvl>
      </cx:strDim>
      <cx:numDim type="val">
        <cx:f>Sheet1!$H$22:$H$25</cx:f>
        <cx:lvl ptCount="4" formatCode="_-* # ##0_-;\-* # ##0_-;_-* &quot;-&quot;??_-;_-@_-">
          <cx:pt idx="0">1916.6666666666667</cx:pt>
          <cx:pt idx="1">1498.48</cx:pt>
          <cx:pt idx="2">1437.2727272727273</cx:pt>
          <cx:pt idx="3">834.81967213114751</cx:pt>
        </cx:lvl>
      </cx:numDim>
    </cx:data>
  </cx:chartData>
  <cx:chart>
    <cx:plotArea>
      <cx:plotAreaRegion>
        <cx:series layoutId="funnel" uniqueId="{F4B8F849-6AD1-924B-9963-1349499ADB6C}">
          <cx:dataPt idx="0">
            <cx:spPr>
              <a:solidFill>
                <a:srgbClr val="193C2A"/>
              </a:solidFill>
            </cx:spPr>
          </cx:dataPt>
          <cx:dataPt idx="1">
            <cx:spPr>
              <a:solidFill>
                <a:srgbClr val="1D666E"/>
              </a:solidFill>
            </cx:spPr>
          </cx:dataPt>
          <cx:dataPt idx="2">
            <cx:spPr>
              <a:solidFill>
                <a:srgbClr val="455A5A">
                  <a:lumMod val="40000"/>
                  <a:lumOff val="60000"/>
                </a:srgbClr>
              </a:solidFill>
            </cx:spPr>
          </cx:dataPt>
          <cx:dataPt idx="3">
            <cx:spPr>
              <a:solidFill>
                <a:srgbClr val="2FA5B3"/>
              </a:solidFill>
            </cx:spPr>
          </cx:dataPt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solidFill>
                      <a:schemeClr val="bg1"/>
                    </a:solidFill>
                    <a:latin typeface="+mj-lt"/>
                    <a:ea typeface="Almega Sans" pitchFamily="2" charset="77"/>
                    <a:cs typeface="Almega Sans" pitchFamily="2" charset="77"/>
                  </a:defRPr>
                </a:pPr>
                <a:endParaRPr lang="en-US" sz="1100" b="1" i="0" u="none" strike="noStrike" baseline="0">
                  <a:solidFill>
                    <a:schemeClr val="bg1"/>
                  </a:solidFill>
                  <a:latin typeface="+mj-lt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spPr>
          <a:ln>
            <a:noFill/>
          </a:ln>
        </cx:spPr>
        <cx:txPr>
          <a:bodyPr vertOverflow="overflow" horzOverflow="overflow" wrap="square" lIns="0" tIns="0" rIns="0" bIns="0"/>
          <a:lstStyle/>
          <a:p>
            <a:pPr algn="just" rtl="0">
              <a:defRPr sz="1000" b="0" i="0">
                <a:solidFill>
                  <a:schemeClr val="tx1"/>
                </a:solidFill>
                <a:latin typeface="+mj-lt"/>
                <a:ea typeface="Almega Sans" pitchFamily="2" charset="77"/>
                <a:cs typeface="Almega Sans" pitchFamily="2" charset="77"/>
              </a:defRPr>
            </a:pPr>
            <a:endParaRPr lang="en-SE" sz="1000">
              <a:solidFill>
                <a:schemeClr val="tx1"/>
              </a:solidFill>
              <a:latin typeface="+mj-lt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05158-249F-4E2F-82A1-698BE37756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426BD-E849-4350-BE0E-788477359A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306B5-E3DA-44B9-8049-B6E9A83C83E2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58883-C1CF-45F4-AEDA-D677FC8266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EB08B-E846-42F6-8B54-A9AE10E9C2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0CED3-977C-4EBA-BAA6-B2C1241BA2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3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1FC60-CE85-431B-9EF3-A8AAB2CA2D23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5065-868C-4A43-9EDC-ADC733B0F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05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förbunds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548621"/>
            <a:ext cx="8764449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sv-SE" dirty="0"/>
              <a:t>Presentationens namn här i max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3164699"/>
            <a:ext cx="8764449" cy="972067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017" y="7079769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017" y="7277938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417" y="7277938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E0ADA2EB-068E-4AF9-BD94-838CEC9141E0}"/>
              </a:ext>
            </a:extLst>
          </p:cNvPr>
          <p:cNvSpPr/>
          <p:nvPr userDrawn="1"/>
        </p:nvSpPr>
        <p:spPr>
          <a:xfrm rot="10512305">
            <a:off x="8065503" y="2236024"/>
            <a:ext cx="3816990" cy="4615084"/>
          </a:xfrm>
          <a:custGeom>
            <a:avLst/>
            <a:gdLst>
              <a:gd name="connsiteX0" fmla="*/ 3807359 w 3807359"/>
              <a:gd name="connsiteY0" fmla="*/ 652140 h 3869685"/>
              <a:gd name="connsiteX1" fmla="*/ 3653054 w 3807359"/>
              <a:gd name="connsiteY1" fmla="*/ 1003613 h 3869685"/>
              <a:gd name="connsiteX2" fmla="*/ 3601619 w 3807359"/>
              <a:gd name="connsiteY2" fmla="*/ 1084575 h 3869685"/>
              <a:gd name="connsiteX3" fmla="*/ 3573997 w 3807359"/>
              <a:gd name="connsiteY3" fmla="*/ 1124580 h 3869685"/>
              <a:gd name="connsiteX4" fmla="*/ 3544469 w 3807359"/>
              <a:gd name="connsiteY4" fmla="*/ 1162680 h 3869685"/>
              <a:gd name="connsiteX5" fmla="*/ 3530182 w 3807359"/>
              <a:gd name="connsiteY5" fmla="*/ 1181730 h 3869685"/>
              <a:gd name="connsiteX6" fmla="*/ 3514942 w 3807359"/>
              <a:gd name="connsiteY6" fmla="*/ 1199828 h 3869685"/>
              <a:gd name="connsiteX7" fmla="*/ 3483509 w 3807359"/>
              <a:gd name="connsiteY7" fmla="*/ 1236975 h 3869685"/>
              <a:gd name="connsiteX8" fmla="*/ 3450172 w 3807359"/>
              <a:gd name="connsiteY8" fmla="*/ 1272218 h 3869685"/>
              <a:gd name="connsiteX9" fmla="*/ 3416834 w 3807359"/>
              <a:gd name="connsiteY9" fmla="*/ 1306508 h 3869685"/>
              <a:gd name="connsiteX10" fmla="*/ 3106319 w 3807359"/>
              <a:gd name="connsiteY10" fmla="*/ 1532250 h 3869685"/>
              <a:gd name="connsiteX11" fmla="*/ 3063457 w 3807359"/>
              <a:gd name="connsiteY11" fmla="*/ 1554158 h 3869685"/>
              <a:gd name="connsiteX12" fmla="*/ 3019642 w 3807359"/>
              <a:gd name="connsiteY12" fmla="*/ 1573208 h 3869685"/>
              <a:gd name="connsiteX13" fmla="*/ 2997734 w 3807359"/>
              <a:gd name="connsiteY13" fmla="*/ 1582733 h 3869685"/>
              <a:gd name="connsiteX14" fmla="*/ 2974874 w 3807359"/>
              <a:gd name="connsiteY14" fmla="*/ 1590353 h 3869685"/>
              <a:gd name="connsiteX15" fmla="*/ 2929154 w 3807359"/>
              <a:gd name="connsiteY15" fmla="*/ 1606545 h 3869685"/>
              <a:gd name="connsiteX16" fmla="*/ 2741512 w 3807359"/>
              <a:gd name="connsiteY16" fmla="*/ 1648455 h 3869685"/>
              <a:gd name="connsiteX17" fmla="*/ 2645309 w 3807359"/>
              <a:gd name="connsiteY17" fmla="*/ 1657980 h 3869685"/>
              <a:gd name="connsiteX18" fmla="*/ 2597684 w 3807359"/>
              <a:gd name="connsiteY18" fmla="*/ 1659885 h 3869685"/>
              <a:gd name="connsiteX19" fmla="*/ 2549107 w 3807359"/>
              <a:gd name="connsiteY19" fmla="*/ 1659885 h 3869685"/>
              <a:gd name="connsiteX20" fmla="*/ 2501482 w 3807359"/>
              <a:gd name="connsiteY20" fmla="*/ 1657028 h 3869685"/>
              <a:gd name="connsiteX21" fmla="*/ 2477669 w 3807359"/>
              <a:gd name="connsiteY21" fmla="*/ 1655123 h 3869685"/>
              <a:gd name="connsiteX22" fmla="*/ 2453857 w 3807359"/>
              <a:gd name="connsiteY22" fmla="*/ 1652265 h 3869685"/>
              <a:gd name="connsiteX23" fmla="*/ 2406232 w 3807359"/>
              <a:gd name="connsiteY23" fmla="*/ 1646550 h 3869685"/>
              <a:gd name="connsiteX24" fmla="*/ 2358607 w 3807359"/>
              <a:gd name="connsiteY24" fmla="*/ 1637978 h 3869685"/>
              <a:gd name="connsiteX25" fmla="*/ 2334794 w 3807359"/>
              <a:gd name="connsiteY25" fmla="*/ 1633215 h 3869685"/>
              <a:gd name="connsiteX26" fmla="*/ 2311934 w 3807359"/>
              <a:gd name="connsiteY26" fmla="*/ 1627500 h 3869685"/>
              <a:gd name="connsiteX27" fmla="*/ 2265262 w 3807359"/>
              <a:gd name="connsiteY27" fmla="*/ 1615118 h 3869685"/>
              <a:gd name="connsiteX28" fmla="*/ 2219542 w 3807359"/>
              <a:gd name="connsiteY28" fmla="*/ 1599878 h 3869685"/>
              <a:gd name="connsiteX29" fmla="*/ 2196682 w 3807359"/>
              <a:gd name="connsiteY29" fmla="*/ 1592258 h 3869685"/>
              <a:gd name="connsiteX30" fmla="*/ 2174774 w 3807359"/>
              <a:gd name="connsiteY30" fmla="*/ 1583685 h 3869685"/>
              <a:gd name="connsiteX31" fmla="*/ 2130007 w 3807359"/>
              <a:gd name="connsiteY31" fmla="*/ 1564635 h 3869685"/>
              <a:gd name="connsiteX32" fmla="*/ 2087144 w 3807359"/>
              <a:gd name="connsiteY32" fmla="*/ 1542728 h 3869685"/>
              <a:gd name="connsiteX33" fmla="*/ 2004277 w 3807359"/>
              <a:gd name="connsiteY33" fmla="*/ 1494150 h 3869685"/>
              <a:gd name="connsiteX34" fmla="*/ 1993799 w 3807359"/>
              <a:gd name="connsiteY34" fmla="*/ 1487483 h 3869685"/>
              <a:gd name="connsiteX35" fmla="*/ 1984274 w 3807359"/>
              <a:gd name="connsiteY35" fmla="*/ 1480815 h 3869685"/>
              <a:gd name="connsiteX36" fmla="*/ 1965224 w 3807359"/>
              <a:gd name="connsiteY36" fmla="*/ 1466528 h 3869685"/>
              <a:gd name="connsiteX37" fmla="*/ 1946174 w 3807359"/>
              <a:gd name="connsiteY37" fmla="*/ 1452240 h 3869685"/>
              <a:gd name="connsiteX38" fmla="*/ 1927124 w 3807359"/>
              <a:gd name="connsiteY38" fmla="*/ 1437000 h 3869685"/>
              <a:gd name="connsiteX39" fmla="*/ 1909027 w 3807359"/>
              <a:gd name="connsiteY39" fmla="*/ 1421760 h 3869685"/>
              <a:gd name="connsiteX40" fmla="*/ 1890929 w 3807359"/>
              <a:gd name="connsiteY40" fmla="*/ 1405568 h 3869685"/>
              <a:gd name="connsiteX41" fmla="*/ 1856639 w 3807359"/>
              <a:gd name="connsiteY41" fmla="*/ 1372230 h 3869685"/>
              <a:gd name="connsiteX42" fmla="*/ 1738529 w 3807359"/>
              <a:gd name="connsiteY42" fmla="*/ 1220783 h 3869685"/>
              <a:gd name="connsiteX43" fmla="*/ 1654709 w 3807359"/>
              <a:gd name="connsiteY43" fmla="*/ 1047428 h 3869685"/>
              <a:gd name="connsiteX44" fmla="*/ 1608037 w 3807359"/>
              <a:gd name="connsiteY44" fmla="*/ 860738 h 3869685"/>
              <a:gd name="connsiteX45" fmla="*/ 1601369 w 3807359"/>
              <a:gd name="connsiteY45" fmla="*/ 668333 h 3869685"/>
              <a:gd name="connsiteX46" fmla="*/ 1614704 w 3807359"/>
              <a:gd name="connsiteY46" fmla="*/ 573083 h 3869685"/>
              <a:gd name="connsiteX47" fmla="*/ 1626134 w 3807359"/>
              <a:gd name="connsiteY47" fmla="*/ 526410 h 3869685"/>
              <a:gd name="connsiteX48" fmla="*/ 1632802 w 3807359"/>
              <a:gd name="connsiteY48" fmla="*/ 503550 h 3869685"/>
              <a:gd name="connsiteX49" fmla="*/ 1640422 w 3807359"/>
              <a:gd name="connsiteY49" fmla="*/ 480690 h 3869685"/>
              <a:gd name="connsiteX50" fmla="*/ 1656614 w 3807359"/>
              <a:gd name="connsiteY50" fmla="*/ 435923 h 3869685"/>
              <a:gd name="connsiteX51" fmla="*/ 1676617 w 3807359"/>
              <a:gd name="connsiteY51" fmla="*/ 392108 h 3869685"/>
              <a:gd name="connsiteX52" fmla="*/ 1725194 w 3807359"/>
              <a:gd name="connsiteY52" fmla="*/ 309240 h 3869685"/>
              <a:gd name="connsiteX53" fmla="*/ 1785202 w 3807359"/>
              <a:gd name="connsiteY53" fmla="*/ 233993 h 3869685"/>
              <a:gd name="connsiteX54" fmla="*/ 1854734 w 3807359"/>
              <a:gd name="connsiteY54" fmla="*/ 167318 h 3869685"/>
              <a:gd name="connsiteX55" fmla="*/ 2199539 w 3807359"/>
              <a:gd name="connsiteY55" fmla="*/ 7298 h 3869685"/>
              <a:gd name="connsiteX56" fmla="*/ 2390992 w 3807359"/>
              <a:gd name="connsiteY56" fmla="*/ 9203 h 3869685"/>
              <a:gd name="connsiteX57" fmla="*/ 2483384 w 3807359"/>
              <a:gd name="connsiteY57" fmla="*/ 34920 h 3869685"/>
              <a:gd name="connsiteX58" fmla="*/ 2505292 w 3807359"/>
              <a:gd name="connsiteY58" fmla="*/ 44445 h 3869685"/>
              <a:gd name="connsiteX59" fmla="*/ 2527199 w 3807359"/>
              <a:gd name="connsiteY59" fmla="*/ 54923 h 3869685"/>
              <a:gd name="connsiteX60" fmla="*/ 2549107 w 3807359"/>
              <a:gd name="connsiteY60" fmla="*/ 65400 h 3869685"/>
              <a:gd name="connsiteX61" fmla="*/ 2570062 w 3807359"/>
              <a:gd name="connsiteY61" fmla="*/ 77783 h 3869685"/>
              <a:gd name="connsiteX62" fmla="*/ 2714842 w 3807359"/>
              <a:gd name="connsiteY62" fmla="*/ 203513 h 3869685"/>
              <a:gd name="connsiteX63" fmla="*/ 2816759 w 3807359"/>
              <a:gd name="connsiteY63" fmla="*/ 366390 h 3869685"/>
              <a:gd name="connsiteX64" fmla="*/ 2889149 w 3807359"/>
              <a:gd name="connsiteY64" fmla="*/ 740723 h 3869685"/>
              <a:gd name="connsiteX65" fmla="*/ 2810092 w 3807359"/>
              <a:gd name="connsiteY65" fmla="*/ 1116008 h 3869685"/>
              <a:gd name="connsiteX66" fmla="*/ 2641499 w 3807359"/>
              <a:gd name="connsiteY66" fmla="*/ 1461765 h 3869685"/>
              <a:gd name="connsiteX67" fmla="*/ 2171917 w 3807359"/>
              <a:gd name="connsiteY67" fmla="*/ 2069460 h 3869685"/>
              <a:gd name="connsiteX68" fmla="*/ 1872832 w 3807359"/>
              <a:gd name="connsiteY68" fmla="*/ 2311395 h 3869685"/>
              <a:gd name="connsiteX69" fmla="*/ 1531837 w 3807359"/>
              <a:gd name="connsiteY69" fmla="*/ 2488560 h 3869685"/>
              <a:gd name="connsiteX70" fmla="*/ 1508977 w 3807359"/>
              <a:gd name="connsiteY70" fmla="*/ 2497133 h 3869685"/>
              <a:gd name="connsiteX71" fmla="*/ 1486117 w 3807359"/>
              <a:gd name="connsiteY71" fmla="*/ 2504753 h 3869685"/>
              <a:gd name="connsiteX72" fmla="*/ 1440397 w 3807359"/>
              <a:gd name="connsiteY72" fmla="*/ 2519993 h 3869685"/>
              <a:gd name="connsiteX73" fmla="*/ 1348004 w 3807359"/>
              <a:gd name="connsiteY73" fmla="*/ 2546663 h 3869685"/>
              <a:gd name="connsiteX74" fmla="*/ 1253707 w 3807359"/>
              <a:gd name="connsiteY74" fmla="*/ 2566665 h 3869685"/>
              <a:gd name="connsiteX75" fmla="*/ 1206082 w 3807359"/>
              <a:gd name="connsiteY75" fmla="*/ 2574285 h 3869685"/>
              <a:gd name="connsiteX76" fmla="*/ 1158457 w 3807359"/>
              <a:gd name="connsiteY76" fmla="*/ 2580953 h 3869685"/>
              <a:gd name="connsiteX77" fmla="*/ 774599 w 3807359"/>
              <a:gd name="connsiteY77" fmla="*/ 2576190 h 3869685"/>
              <a:gd name="connsiteX78" fmla="*/ 750787 w 3807359"/>
              <a:gd name="connsiteY78" fmla="*/ 2573333 h 3869685"/>
              <a:gd name="connsiteX79" fmla="*/ 726974 w 3807359"/>
              <a:gd name="connsiteY79" fmla="*/ 2568570 h 3869685"/>
              <a:gd name="connsiteX80" fmla="*/ 679349 w 3807359"/>
              <a:gd name="connsiteY80" fmla="*/ 2559045 h 3869685"/>
              <a:gd name="connsiteX81" fmla="*/ 632677 w 3807359"/>
              <a:gd name="connsiteY81" fmla="*/ 2547615 h 3869685"/>
              <a:gd name="connsiteX82" fmla="*/ 586004 w 3807359"/>
              <a:gd name="connsiteY82" fmla="*/ 2535233 h 3869685"/>
              <a:gd name="connsiteX83" fmla="*/ 540284 w 3807359"/>
              <a:gd name="connsiteY83" fmla="*/ 2519040 h 3869685"/>
              <a:gd name="connsiteX84" fmla="*/ 495517 w 3807359"/>
              <a:gd name="connsiteY84" fmla="*/ 2502848 h 3869685"/>
              <a:gd name="connsiteX85" fmla="*/ 451702 w 3807359"/>
              <a:gd name="connsiteY85" fmla="*/ 2483798 h 3869685"/>
              <a:gd name="connsiteX86" fmla="*/ 407887 w 3807359"/>
              <a:gd name="connsiteY86" fmla="*/ 2462843 h 3869685"/>
              <a:gd name="connsiteX87" fmla="*/ 108802 w 3807359"/>
              <a:gd name="connsiteY87" fmla="*/ 2225670 h 3869685"/>
              <a:gd name="connsiteX88" fmla="*/ 81179 w 3807359"/>
              <a:gd name="connsiteY88" fmla="*/ 2186618 h 3869685"/>
              <a:gd name="connsiteX89" fmla="*/ 67844 w 3807359"/>
              <a:gd name="connsiteY89" fmla="*/ 2166615 h 3869685"/>
              <a:gd name="connsiteX90" fmla="*/ 56414 w 3807359"/>
              <a:gd name="connsiteY90" fmla="*/ 2145660 h 3869685"/>
              <a:gd name="connsiteX91" fmla="*/ 50699 w 3807359"/>
              <a:gd name="connsiteY91" fmla="*/ 2135183 h 3869685"/>
              <a:gd name="connsiteX92" fmla="*/ 45937 w 3807359"/>
              <a:gd name="connsiteY92" fmla="*/ 2124705 h 3869685"/>
              <a:gd name="connsiteX93" fmla="*/ 35459 w 3807359"/>
              <a:gd name="connsiteY93" fmla="*/ 2102798 h 3869685"/>
              <a:gd name="connsiteX94" fmla="*/ 26887 w 3807359"/>
              <a:gd name="connsiteY94" fmla="*/ 2079938 h 3869685"/>
              <a:gd name="connsiteX95" fmla="*/ 19267 w 3807359"/>
              <a:gd name="connsiteY95" fmla="*/ 2057078 h 3869685"/>
              <a:gd name="connsiteX96" fmla="*/ 4979 w 3807359"/>
              <a:gd name="connsiteY96" fmla="*/ 1866578 h 3869685"/>
              <a:gd name="connsiteX97" fmla="*/ 73559 w 3807359"/>
              <a:gd name="connsiteY97" fmla="*/ 1687508 h 3869685"/>
              <a:gd name="connsiteX98" fmla="*/ 201194 w 3807359"/>
              <a:gd name="connsiteY98" fmla="*/ 1543680 h 3869685"/>
              <a:gd name="connsiteX99" fmla="*/ 366929 w 3807359"/>
              <a:gd name="connsiteY99" fmla="*/ 1446525 h 3869685"/>
              <a:gd name="connsiteX100" fmla="*/ 553619 w 3807359"/>
              <a:gd name="connsiteY100" fmla="*/ 1400805 h 3869685"/>
              <a:gd name="connsiteX101" fmla="*/ 935572 w 3807359"/>
              <a:gd name="connsiteY101" fmla="*/ 1428428 h 3869685"/>
              <a:gd name="connsiteX102" fmla="*/ 1120357 w 3807359"/>
              <a:gd name="connsiteY102" fmla="*/ 1481768 h 3869685"/>
              <a:gd name="connsiteX103" fmla="*/ 1298474 w 3807359"/>
              <a:gd name="connsiteY103" fmla="*/ 1554158 h 3869685"/>
              <a:gd name="connsiteX104" fmla="*/ 1468019 w 3807359"/>
              <a:gd name="connsiteY104" fmla="*/ 1644645 h 3869685"/>
              <a:gd name="connsiteX105" fmla="*/ 1627087 w 3807359"/>
              <a:gd name="connsiteY105" fmla="*/ 1753230 h 3869685"/>
              <a:gd name="connsiteX106" fmla="*/ 1896644 w 3807359"/>
              <a:gd name="connsiteY106" fmla="*/ 2026598 h 3869685"/>
              <a:gd name="connsiteX107" fmla="*/ 2080477 w 3807359"/>
              <a:gd name="connsiteY107" fmla="*/ 2363783 h 3869685"/>
              <a:gd name="connsiteX108" fmla="*/ 2139532 w 3807359"/>
              <a:gd name="connsiteY108" fmla="*/ 2546663 h 3869685"/>
              <a:gd name="connsiteX109" fmla="*/ 2179537 w 3807359"/>
              <a:gd name="connsiteY109" fmla="*/ 2735258 h 3869685"/>
              <a:gd name="connsiteX110" fmla="*/ 2202397 w 3807359"/>
              <a:gd name="connsiteY110" fmla="*/ 2926710 h 3869685"/>
              <a:gd name="connsiteX111" fmla="*/ 2210969 w 3807359"/>
              <a:gd name="connsiteY111" fmla="*/ 3119115 h 3869685"/>
              <a:gd name="connsiteX112" fmla="*/ 2208112 w 3807359"/>
              <a:gd name="connsiteY112" fmla="*/ 3311520 h 3869685"/>
              <a:gd name="connsiteX113" fmla="*/ 2203349 w 3807359"/>
              <a:gd name="connsiteY113" fmla="*/ 3407723 h 3869685"/>
              <a:gd name="connsiteX114" fmla="*/ 2201444 w 3807359"/>
              <a:gd name="connsiteY114" fmla="*/ 3438203 h 3869685"/>
              <a:gd name="connsiteX115" fmla="*/ 2201444 w 3807359"/>
              <a:gd name="connsiteY115" fmla="*/ 3442965 h 3869685"/>
              <a:gd name="connsiteX116" fmla="*/ 2200492 w 3807359"/>
              <a:gd name="connsiteY116" fmla="*/ 3461063 h 3869685"/>
              <a:gd name="connsiteX117" fmla="*/ 2197634 w 3807359"/>
              <a:gd name="connsiteY117" fmla="*/ 3498210 h 3869685"/>
              <a:gd name="connsiteX118" fmla="*/ 2190967 w 3807359"/>
              <a:gd name="connsiteY118" fmla="*/ 3573458 h 3869685"/>
              <a:gd name="connsiteX119" fmla="*/ 2158582 w 3807359"/>
              <a:gd name="connsiteY119" fmla="*/ 3869685 h 3869685"/>
              <a:gd name="connsiteX0" fmla="*/ 4316523 w 4316523"/>
              <a:gd name="connsiteY0" fmla="*/ 0 h 4531303"/>
              <a:gd name="connsiteX1" fmla="*/ 3653054 w 4316523"/>
              <a:gd name="connsiteY1" fmla="*/ 1665231 h 4531303"/>
              <a:gd name="connsiteX2" fmla="*/ 3601619 w 4316523"/>
              <a:gd name="connsiteY2" fmla="*/ 1746193 h 4531303"/>
              <a:gd name="connsiteX3" fmla="*/ 3573997 w 4316523"/>
              <a:gd name="connsiteY3" fmla="*/ 1786198 h 4531303"/>
              <a:gd name="connsiteX4" fmla="*/ 3544469 w 4316523"/>
              <a:gd name="connsiteY4" fmla="*/ 1824298 h 4531303"/>
              <a:gd name="connsiteX5" fmla="*/ 3530182 w 4316523"/>
              <a:gd name="connsiteY5" fmla="*/ 1843348 h 4531303"/>
              <a:gd name="connsiteX6" fmla="*/ 3514942 w 4316523"/>
              <a:gd name="connsiteY6" fmla="*/ 1861446 h 4531303"/>
              <a:gd name="connsiteX7" fmla="*/ 3483509 w 4316523"/>
              <a:gd name="connsiteY7" fmla="*/ 1898593 h 4531303"/>
              <a:gd name="connsiteX8" fmla="*/ 3450172 w 4316523"/>
              <a:gd name="connsiteY8" fmla="*/ 1933836 h 4531303"/>
              <a:gd name="connsiteX9" fmla="*/ 3416834 w 4316523"/>
              <a:gd name="connsiteY9" fmla="*/ 1968126 h 4531303"/>
              <a:gd name="connsiteX10" fmla="*/ 3106319 w 4316523"/>
              <a:gd name="connsiteY10" fmla="*/ 2193868 h 4531303"/>
              <a:gd name="connsiteX11" fmla="*/ 3063457 w 4316523"/>
              <a:gd name="connsiteY11" fmla="*/ 2215776 h 4531303"/>
              <a:gd name="connsiteX12" fmla="*/ 3019642 w 4316523"/>
              <a:gd name="connsiteY12" fmla="*/ 2234826 h 4531303"/>
              <a:gd name="connsiteX13" fmla="*/ 2997734 w 4316523"/>
              <a:gd name="connsiteY13" fmla="*/ 2244351 h 4531303"/>
              <a:gd name="connsiteX14" fmla="*/ 2974874 w 4316523"/>
              <a:gd name="connsiteY14" fmla="*/ 2251971 h 4531303"/>
              <a:gd name="connsiteX15" fmla="*/ 2929154 w 4316523"/>
              <a:gd name="connsiteY15" fmla="*/ 2268163 h 4531303"/>
              <a:gd name="connsiteX16" fmla="*/ 2741512 w 4316523"/>
              <a:gd name="connsiteY16" fmla="*/ 2310073 h 4531303"/>
              <a:gd name="connsiteX17" fmla="*/ 2645309 w 4316523"/>
              <a:gd name="connsiteY17" fmla="*/ 2319598 h 4531303"/>
              <a:gd name="connsiteX18" fmla="*/ 2597684 w 4316523"/>
              <a:gd name="connsiteY18" fmla="*/ 2321503 h 4531303"/>
              <a:gd name="connsiteX19" fmla="*/ 2549107 w 4316523"/>
              <a:gd name="connsiteY19" fmla="*/ 2321503 h 4531303"/>
              <a:gd name="connsiteX20" fmla="*/ 2501482 w 4316523"/>
              <a:gd name="connsiteY20" fmla="*/ 2318646 h 4531303"/>
              <a:gd name="connsiteX21" fmla="*/ 2477669 w 4316523"/>
              <a:gd name="connsiteY21" fmla="*/ 2316741 h 4531303"/>
              <a:gd name="connsiteX22" fmla="*/ 2453857 w 4316523"/>
              <a:gd name="connsiteY22" fmla="*/ 2313883 h 4531303"/>
              <a:gd name="connsiteX23" fmla="*/ 2406232 w 4316523"/>
              <a:gd name="connsiteY23" fmla="*/ 2308168 h 4531303"/>
              <a:gd name="connsiteX24" fmla="*/ 2358607 w 4316523"/>
              <a:gd name="connsiteY24" fmla="*/ 2299596 h 4531303"/>
              <a:gd name="connsiteX25" fmla="*/ 2334794 w 4316523"/>
              <a:gd name="connsiteY25" fmla="*/ 2294833 h 4531303"/>
              <a:gd name="connsiteX26" fmla="*/ 2311934 w 4316523"/>
              <a:gd name="connsiteY26" fmla="*/ 2289118 h 4531303"/>
              <a:gd name="connsiteX27" fmla="*/ 2265262 w 4316523"/>
              <a:gd name="connsiteY27" fmla="*/ 2276736 h 4531303"/>
              <a:gd name="connsiteX28" fmla="*/ 2219542 w 4316523"/>
              <a:gd name="connsiteY28" fmla="*/ 2261496 h 4531303"/>
              <a:gd name="connsiteX29" fmla="*/ 2196682 w 4316523"/>
              <a:gd name="connsiteY29" fmla="*/ 2253876 h 4531303"/>
              <a:gd name="connsiteX30" fmla="*/ 2174774 w 4316523"/>
              <a:gd name="connsiteY30" fmla="*/ 2245303 h 4531303"/>
              <a:gd name="connsiteX31" fmla="*/ 2130007 w 4316523"/>
              <a:gd name="connsiteY31" fmla="*/ 2226253 h 4531303"/>
              <a:gd name="connsiteX32" fmla="*/ 2087144 w 4316523"/>
              <a:gd name="connsiteY32" fmla="*/ 2204346 h 4531303"/>
              <a:gd name="connsiteX33" fmla="*/ 2004277 w 4316523"/>
              <a:gd name="connsiteY33" fmla="*/ 2155768 h 4531303"/>
              <a:gd name="connsiteX34" fmla="*/ 1993799 w 4316523"/>
              <a:gd name="connsiteY34" fmla="*/ 2149101 h 4531303"/>
              <a:gd name="connsiteX35" fmla="*/ 1984274 w 4316523"/>
              <a:gd name="connsiteY35" fmla="*/ 2142433 h 4531303"/>
              <a:gd name="connsiteX36" fmla="*/ 1965224 w 4316523"/>
              <a:gd name="connsiteY36" fmla="*/ 2128146 h 4531303"/>
              <a:gd name="connsiteX37" fmla="*/ 1946174 w 4316523"/>
              <a:gd name="connsiteY37" fmla="*/ 2113858 h 4531303"/>
              <a:gd name="connsiteX38" fmla="*/ 1927124 w 4316523"/>
              <a:gd name="connsiteY38" fmla="*/ 2098618 h 4531303"/>
              <a:gd name="connsiteX39" fmla="*/ 1909027 w 4316523"/>
              <a:gd name="connsiteY39" fmla="*/ 2083378 h 4531303"/>
              <a:gd name="connsiteX40" fmla="*/ 1890929 w 4316523"/>
              <a:gd name="connsiteY40" fmla="*/ 2067186 h 4531303"/>
              <a:gd name="connsiteX41" fmla="*/ 1856639 w 4316523"/>
              <a:gd name="connsiteY41" fmla="*/ 2033848 h 4531303"/>
              <a:gd name="connsiteX42" fmla="*/ 1738529 w 4316523"/>
              <a:gd name="connsiteY42" fmla="*/ 1882401 h 4531303"/>
              <a:gd name="connsiteX43" fmla="*/ 1654709 w 4316523"/>
              <a:gd name="connsiteY43" fmla="*/ 1709046 h 4531303"/>
              <a:gd name="connsiteX44" fmla="*/ 1608037 w 4316523"/>
              <a:gd name="connsiteY44" fmla="*/ 1522356 h 4531303"/>
              <a:gd name="connsiteX45" fmla="*/ 1601369 w 4316523"/>
              <a:gd name="connsiteY45" fmla="*/ 1329951 h 4531303"/>
              <a:gd name="connsiteX46" fmla="*/ 1614704 w 4316523"/>
              <a:gd name="connsiteY46" fmla="*/ 1234701 h 4531303"/>
              <a:gd name="connsiteX47" fmla="*/ 1626134 w 4316523"/>
              <a:gd name="connsiteY47" fmla="*/ 1188028 h 4531303"/>
              <a:gd name="connsiteX48" fmla="*/ 1632802 w 4316523"/>
              <a:gd name="connsiteY48" fmla="*/ 1165168 h 4531303"/>
              <a:gd name="connsiteX49" fmla="*/ 1640422 w 4316523"/>
              <a:gd name="connsiteY49" fmla="*/ 1142308 h 4531303"/>
              <a:gd name="connsiteX50" fmla="*/ 1656614 w 4316523"/>
              <a:gd name="connsiteY50" fmla="*/ 1097541 h 4531303"/>
              <a:gd name="connsiteX51" fmla="*/ 1676617 w 4316523"/>
              <a:gd name="connsiteY51" fmla="*/ 1053726 h 4531303"/>
              <a:gd name="connsiteX52" fmla="*/ 1725194 w 4316523"/>
              <a:gd name="connsiteY52" fmla="*/ 970858 h 4531303"/>
              <a:gd name="connsiteX53" fmla="*/ 1785202 w 4316523"/>
              <a:gd name="connsiteY53" fmla="*/ 895611 h 4531303"/>
              <a:gd name="connsiteX54" fmla="*/ 1854734 w 4316523"/>
              <a:gd name="connsiteY54" fmla="*/ 828936 h 4531303"/>
              <a:gd name="connsiteX55" fmla="*/ 2199539 w 4316523"/>
              <a:gd name="connsiteY55" fmla="*/ 668916 h 4531303"/>
              <a:gd name="connsiteX56" fmla="*/ 2390992 w 4316523"/>
              <a:gd name="connsiteY56" fmla="*/ 670821 h 4531303"/>
              <a:gd name="connsiteX57" fmla="*/ 2483384 w 4316523"/>
              <a:gd name="connsiteY57" fmla="*/ 696538 h 4531303"/>
              <a:gd name="connsiteX58" fmla="*/ 2505292 w 4316523"/>
              <a:gd name="connsiteY58" fmla="*/ 706063 h 4531303"/>
              <a:gd name="connsiteX59" fmla="*/ 2527199 w 4316523"/>
              <a:gd name="connsiteY59" fmla="*/ 716541 h 4531303"/>
              <a:gd name="connsiteX60" fmla="*/ 2549107 w 4316523"/>
              <a:gd name="connsiteY60" fmla="*/ 727018 h 4531303"/>
              <a:gd name="connsiteX61" fmla="*/ 2570062 w 4316523"/>
              <a:gd name="connsiteY61" fmla="*/ 739401 h 4531303"/>
              <a:gd name="connsiteX62" fmla="*/ 2714842 w 4316523"/>
              <a:gd name="connsiteY62" fmla="*/ 865131 h 4531303"/>
              <a:gd name="connsiteX63" fmla="*/ 2816759 w 4316523"/>
              <a:gd name="connsiteY63" fmla="*/ 1028008 h 4531303"/>
              <a:gd name="connsiteX64" fmla="*/ 2889149 w 4316523"/>
              <a:gd name="connsiteY64" fmla="*/ 1402341 h 4531303"/>
              <a:gd name="connsiteX65" fmla="*/ 2810092 w 4316523"/>
              <a:gd name="connsiteY65" fmla="*/ 1777626 h 4531303"/>
              <a:gd name="connsiteX66" fmla="*/ 2641499 w 4316523"/>
              <a:gd name="connsiteY66" fmla="*/ 2123383 h 4531303"/>
              <a:gd name="connsiteX67" fmla="*/ 2171917 w 4316523"/>
              <a:gd name="connsiteY67" fmla="*/ 2731078 h 4531303"/>
              <a:gd name="connsiteX68" fmla="*/ 1872832 w 4316523"/>
              <a:gd name="connsiteY68" fmla="*/ 2973013 h 4531303"/>
              <a:gd name="connsiteX69" fmla="*/ 1531837 w 4316523"/>
              <a:gd name="connsiteY69" fmla="*/ 3150178 h 4531303"/>
              <a:gd name="connsiteX70" fmla="*/ 1508977 w 4316523"/>
              <a:gd name="connsiteY70" fmla="*/ 3158751 h 4531303"/>
              <a:gd name="connsiteX71" fmla="*/ 1486117 w 4316523"/>
              <a:gd name="connsiteY71" fmla="*/ 3166371 h 4531303"/>
              <a:gd name="connsiteX72" fmla="*/ 1440397 w 4316523"/>
              <a:gd name="connsiteY72" fmla="*/ 3181611 h 4531303"/>
              <a:gd name="connsiteX73" fmla="*/ 1348004 w 4316523"/>
              <a:gd name="connsiteY73" fmla="*/ 3208281 h 4531303"/>
              <a:gd name="connsiteX74" fmla="*/ 1253707 w 4316523"/>
              <a:gd name="connsiteY74" fmla="*/ 3228283 h 4531303"/>
              <a:gd name="connsiteX75" fmla="*/ 1206082 w 4316523"/>
              <a:gd name="connsiteY75" fmla="*/ 3235903 h 4531303"/>
              <a:gd name="connsiteX76" fmla="*/ 1158457 w 4316523"/>
              <a:gd name="connsiteY76" fmla="*/ 3242571 h 4531303"/>
              <a:gd name="connsiteX77" fmla="*/ 774599 w 4316523"/>
              <a:gd name="connsiteY77" fmla="*/ 3237808 h 4531303"/>
              <a:gd name="connsiteX78" fmla="*/ 750787 w 4316523"/>
              <a:gd name="connsiteY78" fmla="*/ 3234951 h 4531303"/>
              <a:gd name="connsiteX79" fmla="*/ 726974 w 4316523"/>
              <a:gd name="connsiteY79" fmla="*/ 3230188 h 4531303"/>
              <a:gd name="connsiteX80" fmla="*/ 679349 w 4316523"/>
              <a:gd name="connsiteY80" fmla="*/ 3220663 h 4531303"/>
              <a:gd name="connsiteX81" fmla="*/ 632677 w 4316523"/>
              <a:gd name="connsiteY81" fmla="*/ 3209233 h 4531303"/>
              <a:gd name="connsiteX82" fmla="*/ 586004 w 4316523"/>
              <a:gd name="connsiteY82" fmla="*/ 3196851 h 4531303"/>
              <a:gd name="connsiteX83" fmla="*/ 540284 w 4316523"/>
              <a:gd name="connsiteY83" fmla="*/ 3180658 h 4531303"/>
              <a:gd name="connsiteX84" fmla="*/ 495517 w 4316523"/>
              <a:gd name="connsiteY84" fmla="*/ 3164466 h 4531303"/>
              <a:gd name="connsiteX85" fmla="*/ 451702 w 4316523"/>
              <a:gd name="connsiteY85" fmla="*/ 3145416 h 4531303"/>
              <a:gd name="connsiteX86" fmla="*/ 407887 w 4316523"/>
              <a:gd name="connsiteY86" fmla="*/ 3124461 h 4531303"/>
              <a:gd name="connsiteX87" fmla="*/ 108802 w 4316523"/>
              <a:gd name="connsiteY87" fmla="*/ 2887288 h 4531303"/>
              <a:gd name="connsiteX88" fmla="*/ 81179 w 4316523"/>
              <a:gd name="connsiteY88" fmla="*/ 2848236 h 4531303"/>
              <a:gd name="connsiteX89" fmla="*/ 67844 w 4316523"/>
              <a:gd name="connsiteY89" fmla="*/ 2828233 h 4531303"/>
              <a:gd name="connsiteX90" fmla="*/ 56414 w 4316523"/>
              <a:gd name="connsiteY90" fmla="*/ 2807278 h 4531303"/>
              <a:gd name="connsiteX91" fmla="*/ 50699 w 4316523"/>
              <a:gd name="connsiteY91" fmla="*/ 2796801 h 4531303"/>
              <a:gd name="connsiteX92" fmla="*/ 45937 w 4316523"/>
              <a:gd name="connsiteY92" fmla="*/ 2786323 h 4531303"/>
              <a:gd name="connsiteX93" fmla="*/ 35459 w 4316523"/>
              <a:gd name="connsiteY93" fmla="*/ 2764416 h 4531303"/>
              <a:gd name="connsiteX94" fmla="*/ 26887 w 4316523"/>
              <a:gd name="connsiteY94" fmla="*/ 2741556 h 4531303"/>
              <a:gd name="connsiteX95" fmla="*/ 19267 w 4316523"/>
              <a:gd name="connsiteY95" fmla="*/ 2718696 h 4531303"/>
              <a:gd name="connsiteX96" fmla="*/ 4979 w 4316523"/>
              <a:gd name="connsiteY96" fmla="*/ 2528196 h 4531303"/>
              <a:gd name="connsiteX97" fmla="*/ 73559 w 4316523"/>
              <a:gd name="connsiteY97" fmla="*/ 2349126 h 4531303"/>
              <a:gd name="connsiteX98" fmla="*/ 201194 w 4316523"/>
              <a:gd name="connsiteY98" fmla="*/ 2205298 h 4531303"/>
              <a:gd name="connsiteX99" fmla="*/ 366929 w 4316523"/>
              <a:gd name="connsiteY99" fmla="*/ 2108143 h 4531303"/>
              <a:gd name="connsiteX100" fmla="*/ 553619 w 4316523"/>
              <a:gd name="connsiteY100" fmla="*/ 2062423 h 4531303"/>
              <a:gd name="connsiteX101" fmla="*/ 935572 w 4316523"/>
              <a:gd name="connsiteY101" fmla="*/ 2090046 h 4531303"/>
              <a:gd name="connsiteX102" fmla="*/ 1120357 w 4316523"/>
              <a:gd name="connsiteY102" fmla="*/ 2143386 h 4531303"/>
              <a:gd name="connsiteX103" fmla="*/ 1298474 w 4316523"/>
              <a:gd name="connsiteY103" fmla="*/ 2215776 h 4531303"/>
              <a:gd name="connsiteX104" fmla="*/ 1468019 w 4316523"/>
              <a:gd name="connsiteY104" fmla="*/ 2306263 h 4531303"/>
              <a:gd name="connsiteX105" fmla="*/ 1627087 w 4316523"/>
              <a:gd name="connsiteY105" fmla="*/ 2414848 h 4531303"/>
              <a:gd name="connsiteX106" fmla="*/ 1896644 w 4316523"/>
              <a:gd name="connsiteY106" fmla="*/ 2688216 h 4531303"/>
              <a:gd name="connsiteX107" fmla="*/ 2080477 w 4316523"/>
              <a:gd name="connsiteY107" fmla="*/ 3025401 h 4531303"/>
              <a:gd name="connsiteX108" fmla="*/ 2139532 w 4316523"/>
              <a:gd name="connsiteY108" fmla="*/ 3208281 h 4531303"/>
              <a:gd name="connsiteX109" fmla="*/ 2179537 w 4316523"/>
              <a:gd name="connsiteY109" fmla="*/ 3396876 h 4531303"/>
              <a:gd name="connsiteX110" fmla="*/ 2202397 w 4316523"/>
              <a:gd name="connsiteY110" fmla="*/ 3588328 h 4531303"/>
              <a:gd name="connsiteX111" fmla="*/ 2210969 w 4316523"/>
              <a:gd name="connsiteY111" fmla="*/ 3780733 h 4531303"/>
              <a:gd name="connsiteX112" fmla="*/ 2208112 w 4316523"/>
              <a:gd name="connsiteY112" fmla="*/ 3973138 h 4531303"/>
              <a:gd name="connsiteX113" fmla="*/ 2203349 w 4316523"/>
              <a:gd name="connsiteY113" fmla="*/ 4069341 h 4531303"/>
              <a:gd name="connsiteX114" fmla="*/ 2201444 w 4316523"/>
              <a:gd name="connsiteY114" fmla="*/ 4099821 h 4531303"/>
              <a:gd name="connsiteX115" fmla="*/ 2201444 w 4316523"/>
              <a:gd name="connsiteY115" fmla="*/ 4104583 h 4531303"/>
              <a:gd name="connsiteX116" fmla="*/ 2200492 w 4316523"/>
              <a:gd name="connsiteY116" fmla="*/ 4122681 h 4531303"/>
              <a:gd name="connsiteX117" fmla="*/ 2197634 w 4316523"/>
              <a:gd name="connsiteY117" fmla="*/ 4159828 h 4531303"/>
              <a:gd name="connsiteX118" fmla="*/ 2190967 w 4316523"/>
              <a:gd name="connsiteY118" fmla="*/ 4235076 h 4531303"/>
              <a:gd name="connsiteX119" fmla="*/ 2158582 w 4316523"/>
              <a:gd name="connsiteY119" fmla="*/ 4531303 h 4531303"/>
              <a:gd name="connsiteX0" fmla="*/ 3595933 w 3669016"/>
              <a:gd name="connsiteY0" fmla="*/ 0 h 4501982"/>
              <a:gd name="connsiteX1" fmla="*/ 3653054 w 3669016"/>
              <a:gd name="connsiteY1" fmla="*/ 1635910 h 4501982"/>
              <a:gd name="connsiteX2" fmla="*/ 3601619 w 3669016"/>
              <a:gd name="connsiteY2" fmla="*/ 1716872 h 4501982"/>
              <a:gd name="connsiteX3" fmla="*/ 3573997 w 3669016"/>
              <a:gd name="connsiteY3" fmla="*/ 1756877 h 4501982"/>
              <a:gd name="connsiteX4" fmla="*/ 3544469 w 3669016"/>
              <a:gd name="connsiteY4" fmla="*/ 1794977 h 4501982"/>
              <a:gd name="connsiteX5" fmla="*/ 3530182 w 3669016"/>
              <a:gd name="connsiteY5" fmla="*/ 1814027 h 4501982"/>
              <a:gd name="connsiteX6" fmla="*/ 3514942 w 3669016"/>
              <a:gd name="connsiteY6" fmla="*/ 1832125 h 4501982"/>
              <a:gd name="connsiteX7" fmla="*/ 3483509 w 3669016"/>
              <a:gd name="connsiteY7" fmla="*/ 1869272 h 4501982"/>
              <a:gd name="connsiteX8" fmla="*/ 3450172 w 3669016"/>
              <a:gd name="connsiteY8" fmla="*/ 1904515 h 4501982"/>
              <a:gd name="connsiteX9" fmla="*/ 3416834 w 3669016"/>
              <a:gd name="connsiteY9" fmla="*/ 1938805 h 4501982"/>
              <a:gd name="connsiteX10" fmla="*/ 3106319 w 3669016"/>
              <a:gd name="connsiteY10" fmla="*/ 2164547 h 4501982"/>
              <a:gd name="connsiteX11" fmla="*/ 3063457 w 3669016"/>
              <a:gd name="connsiteY11" fmla="*/ 2186455 h 4501982"/>
              <a:gd name="connsiteX12" fmla="*/ 3019642 w 3669016"/>
              <a:gd name="connsiteY12" fmla="*/ 2205505 h 4501982"/>
              <a:gd name="connsiteX13" fmla="*/ 2997734 w 3669016"/>
              <a:gd name="connsiteY13" fmla="*/ 2215030 h 4501982"/>
              <a:gd name="connsiteX14" fmla="*/ 2974874 w 3669016"/>
              <a:gd name="connsiteY14" fmla="*/ 2222650 h 4501982"/>
              <a:gd name="connsiteX15" fmla="*/ 2929154 w 3669016"/>
              <a:gd name="connsiteY15" fmla="*/ 2238842 h 4501982"/>
              <a:gd name="connsiteX16" fmla="*/ 2741512 w 3669016"/>
              <a:gd name="connsiteY16" fmla="*/ 2280752 h 4501982"/>
              <a:gd name="connsiteX17" fmla="*/ 2645309 w 3669016"/>
              <a:gd name="connsiteY17" fmla="*/ 2290277 h 4501982"/>
              <a:gd name="connsiteX18" fmla="*/ 2597684 w 3669016"/>
              <a:gd name="connsiteY18" fmla="*/ 2292182 h 4501982"/>
              <a:gd name="connsiteX19" fmla="*/ 2549107 w 3669016"/>
              <a:gd name="connsiteY19" fmla="*/ 2292182 h 4501982"/>
              <a:gd name="connsiteX20" fmla="*/ 2501482 w 3669016"/>
              <a:gd name="connsiteY20" fmla="*/ 2289325 h 4501982"/>
              <a:gd name="connsiteX21" fmla="*/ 2477669 w 3669016"/>
              <a:gd name="connsiteY21" fmla="*/ 2287420 h 4501982"/>
              <a:gd name="connsiteX22" fmla="*/ 2453857 w 3669016"/>
              <a:gd name="connsiteY22" fmla="*/ 2284562 h 4501982"/>
              <a:gd name="connsiteX23" fmla="*/ 2406232 w 3669016"/>
              <a:gd name="connsiteY23" fmla="*/ 2278847 h 4501982"/>
              <a:gd name="connsiteX24" fmla="*/ 2358607 w 3669016"/>
              <a:gd name="connsiteY24" fmla="*/ 2270275 h 4501982"/>
              <a:gd name="connsiteX25" fmla="*/ 2334794 w 3669016"/>
              <a:gd name="connsiteY25" fmla="*/ 2265512 h 4501982"/>
              <a:gd name="connsiteX26" fmla="*/ 2311934 w 3669016"/>
              <a:gd name="connsiteY26" fmla="*/ 2259797 h 4501982"/>
              <a:gd name="connsiteX27" fmla="*/ 2265262 w 3669016"/>
              <a:gd name="connsiteY27" fmla="*/ 2247415 h 4501982"/>
              <a:gd name="connsiteX28" fmla="*/ 2219542 w 3669016"/>
              <a:gd name="connsiteY28" fmla="*/ 2232175 h 4501982"/>
              <a:gd name="connsiteX29" fmla="*/ 2196682 w 3669016"/>
              <a:gd name="connsiteY29" fmla="*/ 2224555 h 4501982"/>
              <a:gd name="connsiteX30" fmla="*/ 2174774 w 3669016"/>
              <a:gd name="connsiteY30" fmla="*/ 2215982 h 4501982"/>
              <a:gd name="connsiteX31" fmla="*/ 2130007 w 3669016"/>
              <a:gd name="connsiteY31" fmla="*/ 2196932 h 4501982"/>
              <a:gd name="connsiteX32" fmla="*/ 2087144 w 3669016"/>
              <a:gd name="connsiteY32" fmla="*/ 2175025 h 4501982"/>
              <a:gd name="connsiteX33" fmla="*/ 2004277 w 3669016"/>
              <a:gd name="connsiteY33" fmla="*/ 2126447 h 4501982"/>
              <a:gd name="connsiteX34" fmla="*/ 1993799 w 3669016"/>
              <a:gd name="connsiteY34" fmla="*/ 2119780 h 4501982"/>
              <a:gd name="connsiteX35" fmla="*/ 1984274 w 3669016"/>
              <a:gd name="connsiteY35" fmla="*/ 2113112 h 4501982"/>
              <a:gd name="connsiteX36" fmla="*/ 1965224 w 3669016"/>
              <a:gd name="connsiteY36" fmla="*/ 2098825 h 4501982"/>
              <a:gd name="connsiteX37" fmla="*/ 1946174 w 3669016"/>
              <a:gd name="connsiteY37" fmla="*/ 2084537 h 4501982"/>
              <a:gd name="connsiteX38" fmla="*/ 1927124 w 3669016"/>
              <a:gd name="connsiteY38" fmla="*/ 2069297 h 4501982"/>
              <a:gd name="connsiteX39" fmla="*/ 1909027 w 3669016"/>
              <a:gd name="connsiteY39" fmla="*/ 2054057 h 4501982"/>
              <a:gd name="connsiteX40" fmla="*/ 1890929 w 3669016"/>
              <a:gd name="connsiteY40" fmla="*/ 2037865 h 4501982"/>
              <a:gd name="connsiteX41" fmla="*/ 1856639 w 3669016"/>
              <a:gd name="connsiteY41" fmla="*/ 2004527 h 4501982"/>
              <a:gd name="connsiteX42" fmla="*/ 1738529 w 3669016"/>
              <a:gd name="connsiteY42" fmla="*/ 1853080 h 4501982"/>
              <a:gd name="connsiteX43" fmla="*/ 1654709 w 3669016"/>
              <a:gd name="connsiteY43" fmla="*/ 1679725 h 4501982"/>
              <a:gd name="connsiteX44" fmla="*/ 1608037 w 3669016"/>
              <a:gd name="connsiteY44" fmla="*/ 1493035 h 4501982"/>
              <a:gd name="connsiteX45" fmla="*/ 1601369 w 3669016"/>
              <a:gd name="connsiteY45" fmla="*/ 1300630 h 4501982"/>
              <a:gd name="connsiteX46" fmla="*/ 1614704 w 3669016"/>
              <a:gd name="connsiteY46" fmla="*/ 1205380 h 4501982"/>
              <a:gd name="connsiteX47" fmla="*/ 1626134 w 3669016"/>
              <a:gd name="connsiteY47" fmla="*/ 1158707 h 4501982"/>
              <a:gd name="connsiteX48" fmla="*/ 1632802 w 3669016"/>
              <a:gd name="connsiteY48" fmla="*/ 1135847 h 4501982"/>
              <a:gd name="connsiteX49" fmla="*/ 1640422 w 3669016"/>
              <a:gd name="connsiteY49" fmla="*/ 1112987 h 4501982"/>
              <a:gd name="connsiteX50" fmla="*/ 1656614 w 3669016"/>
              <a:gd name="connsiteY50" fmla="*/ 1068220 h 4501982"/>
              <a:gd name="connsiteX51" fmla="*/ 1676617 w 3669016"/>
              <a:gd name="connsiteY51" fmla="*/ 1024405 h 4501982"/>
              <a:gd name="connsiteX52" fmla="*/ 1725194 w 3669016"/>
              <a:gd name="connsiteY52" fmla="*/ 941537 h 4501982"/>
              <a:gd name="connsiteX53" fmla="*/ 1785202 w 3669016"/>
              <a:gd name="connsiteY53" fmla="*/ 866290 h 4501982"/>
              <a:gd name="connsiteX54" fmla="*/ 1854734 w 3669016"/>
              <a:gd name="connsiteY54" fmla="*/ 799615 h 4501982"/>
              <a:gd name="connsiteX55" fmla="*/ 2199539 w 3669016"/>
              <a:gd name="connsiteY55" fmla="*/ 639595 h 4501982"/>
              <a:gd name="connsiteX56" fmla="*/ 2390992 w 3669016"/>
              <a:gd name="connsiteY56" fmla="*/ 641500 h 4501982"/>
              <a:gd name="connsiteX57" fmla="*/ 2483384 w 3669016"/>
              <a:gd name="connsiteY57" fmla="*/ 667217 h 4501982"/>
              <a:gd name="connsiteX58" fmla="*/ 2505292 w 3669016"/>
              <a:gd name="connsiteY58" fmla="*/ 676742 h 4501982"/>
              <a:gd name="connsiteX59" fmla="*/ 2527199 w 3669016"/>
              <a:gd name="connsiteY59" fmla="*/ 687220 h 4501982"/>
              <a:gd name="connsiteX60" fmla="*/ 2549107 w 3669016"/>
              <a:gd name="connsiteY60" fmla="*/ 697697 h 4501982"/>
              <a:gd name="connsiteX61" fmla="*/ 2570062 w 3669016"/>
              <a:gd name="connsiteY61" fmla="*/ 710080 h 4501982"/>
              <a:gd name="connsiteX62" fmla="*/ 2714842 w 3669016"/>
              <a:gd name="connsiteY62" fmla="*/ 835810 h 4501982"/>
              <a:gd name="connsiteX63" fmla="*/ 2816759 w 3669016"/>
              <a:gd name="connsiteY63" fmla="*/ 998687 h 4501982"/>
              <a:gd name="connsiteX64" fmla="*/ 2889149 w 3669016"/>
              <a:gd name="connsiteY64" fmla="*/ 1373020 h 4501982"/>
              <a:gd name="connsiteX65" fmla="*/ 2810092 w 3669016"/>
              <a:gd name="connsiteY65" fmla="*/ 1748305 h 4501982"/>
              <a:gd name="connsiteX66" fmla="*/ 2641499 w 3669016"/>
              <a:gd name="connsiteY66" fmla="*/ 2094062 h 4501982"/>
              <a:gd name="connsiteX67" fmla="*/ 2171917 w 3669016"/>
              <a:gd name="connsiteY67" fmla="*/ 2701757 h 4501982"/>
              <a:gd name="connsiteX68" fmla="*/ 1872832 w 3669016"/>
              <a:gd name="connsiteY68" fmla="*/ 2943692 h 4501982"/>
              <a:gd name="connsiteX69" fmla="*/ 1531837 w 3669016"/>
              <a:gd name="connsiteY69" fmla="*/ 3120857 h 4501982"/>
              <a:gd name="connsiteX70" fmla="*/ 1508977 w 3669016"/>
              <a:gd name="connsiteY70" fmla="*/ 3129430 h 4501982"/>
              <a:gd name="connsiteX71" fmla="*/ 1486117 w 3669016"/>
              <a:gd name="connsiteY71" fmla="*/ 3137050 h 4501982"/>
              <a:gd name="connsiteX72" fmla="*/ 1440397 w 3669016"/>
              <a:gd name="connsiteY72" fmla="*/ 3152290 h 4501982"/>
              <a:gd name="connsiteX73" fmla="*/ 1348004 w 3669016"/>
              <a:gd name="connsiteY73" fmla="*/ 3178960 h 4501982"/>
              <a:gd name="connsiteX74" fmla="*/ 1253707 w 3669016"/>
              <a:gd name="connsiteY74" fmla="*/ 3198962 h 4501982"/>
              <a:gd name="connsiteX75" fmla="*/ 1206082 w 3669016"/>
              <a:gd name="connsiteY75" fmla="*/ 3206582 h 4501982"/>
              <a:gd name="connsiteX76" fmla="*/ 1158457 w 3669016"/>
              <a:gd name="connsiteY76" fmla="*/ 3213250 h 4501982"/>
              <a:gd name="connsiteX77" fmla="*/ 774599 w 3669016"/>
              <a:gd name="connsiteY77" fmla="*/ 3208487 h 4501982"/>
              <a:gd name="connsiteX78" fmla="*/ 750787 w 3669016"/>
              <a:gd name="connsiteY78" fmla="*/ 3205630 h 4501982"/>
              <a:gd name="connsiteX79" fmla="*/ 726974 w 3669016"/>
              <a:gd name="connsiteY79" fmla="*/ 3200867 h 4501982"/>
              <a:gd name="connsiteX80" fmla="*/ 679349 w 3669016"/>
              <a:gd name="connsiteY80" fmla="*/ 3191342 h 4501982"/>
              <a:gd name="connsiteX81" fmla="*/ 632677 w 3669016"/>
              <a:gd name="connsiteY81" fmla="*/ 3179912 h 4501982"/>
              <a:gd name="connsiteX82" fmla="*/ 586004 w 3669016"/>
              <a:gd name="connsiteY82" fmla="*/ 3167530 h 4501982"/>
              <a:gd name="connsiteX83" fmla="*/ 540284 w 3669016"/>
              <a:gd name="connsiteY83" fmla="*/ 3151337 h 4501982"/>
              <a:gd name="connsiteX84" fmla="*/ 495517 w 3669016"/>
              <a:gd name="connsiteY84" fmla="*/ 3135145 h 4501982"/>
              <a:gd name="connsiteX85" fmla="*/ 451702 w 3669016"/>
              <a:gd name="connsiteY85" fmla="*/ 3116095 h 4501982"/>
              <a:gd name="connsiteX86" fmla="*/ 407887 w 3669016"/>
              <a:gd name="connsiteY86" fmla="*/ 3095140 h 4501982"/>
              <a:gd name="connsiteX87" fmla="*/ 108802 w 3669016"/>
              <a:gd name="connsiteY87" fmla="*/ 2857967 h 4501982"/>
              <a:gd name="connsiteX88" fmla="*/ 81179 w 3669016"/>
              <a:gd name="connsiteY88" fmla="*/ 2818915 h 4501982"/>
              <a:gd name="connsiteX89" fmla="*/ 67844 w 3669016"/>
              <a:gd name="connsiteY89" fmla="*/ 2798912 h 4501982"/>
              <a:gd name="connsiteX90" fmla="*/ 56414 w 3669016"/>
              <a:gd name="connsiteY90" fmla="*/ 2777957 h 4501982"/>
              <a:gd name="connsiteX91" fmla="*/ 50699 w 3669016"/>
              <a:gd name="connsiteY91" fmla="*/ 2767480 h 4501982"/>
              <a:gd name="connsiteX92" fmla="*/ 45937 w 3669016"/>
              <a:gd name="connsiteY92" fmla="*/ 2757002 h 4501982"/>
              <a:gd name="connsiteX93" fmla="*/ 35459 w 3669016"/>
              <a:gd name="connsiteY93" fmla="*/ 2735095 h 4501982"/>
              <a:gd name="connsiteX94" fmla="*/ 26887 w 3669016"/>
              <a:gd name="connsiteY94" fmla="*/ 2712235 h 4501982"/>
              <a:gd name="connsiteX95" fmla="*/ 19267 w 3669016"/>
              <a:gd name="connsiteY95" fmla="*/ 2689375 h 4501982"/>
              <a:gd name="connsiteX96" fmla="*/ 4979 w 3669016"/>
              <a:gd name="connsiteY96" fmla="*/ 2498875 h 4501982"/>
              <a:gd name="connsiteX97" fmla="*/ 73559 w 3669016"/>
              <a:gd name="connsiteY97" fmla="*/ 2319805 h 4501982"/>
              <a:gd name="connsiteX98" fmla="*/ 201194 w 3669016"/>
              <a:gd name="connsiteY98" fmla="*/ 2175977 h 4501982"/>
              <a:gd name="connsiteX99" fmla="*/ 366929 w 3669016"/>
              <a:gd name="connsiteY99" fmla="*/ 2078822 h 4501982"/>
              <a:gd name="connsiteX100" fmla="*/ 553619 w 3669016"/>
              <a:gd name="connsiteY100" fmla="*/ 2033102 h 4501982"/>
              <a:gd name="connsiteX101" fmla="*/ 935572 w 3669016"/>
              <a:gd name="connsiteY101" fmla="*/ 2060725 h 4501982"/>
              <a:gd name="connsiteX102" fmla="*/ 1120357 w 3669016"/>
              <a:gd name="connsiteY102" fmla="*/ 2114065 h 4501982"/>
              <a:gd name="connsiteX103" fmla="*/ 1298474 w 3669016"/>
              <a:gd name="connsiteY103" fmla="*/ 2186455 h 4501982"/>
              <a:gd name="connsiteX104" fmla="*/ 1468019 w 3669016"/>
              <a:gd name="connsiteY104" fmla="*/ 2276942 h 4501982"/>
              <a:gd name="connsiteX105" fmla="*/ 1627087 w 3669016"/>
              <a:gd name="connsiteY105" fmla="*/ 2385527 h 4501982"/>
              <a:gd name="connsiteX106" fmla="*/ 1896644 w 3669016"/>
              <a:gd name="connsiteY106" fmla="*/ 2658895 h 4501982"/>
              <a:gd name="connsiteX107" fmla="*/ 2080477 w 3669016"/>
              <a:gd name="connsiteY107" fmla="*/ 2996080 h 4501982"/>
              <a:gd name="connsiteX108" fmla="*/ 2139532 w 3669016"/>
              <a:gd name="connsiteY108" fmla="*/ 3178960 h 4501982"/>
              <a:gd name="connsiteX109" fmla="*/ 2179537 w 3669016"/>
              <a:gd name="connsiteY109" fmla="*/ 3367555 h 4501982"/>
              <a:gd name="connsiteX110" fmla="*/ 2202397 w 3669016"/>
              <a:gd name="connsiteY110" fmla="*/ 3559007 h 4501982"/>
              <a:gd name="connsiteX111" fmla="*/ 2210969 w 3669016"/>
              <a:gd name="connsiteY111" fmla="*/ 3751412 h 4501982"/>
              <a:gd name="connsiteX112" fmla="*/ 2208112 w 3669016"/>
              <a:gd name="connsiteY112" fmla="*/ 3943817 h 4501982"/>
              <a:gd name="connsiteX113" fmla="*/ 2203349 w 3669016"/>
              <a:gd name="connsiteY113" fmla="*/ 4040020 h 4501982"/>
              <a:gd name="connsiteX114" fmla="*/ 2201444 w 3669016"/>
              <a:gd name="connsiteY114" fmla="*/ 4070500 h 4501982"/>
              <a:gd name="connsiteX115" fmla="*/ 2201444 w 3669016"/>
              <a:gd name="connsiteY115" fmla="*/ 4075262 h 4501982"/>
              <a:gd name="connsiteX116" fmla="*/ 2200492 w 3669016"/>
              <a:gd name="connsiteY116" fmla="*/ 4093360 h 4501982"/>
              <a:gd name="connsiteX117" fmla="*/ 2197634 w 3669016"/>
              <a:gd name="connsiteY117" fmla="*/ 4130507 h 4501982"/>
              <a:gd name="connsiteX118" fmla="*/ 2190967 w 3669016"/>
              <a:gd name="connsiteY118" fmla="*/ 4205755 h 4501982"/>
              <a:gd name="connsiteX119" fmla="*/ 2158582 w 3669016"/>
              <a:gd name="connsiteY119" fmla="*/ 4501982 h 4501982"/>
              <a:gd name="connsiteX0" fmla="*/ 3595933 w 3843122"/>
              <a:gd name="connsiteY0" fmla="*/ 0 h 4501982"/>
              <a:gd name="connsiteX1" fmla="*/ 3653054 w 3843122"/>
              <a:gd name="connsiteY1" fmla="*/ 1635910 h 4501982"/>
              <a:gd name="connsiteX2" fmla="*/ 3601619 w 3843122"/>
              <a:gd name="connsiteY2" fmla="*/ 1716872 h 4501982"/>
              <a:gd name="connsiteX3" fmla="*/ 3573997 w 3843122"/>
              <a:gd name="connsiteY3" fmla="*/ 1756877 h 4501982"/>
              <a:gd name="connsiteX4" fmla="*/ 3544469 w 3843122"/>
              <a:gd name="connsiteY4" fmla="*/ 1794977 h 4501982"/>
              <a:gd name="connsiteX5" fmla="*/ 3530182 w 3843122"/>
              <a:gd name="connsiteY5" fmla="*/ 1814027 h 4501982"/>
              <a:gd name="connsiteX6" fmla="*/ 3514942 w 3843122"/>
              <a:gd name="connsiteY6" fmla="*/ 1832125 h 4501982"/>
              <a:gd name="connsiteX7" fmla="*/ 3483509 w 3843122"/>
              <a:gd name="connsiteY7" fmla="*/ 1869272 h 4501982"/>
              <a:gd name="connsiteX8" fmla="*/ 3450172 w 3843122"/>
              <a:gd name="connsiteY8" fmla="*/ 1904515 h 4501982"/>
              <a:gd name="connsiteX9" fmla="*/ 3416834 w 3843122"/>
              <a:gd name="connsiteY9" fmla="*/ 1938805 h 4501982"/>
              <a:gd name="connsiteX10" fmla="*/ 3106319 w 3843122"/>
              <a:gd name="connsiteY10" fmla="*/ 2164547 h 4501982"/>
              <a:gd name="connsiteX11" fmla="*/ 3063457 w 3843122"/>
              <a:gd name="connsiteY11" fmla="*/ 2186455 h 4501982"/>
              <a:gd name="connsiteX12" fmla="*/ 3019642 w 3843122"/>
              <a:gd name="connsiteY12" fmla="*/ 2205505 h 4501982"/>
              <a:gd name="connsiteX13" fmla="*/ 2997734 w 3843122"/>
              <a:gd name="connsiteY13" fmla="*/ 2215030 h 4501982"/>
              <a:gd name="connsiteX14" fmla="*/ 2974874 w 3843122"/>
              <a:gd name="connsiteY14" fmla="*/ 2222650 h 4501982"/>
              <a:gd name="connsiteX15" fmla="*/ 2929154 w 3843122"/>
              <a:gd name="connsiteY15" fmla="*/ 2238842 h 4501982"/>
              <a:gd name="connsiteX16" fmla="*/ 2741512 w 3843122"/>
              <a:gd name="connsiteY16" fmla="*/ 2280752 h 4501982"/>
              <a:gd name="connsiteX17" fmla="*/ 2645309 w 3843122"/>
              <a:gd name="connsiteY17" fmla="*/ 2290277 h 4501982"/>
              <a:gd name="connsiteX18" fmla="*/ 2597684 w 3843122"/>
              <a:gd name="connsiteY18" fmla="*/ 2292182 h 4501982"/>
              <a:gd name="connsiteX19" fmla="*/ 2549107 w 3843122"/>
              <a:gd name="connsiteY19" fmla="*/ 2292182 h 4501982"/>
              <a:gd name="connsiteX20" fmla="*/ 2501482 w 3843122"/>
              <a:gd name="connsiteY20" fmla="*/ 2289325 h 4501982"/>
              <a:gd name="connsiteX21" fmla="*/ 2477669 w 3843122"/>
              <a:gd name="connsiteY21" fmla="*/ 2287420 h 4501982"/>
              <a:gd name="connsiteX22" fmla="*/ 2453857 w 3843122"/>
              <a:gd name="connsiteY22" fmla="*/ 2284562 h 4501982"/>
              <a:gd name="connsiteX23" fmla="*/ 2406232 w 3843122"/>
              <a:gd name="connsiteY23" fmla="*/ 2278847 h 4501982"/>
              <a:gd name="connsiteX24" fmla="*/ 2358607 w 3843122"/>
              <a:gd name="connsiteY24" fmla="*/ 2270275 h 4501982"/>
              <a:gd name="connsiteX25" fmla="*/ 2334794 w 3843122"/>
              <a:gd name="connsiteY25" fmla="*/ 2265512 h 4501982"/>
              <a:gd name="connsiteX26" fmla="*/ 2311934 w 3843122"/>
              <a:gd name="connsiteY26" fmla="*/ 2259797 h 4501982"/>
              <a:gd name="connsiteX27" fmla="*/ 2265262 w 3843122"/>
              <a:gd name="connsiteY27" fmla="*/ 2247415 h 4501982"/>
              <a:gd name="connsiteX28" fmla="*/ 2219542 w 3843122"/>
              <a:gd name="connsiteY28" fmla="*/ 2232175 h 4501982"/>
              <a:gd name="connsiteX29" fmla="*/ 2196682 w 3843122"/>
              <a:gd name="connsiteY29" fmla="*/ 2224555 h 4501982"/>
              <a:gd name="connsiteX30" fmla="*/ 2174774 w 3843122"/>
              <a:gd name="connsiteY30" fmla="*/ 2215982 h 4501982"/>
              <a:gd name="connsiteX31" fmla="*/ 2130007 w 3843122"/>
              <a:gd name="connsiteY31" fmla="*/ 2196932 h 4501982"/>
              <a:gd name="connsiteX32" fmla="*/ 2087144 w 3843122"/>
              <a:gd name="connsiteY32" fmla="*/ 2175025 h 4501982"/>
              <a:gd name="connsiteX33" fmla="*/ 2004277 w 3843122"/>
              <a:gd name="connsiteY33" fmla="*/ 2126447 h 4501982"/>
              <a:gd name="connsiteX34" fmla="*/ 1993799 w 3843122"/>
              <a:gd name="connsiteY34" fmla="*/ 2119780 h 4501982"/>
              <a:gd name="connsiteX35" fmla="*/ 1984274 w 3843122"/>
              <a:gd name="connsiteY35" fmla="*/ 2113112 h 4501982"/>
              <a:gd name="connsiteX36" fmla="*/ 1965224 w 3843122"/>
              <a:gd name="connsiteY36" fmla="*/ 2098825 h 4501982"/>
              <a:gd name="connsiteX37" fmla="*/ 1946174 w 3843122"/>
              <a:gd name="connsiteY37" fmla="*/ 2084537 h 4501982"/>
              <a:gd name="connsiteX38" fmla="*/ 1927124 w 3843122"/>
              <a:gd name="connsiteY38" fmla="*/ 2069297 h 4501982"/>
              <a:gd name="connsiteX39" fmla="*/ 1909027 w 3843122"/>
              <a:gd name="connsiteY39" fmla="*/ 2054057 h 4501982"/>
              <a:gd name="connsiteX40" fmla="*/ 1890929 w 3843122"/>
              <a:gd name="connsiteY40" fmla="*/ 2037865 h 4501982"/>
              <a:gd name="connsiteX41" fmla="*/ 1856639 w 3843122"/>
              <a:gd name="connsiteY41" fmla="*/ 2004527 h 4501982"/>
              <a:gd name="connsiteX42" fmla="*/ 1738529 w 3843122"/>
              <a:gd name="connsiteY42" fmla="*/ 1853080 h 4501982"/>
              <a:gd name="connsiteX43" fmla="*/ 1654709 w 3843122"/>
              <a:gd name="connsiteY43" fmla="*/ 1679725 h 4501982"/>
              <a:gd name="connsiteX44" fmla="*/ 1608037 w 3843122"/>
              <a:gd name="connsiteY44" fmla="*/ 1493035 h 4501982"/>
              <a:gd name="connsiteX45" fmla="*/ 1601369 w 3843122"/>
              <a:gd name="connsiteY45" fmla="*/ 1300630 h 4501982"/>
              <a:gd name="connsiteX46" fmla="*/ 1614704 w 3843122"/>
              <a:gd name="connsiteY46" fmla="*/ 1205380 h 4501982"/>
              <a:gd name="connsiteX47" fmla="*/ 1626134 w 3843122"/>
              <a:gd name="connsiteY47" fmla="*/ 1158707 h 4501982"/>
              <a:gd name="connsiteX48" fmla="*/ 1632802 w 3843122"/>
              <a:gd name="connsiteY48" fmla="*/ 1135847 h 4501982"/>
              <a:gd name="connsiteX49" fmla="*/ 1640422 w 3843122"/>
              <a:gd name="connsiteY49" fmla="*/ 1112987 h 4501982"/>
              <a:gd name="connsiteX50" fmla="*/ 1656614 w 3843122"/>
              <a:gd name="connsiteY50" fmla="*/ 1068220 h 4501982"/>
              <a:gd name="connsiteX51" fmla="*/ 1676617 w 3843122"/>
              <a:gd name="connsiteY51" fmla="*/ 1024405 h 4501982"/>
              <a:gd name="connsiteX52" fmla="*/ 1725194 w 3843122"/>
              <a:gd name="connsiteY52" fmla="*/ 941537 h 4501982"/>
              <a:gd name="connsiteX53" fmla="*/ 1785202 w 3843122"/>
              <a:gd name="connsiteY53" fmla="*/ 866290 h 4501982"/>
              <a:gd name="connsiteX54" fmla="*/ 1854734 w 3843122"/>
              <a:gd name="connsiteY54" fmla="*/ 799615 h 4501982"/>
              <a:gd name="connsiteX55" fmla="*/ 2199539 w 3843122"/>
              <a:gd name="connsiteY55" fmla="*/ 639595 h 4501982"/>
              <a:gd name="connsiteX56" fmla="*/ 2390992 w 3843122"/>
              <a:gd name="connsiteY56" fmla="*/ 641500 h 4501982"/>
              <a:gd name="connsiteX57" fmla="*/ 2483384 w 3843122"/>
              <a:gd name="connsiteY57" fmla="*/ 667217 h 4501982"/>
              <a:gd name="connsiteX58" fmla="*/ 2505292 w 3843122"/>
              <a:gd name="connsiteY58" fmla="*/ 676742 h 4501982"/>
              <a:gd name="connsiteX59" fmla="*/ 2527199 w 3843122"/>
              <a:gd name="connsiteY59" fmla="*/ 687220 h 4501982"/>
              <a:gd name="connsiteX60" fmla="*/ 2549107 w 3843122"/>
              <a:gd name="connsiteY60" fmla="*/ 697697 h 4501982"/>
              <a:gd name="connsiteX61" fmla="*/ 2570062 w 3843122"/>
              <a:gd name="connsiteY61" fmla="*/ 710080 h 4501982"/>
              <a:gd name="connsiteX62" fmla="*/ 2714842 w 3843122"/>
              <a:gd name="connsiteY62" fmla="*/ 835810 h 4501982"/>
              <a:gd name="connsiteX63" fmla="*/ 2816759 w 3843122"/>
              <a:gd name="connsiteY63" fmla="*/ 998687 h 4501982"/>
              <a:gd name="connsiteX64" fmla="*/ 2889149 w 3843122"/>
              <a:gd name="connsiteY64" fmla="*/ 1373020 h 4501982"/>
              <a:gd name="connsiteX65" fmla="*/ 2810092 w 3843122"/>
              <a:gd name="connsiteY65" fmla="*/ 1748305 h 4501982"/>
              <a:gd name="connsiteX66" fmla="*/ 2641499 w 3843122"/>
              <a:gd name="connsiteY66" fmla="*/ 2094062 h 4501982"/>
              <a:gd name="connsiteX67" fmla="*/ 2171917 w 3843122"/>
              <a:gd name="connsiteY67" fmla="*/ 2701757 h 4501982"/>
              <a:gd name="connsiteX68" fmla="*/ 1872832 w 3843122"/>
              <a:gd name="connsiteY68" fmla="*/ 2943692 h 4501982"/>
              <a:gd name="connsiteX69" fmla="*/ 1531837 w 3843122"/>
              <a:gd name="connsiteY69" fmla="*/ 3120857 h 4501982"/>
              <a:gd name="connsiteX70" fmla="*/ 1508977 w 3843122"/>
              <a:gd name="connsiteY70" fmla="*/ 3129430 h 4501982"/>
              <a:gd name="connsiteX71" fmla="*/ 1486117 w 3843122"/>
              <a:gd name="connsiteY71" fmla="*/ 3137050 h 4501982"/>
              <a:gd name="connsiteX72" fmla="*/ 1440397 w 3843122"/>
              <a:gd name="connsiteY72" fmla="*/ 3152290 h 4501982"/>
              <a:gd name="connsiteX73" fmla="*/ 1348004 w 3843122"/>
              <a:gd name="connsiteY73" fmla="*/ 3178960 h 4501982"/>
              <a:gd name="connsiteX74" fmla="*/ 1253707 w 3843122"/>
              <a:gd name="connsiteY74" fmla="*/ 3198962 h 4501982"/>
              <a:gd name="connsiteX75" fmla="*/ 1206082 w 3843122"/>
              <a:gd name="connsiteY75" fmla="*/ 3206582 h 4501982"/>
              <a:gd name="connsiteX76" fmla="*/ 1158457 w 3843122"/>
              <a:gd name="connsiteY76" fmla="*/ 3213250 h 4501982"/>
              <a:gd name="connsiteX77" fmla="*/ 774599 w 3843122"/>
              <a:gd name="connsiteY77" fmla="*/ 3208487 h 4501982"/>
              <a:gd name="connsiteX78" fmla="*/ 750787 w 3843122"/>
              <a:gd name="connsiteY78" fmla="*/ 3205630 h 4501982"/>
              <a:gd name="connsiteX79" fmla="*/ 726974 w 3843122"/>
              <a:gd name="connsiteY79" fmla="*/ 3200867 h 4501982"/>
              <a:gd name="connsiteX80" fmla="*/ 679349 w 3843122"/>
              <a:gd name="connsiteY80" fmla="*/ 3191342 h 4501982"/>
              <a:gd name="connsiteX81" fmla="*/ 632677 w 3843122"/>
              <a:gd name="connsiteY81" fmla="*/ 3179912 h 4501982"/>
              <a:gd name="connsiteX82" fmla="*/ 586004 w 3843122"/>
              <a:gd name="connsiteY82" fmla="*/ 3167530 h 4501982"/>
              <a:gd name="connsiteX83" fmla="*/ 540284 w 3843122"/>
              <a:gd name="connsiteY83" fmla="*/ 3151337 h 4501982"/>
              <a:gd name="connsiteX84" fmla="*/ 495517 w 3843122"/>
              <a:gd name="connsiteY84" fmla="*/ 3135145 h 4501982"/>
              <a:gd name="connsiteX85" fmla="*/ 451702 w 3843122"/>
              <a:gd name="connsiteY85" fmla="*/ 3116095 h 4501982"/>
              <a:gd name="connsiteX86" fmla="*/ 407887 w 3843122"/>
              <a:gd name="connsiteY86" fmla="*/ 3095140 h 4501982"/>
              <a:gd name="connsiteX87" fmla="*/ 108802 w 3843122"/>
              <a:gd name="connsiteY87" fmla="*/ 2857967 h 4501982"/>
              <a:gd name="connsiteX88" fmla="*/ 81179 w 3843122"/>
              <a:gd name="connsiteY88" fmla="*/ 2818915 h 4501982"/>
              <a:gd name="connsiteX89" fmla="*/ 67844 w 3843122"/>
              <a:gd name="connsiteY89" fmla="*/ 2798912 h 4501982"/>
              <a:gd name="connsiteX90" fmla="*/ 56414 w 3843122"/>
              <a:gd name="connsiteY90" fmla="*/ 2777957 h 4501982"/>
              <a:gd name="connsiteX91" fmla="*/ 50699 w 3843122"/>
              <a:gd name="connsiteY91" fmla="*/ 2767480 h 4501982"/>
              <a:gd name="connsiteX92" fmla="*/ 45937 w 3843122"/>
              <a:gd name="connsiteY92" fmla="*/ 2757002 h 4501982"/>
              <a:gd name="connsiteX93" fmla="*/ 35459 w 3843122"/>
              <a:gd name="connsiteY93" fmla="*/ 2735095 h 4501982"/>
              <a:gd name="connsiteX94" fmla="*/ 26887 w 3843122"/>
              <a:gd name="connsiteY94" fmla="*/ 2712235 h 4501982"/>
              <a:gd name="connsiteX95" fmla="*/ 19267 w 3843122"/>
              <a:gd name="connsiteY95" fmla="*/ 2689375 h 4501982"/>
              <a:gd name="connsiteX96" fmla="*/ 4979 w 3843122"/>
              <a:gd name="connsiteY96" fmla="*/ 2498875 h 4501982"/>
              <a:gd name="connsiteX97" fmla="*/ 73559 w 3843122"/>
              <a:gd name="connsiteY97" fmla="*/ 2319805 h 4501982"/>
              <a:gd name="connsiteX98" fmla="*/ 201194 w 3843122"/>
              <a:gd name="connsiteY98" fmla="*/ 2175977 h 4501982"/>
              <a:gd name="connsiteX99" fmla="*/ 366929 w 3843122"/>
              <a:gd name="connsiteY99" fmla="*/ 2078822 h 4501982"/>
              <a:gd name="connsiteX100" fmla="*/ 553619 w 3843122"/>
              <a:gd name="connsiteY100" fmla="*/ 2033102 h 4501982"/>
              <a:gd name="connsiteX101" fmla="*/ 935572 w 3843122"/>
              <a:gd name="connsiteY101" fmla="*/ 2060725 h 4501982"/>
              <a:gd name="connsiteX102" fmla="*/ 1120357 w 3843122"/>
              <a:gd name="connsiteY102" fmla="*/ 2114065 h 4501982"/>
              <a:gd name="connsiteX103" fmla="*/ 1298474 w 3843122"/>
              <a:gd name="connsiteY103" fmla="*/ 2186455 h 4501982"/>
              <a:gd name="connsiteX104" fmla="*/ 1468019 w 3843122"/>
              <a:gd name="connsiteY104" fmla="*/ 2276942 h 4501982"/>
              <a:gd name="connsiteX105" fmla="*/ 1627087 w 3843122"/>
              <a:gd name="connsiteY105" fmla="*/ 2385527 h 4501982"/>
              <a:gd name="connsiteX106" fmla="*/ 1896644 w 3843122"/>
              <a:gd name="connsiteY106" fmla="*/ 2658895 h 4501982"/>
              <a:gd name="connsiteX107" fmla="*/ 2080477 w 3843122"/>
              <a:gd name="connsiteY107" fmla="*/ 2996080 h 4501982"/>
              <a:gd name="connsiteX108" fmla="*/ 2139532 w 3843122"/>
              <a:gd name="connsiteY108" fmla="*/ 3178960 h 4501982"/>
              <a:gd name="connsiteX109" fmla="*/ 2179537 w 3843122"/>
              <a:gd name="connsiteY109" fmla="*/ 3367555 h 4501982"/>
              <a:gd name="connsiteX110" fmla="*/ 2202397 w 3843122"/>
              <a:gd name="connsiteY110" fmla="*/ 3559007 h 4501982"/>
              <a:gd name="connsiteX111" fmla="*/ 2210969 w 3843122"/>
              <a:gd name="connsiteY111" fmla="*/ 3751412 h 4501982"/>
              <a:gd name="connsiteX112" fmla="*/ 2208112 w 3843122"/>
              <a:gd name="connsiteY112" fmla="*/ 3943817 h 4501982"/>
              <a:gd name="connsiteX113" fmla="*/ 2203349 w 3843122"/>
              <a:gd name="connsiteY113" fmla="*/ 4040020 h 4501982"/>
              <a:gd name="connsiteX114" fmla="*/ 2201444 w 3843122"/>
              <a:gd name="connsiteY114" fmla="*/ 4070500 h 4501982"/>
              <a:gd name="connsiteX115" fmla="*/ 2201444 w 3843122"/>
              <a:gd name="connsiteY115" fmla="*/ 4075262 h 4501982"/>
              <a:gd name="connsiteX116" fmla="*/ 2200492 w 3843122"/>
              <a:gd name="connsiteY116" fmla="*/ 4093360 h 4501982"/>
              <a:gd name="connsiteX117" fmla="*/ 2197634 w 3843122"/>
              <a:gd name="connsiteY117" fmla="*/ 4130507 h 4501982"/>
              <a:gd name="connsiteX118" fmla="*/ 2190967 w 3843122"/>
              <a:gd name="connsiteY118" fmla="*/ 4205755 h 4501982"/>
              <a:gd name="connsiteX119" fmla="*/ 2158582 w 3843122"/>
              <a:gd name="connsiteY119" fmla="*/ 4501982 h 4501982"/>
              <a:gd name="connsiteX0" fmla="*/ 3555550 w 3816990"/>
              <a:gd name="connsiteY0" fmla="*/ 0 h 4615084"/>
              <a:gd name="connsiteX1" fmla="*/ 3653054 w 3816990"/>
              <a:gd name="connsiteY1" fmla="*/ 1749012 h 4615084"/>
              <a:gd name="connsiteX2" fmla="*/ 3601619 w 3816990"/>
              <a:gd name="connsiteY2" fmla="*/ 1829974 h 4615084"/>
              <a:gd name="connsiteX3" fmla="*/ 3573997 w 3816990"/>
              <a:gd name="connsiteY3" fmla="*/ 1869979 h 4615084"/>
              <a:gd name="connsiteX4" fmla="*/ 3544469 w 3816990"/>
              <a:gd name="connsiteY4" fmla="*/ 1908079 h 4615084"/>
              <a:gd name="connsiteX5" fmla="*/ 3530182 w 3816990"/>
              <a:gd name="connsiteY5" fmla="*/ 1927129 h 4615084"/>
              <a:gd name="connsiteX6" fmla="*/ 3514942 w 3816990"/>
              <a:gd name="connsiteY6" fmla="*/ 1945227 h 4615084"/>
              <a:gd name="connsiteX7" fmla="*/ 3483509 w 3816990"/>
              <a:gd name="connsiteY7" fmla="*/ 1982374 h 4615084"/>
              <a:gd name="connsiteX8" fmla="*/ 3450172 w 3816990"/>
              <a:gd name="connsiteY8" fmla="*/ 2017617 h 4615084"/>
              <a:gd name="connsiteX9" fmla="*/ 3416834 w 3816990"/>
              <a:gd name="connsiteY9" fmla="*/ 2051907 h 4615084"/>
              <a:gd name="connsiteX10" fmla="*/ 3106319 w 3816990"/>
              <a:gd name="connsiteY10" fmla="*/ 2277649 h 4615084"/>
              <a:gd name="connsiteX11" fmla="*/ 3063457 w 3816990"/>
              <a:gd name="connsiteY11" fmla="*/ 2299557 h 4615084"/>
              <a:gd name="connsiteX12" fmla="*/ 3019642 w 3816990"/>
              <a:gd name="connsiteY12" fmla="*/ 2318607 h 4615084"/>
              <a:gd name="connsiteX13" fmla="*/ 2997734 w 3816990"/>
              <a:gd name="connsiteY13" fmla="*/ 2328132 h 4615084"/>
              <a:gd name="connsiteX14" fmla="*/ 2974874 w 3816990"/>
              <a:gd name="connsiteY14" fmla="*/ 2335752 h 4615084"/>
              <a:gd name="connsiteX15" fmla="*/ 2929154 w 3816990"/>
              <a:gd name="connsiteY15" fmla="*/ 2351944 h 4615084"/>
              <a:gd name="connsiteX16" fmla="*/ 2741512 w 3816990"/>
              <a:gd name="connsiteY16" fmla="*/ 2393854 h 4615084"/>
              <a:gd name="connsiteX17" fmla="*/ 2645309 w 3816990"/>
              <a:gd name="connsiteY17" fmla="*/ 2403379 h 4615084"/>
              <a:gd name="connsiteX18" fmla="*/ 2597684 w 3816990"/>
              <a:gd name="connsiteY18" fmla="*/ 2405284 h 4615084"/>
              <a:gd name="connsiteX19" fmla="*/ 2549107 w 3816990"/>
              <a:gd name="connsiteY19" fmla="*/ 2405284 h 4615084"/>
              <a:gd name="connsiteX20" fmla="*/ 2501482 w 3816990"/>
              <a:gd name="connsiteY20" fmla="*/ 2402427 h 4615084"/>
              <a:gd name="connsiteX21" fmla="*/ 2477669 w 3816990"/>
              <a:gd name="connsiteY21" fmla="*/ 2400522 h 4615084"/>
              <a:gd name="connsiteX22" fmla="*/ 2453857 w 3816990"/>
              <a:gd name="connsiteY22" fmla="*/ 2397664 h 4615084"/>
              <a:gd name="connsiteX23" fmla="*/ 2406232 w 3816990"/>
              <a:gd name="connsiteY23" fmla="*/ 2391949 h 4615084"/>
              <a:gd name="connsiteX24" fmla="*/ 2358607 w 3816990"/>
              <a:gd name="connsiteY24" fmla="*/ 2383377 h 4615084"/>
              <a:gd name="connsiteX25" fmla="*/ 2334794 w 3816990"/>
              <a:gd name="connsiteY25" fmla="*/ 2378614 h 4615084"/>
              <a:gd name="connsiteX26" fmla="*/ 2311934 w 3816990"/>
              <a:gd name="connsiteY26" fmla="*/ 2372899 h 4615084"/>
              <a:gd name="connsiteX27" fmla="*/ 2265262 w 3816990"/>
              <a:gd name="connsiteY27" fmla="*/ 2360517 h 4615084"/>
              <a:gd name="connsiteX28" fmla="*/ 2219542 w 3816990"/>
              <a:gd name="connsiteY28" fmla="*/ 2345277 h 4615084"/>
              <a:gd name="connsiteX29" fmla="*/ 2196682 w 3816990"/>
              <a:gd name="connsiteY29" fmla="*/ 2337657 h 4615084"/>
              <a:gd name="connsiteX30" fmla="*/ 2174774 w 3816990"/>
              <a:gd name="connsiteY30" fmla="*/ 2329084 h 4615084"/>
              <a:gd name="connsiteX31" fmla="*/ 2130007 w 3816990"/>
              <a:gd name="connsiteY31" fmla="*/ 2310034 h 4615084"/>
              <a:gd name="connsiteX32" fmla="*/ 2087144 w 3816990"/>
              <a:gd name="connsiteY32" fmla="*/ 2288127 h 4615084"/>
              <a:gd name="connsiteX33" fmla="*/ 2004277 w 3816990"/>
              <a:gd name="connsiteY33" fmla="*/ 2239549 h 4615084"/>
              <a:gd name="connsiteX34" fmla="*/ 1993799 w 3816990"/>
              <a:gd name="connsiteY34" fmla="*/ 2232882 h 4615084"/>
              <a:gd name="connsiteX35" fmla="*/ 1984274 w 3816990"/>
              <a:gd name="connsiteY35" fmla="*/ 2226214 h 4615084"/>
              <a:gd name="connsiteX36" fmla="*/ 1965224 w 3816990"/>
              <a:gd name="connsiteY36" fmla="*/ 2211927 h 4615084"/>
              <a:gd name="connsiteX37" fmla="*/ 1946174 w 3816990"/>
              <a:gd name="connsiteY37" fmla="*/ 2197639 h 4615084"/>
              <a:gd name="connsiteX38" fmla="*/ 1927124 w 3816990"/>
              <a:gd name="connsiteY38" fmla="*/ 2182399 h 4615084"/>
              <a:gd name="connsiteX39" fmla="*/ 1909027 w 3816990"/>
              <a:gd name="connsiteY39" fmla="*/ 2167159 h 4615084"/>
              <a:gd name="connsiteX40" fmla="*/ 1890929 w 3816990"/>
              <a:gd name="connsiteY40" fmla="*/ 2150967 h 4615084"/>
              <a:gd name="connsiteX41" fmla="*/ 1856639 w 3816990"/>
              <a:gd name="connsiteY41" fmla="*/ 2117629 h 4615084"/>
              <a:gd name="connsiteX42" fmla="*/ 1738529 w 3816990"/>
              <a:gd name="connsiteY42" fmla="*/ 1966182 h 4615084"/>
              <a:gd name="connsiteX43" fmla="*/ 1654709 w 3816990"/>
              <a:gd name="connsiteY43" fmla="*/ 1792827 h 4615084"/>
              <a:gd name="connsiteX44" fmla="*/ 1608037 w 3816990"/>
              <a:gd name="connsiteY44" fmla="*/ 1606137 h 4615084"/>
              <a:gd name="connsiteX45" fmla="*/ 1601369 w 3816990"/>
              <a:gd name="connsiteY45" fmla="*/ 1413732 h 4615084"/>
              <a:gd name="connsiteX46" fmla="*/ 1614704 w 3816990"/>
              <a:gd name="connsiteY46" fmla="*/ 1318482 h 4615084"/>
              <a:gd name="connsiteX47" fmla="*/ 1626134 w 3816990"/>
              <a:gd name="connsiteY47" fmla="*/ 1271809 h 4615084"/>
              <a:gd name="connsiteX48" fmla="*/ 1632802 w 3816990"/>
              <a:gd name="connsiteY48" fmla="*/ 1248949 h 4615084"/>
              <a:gd name="connsiteX49" fmla="*/ 1640422 w 3816990"/>
              <a:gd name="connsiteY49" fmla="*/ 1226089 h 4615084"/>
              <a:gd name="connsiteX50" fmla="*/ 1656614 w 3816990"/>
              <a:gd name="connsiteY50" fmla="*/ 1181322 h 4615084"/>
              <a:gd name="connsiteX51" fmla="*/ 1676617 w 3816990"/>
              <a:gd name="connsiteY51" fmla="*/ 1137507 h 4615084"/>
              <a:gd name="connsiteX52" fmla="*/ 1725194 w 3816990"/>
              <a:gd name="connsiteY52" fmla="*/ 1054639 h 4615084"/>
              <a:gd name="connsiteX53" fmla="*/ 1785202 w 3816990"/>
              <a:gd name="connsiteY53" fmla="*/ 979392 h 4615084"/>
              <a:gd name="connsiteX54" fmla="*/ 1854734 w 3816990"/>
              <a:gd name="connsiteY54" fmla="*/ 912717 h 4615084"/>
              <a:gd name="connsiteX55" fmla="*/ 2199539 w 3816990"/>
              <a:gd name="connsiteY55" fmla="*/ 752697 h 4615084"/>
              <a:gd name="connsiteX56" fmla="*/ 2390992 w 3816990"/>
              <a:gd name="connsiteY56" fmla="*/ 754602 h 4615084"/>
              <a:gd name="connsiteX57" fmla="*/ 2483384 w 3816990"/>
              <a:gd name="connsiteY57" fmla="*/ 780319 h 4615084"/>
              <a:gd name="connsiteX58" fmla="*/ 2505292 w 3816990"/>
              <a:gd name="connsiteY58" fmla="*/ 789844 h 4615084"/>
              <a:gd name="connsiteX59" fmla="*/ 2527199 w 3816990"/>
              <a:gd name="connsiteY59" fmla="*/ 800322 h 4615084"/>
              <a:gd name="connsiteX60" fmla="*/ 2549107 w 3816990"/>
              <a:gd name="connsiteY60" fmla="*/ 810799 h 4615084"/>
              <a:gd name="connsiteX61" fmla="*/ 2570062 w 3816990"/>
              <a:gd name="connsiteY61" fmla="*/ 823182 h 4615084"/>
              <a:gd name="connsiteX62" fmla="*/ 2714842 w 3816990"/>
              <a:gd name="connsiteY62" fmla="*/ 948912 h 4615084"/>
              <a:gd name="connsiteX63" fmla="*/ 2816759 w 3816990"/>
              <a:gd name="connsiteY63" fmla="*/ 1111789 h 4615084"/>
              <a:gd name="connsiteX64" fmla="*/ 2889149 w 3816990"/>
              <a:gd name="connsiteY64" fmla="*/ 1486122 h 4615084"/>
              <a:gd name="connsiteX65" fmla="*/ 2810092 w 3816990"/>
              <a:gd name="connsiteY65" fmla="*/ 1861407 h 4615084"/>
              <a:gd name="connsiteX66" fmla="*/ 2641499 w 3816990"/>
              <a:gd name="connsiteY66" fmla="*/ 2207164 h 4615084"/>
              <a:gd name="connsiteX67" fmla="*/ 2171917 w 3816990"/>
              <a:gd name="connsiteY67" fmla="*/ 2814859 h 4615084"/>
              <a:gd name="connsiteX68" fmla="*/ 1872832 w 3816990"/>
              <a:gd name="connsiteY68" fmla="*/ 3056794 h 4615084"/>
              <a:gd name="connsiteX69" fmla="*/ 1531837 w 3816990"/>
              <a:gd name="connsiteY69" fmla="*/ 3233959 h 4615084"/>
              <a:gd name="connsiteX70" fmla="*/ 1508977 w 3816990"/>
              <a:gd name="connsiteY70" fmla="*/ 3242532 h 4615084"/>
              <a:gd name="connsiteX71" fmla="*/ 1486117 w 3816990"/>
              <a:gd name="connsiteY71" fmla="*/ 3250152 h 4615084"/>
              <a:gd name="connsiteX72" fmla="*/ 1440397 w 3816990"/>
              <a:gd name="connsiteY72" fmla="*/ 3265392 h 4615084"/>
              <a:gd name="connsiteX73" fmla="*/ 1348004 w 3816990"/>
              <a:gd name="connsiteY73" fmla="*/ 3292062 h 4615084"/>
              <a:gd name="connsiteX74" fmla="*/ 1253707 w 3816990"/>
              <a:gd name="connsiteY74" fmla="*/ 3312064 h 4615084"/>
              <a:gd name="connsiteX75" fmla="*/ 1206082 w 3816990"/>
              <a:gd name="connsiteY75" fmla="*/ 3319684 h 4615084"/>
              <a:gd name="connsiteX76" fmla="*/ 1158457 w 3816990"/>
              <a:gd name="connsiteY76" fmla="*/ 3326352 h 4615084"/>
              <a:gd name="connsiteX77" fmla="*/ 774599 w 3816990"/>
              <a:gd name="connsiteY77" fmla="*/ 3321589 h 4615084"/>
              <a:gd name="connsiteX78" fmla="*/ 750787 w 3816990"/>
              <a:gd name="connsiteY78" fmla="*/ 3318732 h 4615084"/>
              <a:gd name="connsiteX79" fmla="*/ 726974 w 3816990"/>
              <a:gd name="connsiteY79" fmla="*/ 3313969 h 4615084"/>
              <a:gd name="connsiteX80" fmla="*/ 679349 w 3816990"/>
              <a:gd name="connsiteY80" fmla="*/ 3304444 h 4615084"/>
              <a:gd name="connsiteX81" fmla="*/ 632677 w 3816990"/>
              <a:gd name="connsiteY81" fmla="*/ 3293014 h 4615084"/>
              <a:gd name="connsiteX82" fmla="*/ 586004 w 3816990"/>
              <a:gd name="connsiteY82" fmla="*/ 3280632 h 4615084"/>
              <a:gd name="connsiteX83" fmla="*/ 540284 w 3816990"/>
              <a:gd name="connsiteY83" fmla="*/ 3264439 h 4615084"/>
              <a:gd name="connsiteX84" fmla="*/ 495517 w 3816990"/>
              <a:gd name="connsiteY84" fmla="*/ 3248247 h 4615084"/>
              <a:gd name="connsiteX85" fmla="*/ 451702 w 3816990"/>
              <a:gd name="connsiteY85" fmla="*/ 3229197 h 4615084"/>
              <a:gd name="connsiteX86" fmla="*/ 407887 w 3816990"/>
              <a:gd name="connsiteY86" fmla="*/ 3208242 h 4615084"/>
              <a:gd name="connsiteX87" fmla="*/ 108802 w 3816990"/>
              <a:gd name="connsiteY87" fmla="*/ 2971069 h 4615084"/>
              <a:gd name="connsiteX88" fmla="*/ 81179 w 3816990"/>
              <a:gd name="connsiteY88" fmla="*/ 2932017 h 4615084"/>
              <a:gd name="connsiteX89" fmla="*/ 67844 w 3816990"/>
              <a:gd name="connsiteY89" fmla="*/ 2912014 h 4615084"/>
              <a:gd name="connsiteX90" fmla="*/ 56414 w 3816990"/>
              <a:gd name="connsiteY90" fmla="*/ 2891059 h 4615084"/>
              <a:gd name="connsiteX91" fmla="*/ 50699 w 3816990"/>
              <a:gd name="connsiteY91" fmla="*/ 2880582 h 4615084"/>
              <a:gd name="connsiteX92" fmla="*/ 45937 w 3816990"/>
              <a:gd name="connsiteY92" fmla="*/ 2870104 h 4615084"/>
              <a:gd name="connsiteX93" fmla="*/ 35459 w 3816990"/>
              <a:gd name="connsiteY93" fmla="*/ 2848197 h 4615084"/>
              <a:gd name="connsiteX94" fmla="*/ 26887 w 3816990"/>
              <a:gd name="connsiteY94" fmla="*/ 2825337 h 4615084"/>
              <a:gd name="connsiteX95" fmla="*/ 19267 w 3816990"/>
              <a:gd name="connsiteY95" fmla="*/ 2802477 h 4615084"/>
              <a:gd name="connsiteX96" fmla="*/ 4979 w 3816990"/>
              <a:gd name="connsiteY96" fmla="*/ 2611977 h 4615084"/>
              <a:gd name="connsiteX97" fmla="*/ 73559 w 3816990"/>
              <a:gd name="connsiteY97" fmla="*/ 2432907 h 4615084"/>
              <a:gd name="connsiteX98" fmla="*/ 201194 w 3816990"/>
              <a:gd name="connsiteY98" fmla="*/ 2289079 h 4615084"/>
              <a:gd name="connsiteX99" fmla="*/ 366929 w 3816990"/>
              <a:gd name="connsiteY99" fmla="*/ 2191924 h 4615084"/>
              <a:gd name="connsiteX100" fmla="*/ 553619 w 3816990"/>
              <a:gd name="connsiteY100" fmla="*/ 2146204 h 4615084"/>
              <a:gd name="connsiteX101" fmla="*/ 935572 w 3816990"/>
              <a:gd name="connsiteY101" fmla="*/ 2173827 h 4615084"/>
              <a:gd name="connsiteX102" fmla="*/ 1120357 w 3816990"/>
              <a:gd name="connsiteY102" fmla="*/ 2227167 h 4615084"/>
              <a:gd name="connsiteX103" fmla="*/ 1298474 w 3816990"/>
              <a:gd name="connsiteY103" fmla="*/ 2299557 h 4615084"/>
              <a:gd name="connsiteX104" fmla="*/ 1468019 w 3816990"/>
              <a:gd name="connsiteY104" fmla="*/ 2390044 h 4615084"/>
              <a:gd name="connsiteX105" fmla="*/ 1627087 w 3816990"/>
              <a:gd name="connsiteY105" fmla="*/ 2498629 h 4615084"/>
              <a:gd name="connsiteX106" fmla="*/ 1896644 w 3816990"/>
              <a:gd name="connsiteY106" fmla="*/ 2771997 h 4615084"/>
              <a:gd name="connsiteX107" fmla="*/ 2080477 w 3816990"/>
              <a:gd name="connsiteY107" fmla="*/ 3109182 h 4615084"/>
              <a:gd name="connsiteX108" fmla="*/ 2139532 w 3816990"/>
              <a:gd name="connsiteY108" fmla="*/ 3292062 h 4615084"/>
              <a:gd name="connsiteX109" fmla="*/ 2179537 w 3816990"/>
              <a:gd name="connsiteY109" fmla="*/ 3480657 h 4615084"/>
              <a:gd name="connsiteX110" fmla="*/ 2202397 w 3816990"/>
              <a:gd name="connsiteY110" fmla="*/ 3672109 h 4615084"/>
              <a:gd name="connsiteX111" fmla="*/ 2210969 w 3816990"/>
              <a:gd name="connsiteY111" fmla="*/ 3864514 h 4615084"/>
              <a:gd name="connsiteX112" fmla="*/ 2208112 w 3816990"/>
              <a:gd name="connsiteY112" fmla="*/ 4056919 h 4615084"/>
              <a:gd name="connsiteX113" fmla="*/ 2203349 w 3816990"/>
              <a:gd name="connsiteY113" fmla="*/ 4153122 h 4615084"/>
              <a:gd name="connsiteX114" fmla="*/ 2201444 w 3816990"/>
              <a:gd name="connsiteY114" fmla="*/ 4183602 h 4615084"/>
              <a:gd name="connsiteX115" fmla="*/ 2201444 w 3816990"/>
              <a:gd name="connsiteY115" fmla="*/ 4188364 h 4615084"/>
              <a:gd name="connsiteX116" fmla="*/ 2200492 w 3816990"/>
              <a:gd name="connsiteY116" fmla="*/ 4206462 h 4615084"/>
              <a:gd name="connsiteX117" fmla="*/ 2197634 w 3816990"/>
              <a:gd name="connsiteY117" fmla="*/ 4243609 h 4615084"/>
              <a:gd name="connsiteX118" fmla="*/ 2190967 w 3816990"/>
              <a:gd name="connsiteY118" fmla="*/ 4318857 h 4615084"/>
              <a:gd name="connsiteX119" fmla="*/ 2158582 w 3816990"/>
              <a:gd name="connsiteY119" fmla="*/ 4615084 h 461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816990" h="4615084">
                <a:moveTo>
                  <a:pt x="3555550" y="0"/>
                </a:moveTo>
                <a:cubicBezTo>
                  <a:pt x="4037003" y="944429"/>
                  <a:pt x="3718777" y="1638522"/>
                  <a:pt x="3653054" y="1749012"/>
                </a:cubicBezTo>
                <a:cubicBezTo>
                  <a:pt x="3635909" y="1776634"/>
                  <a:pt x="3619717" y="1804257"/>
                  <a:pt x="3601619" y="1829974"/>
                </a:cubicBezTo>
                <a:cubicBezTo>
                  <a:pt x="3592094" y="1843309"/>
                  <a:pt x="3583522" y="1856644"/>
                  <a:pt x="3573997" y="1869979"/>
                </a:cubicBezTo>
                <a:lnTo>
                  <a:pt x="3544469" y="1908079"/>
                </a:lnTo>
                <a:lnTo>
                  <a:pt x="3530182" y="1927129"/>
                </a:lnTo>
                <a:lnTo>
                  <a:pt x="3514942" y="1945227"/>
                </a:lnTo>
                <a:lnTo>
                  <a:pt x="3483509" y="1982374"/>
                </a:lnTo>
                <a:cubicBezTo>
                  <a:pt x="3473032" y="1993804"/>
                  <a:pt x="3461602" y="2006187"/>
                  <a:pt x="3450172" y="2017617"/>
                </a:cubicBezTo>
                <a:cubicBezTo>
                  <a:pt x="3438742" y="2029047"/>
                  <a:pt x="3428264" y="2041429"/>
                  <a:pt x="3416834" y="2051907"/>
                </a:cubicBezTo>
                <a:cubicBezTo>
                  <a:pt x="3325394" y="2141442"/>
                  <a:pt x="3221572" y="2219547"/>
                  <a:pt x="3106319" y="2277649"/>
                </a:cubicBezTo>
                <a:cubicBezTo>
                  <a:pt x="3092032" y="2285269"/>
                  <a:pt x="3077744" y="2292889"/>
                  <a:pt x="3063457" y="2299557"/>
                </a:cubicBezTo>
                <a:lnTo>
                  <a:pt x="3019642" y="2318607"/>
                </a:lnTo>
                <a:cubicBezTo>
                  <a:pt x="3012022" y="2321464"/>
                  <a:pt x="3005354" y="2325274"/>
                  <a:pt x="2997734" y="2328132"/>
                </a:cubicBezTo>
                <a:lnTo>
                  <a:pt x="2974874" y="2335752"/>
                </a:lnTo>
                <a:lnTo>
                  <a:pt x="2929154" y="2351944"/>
                </a:lnTo>
                <a:cubicBezTo>
                  <a:pt x="2867242" y="2370042"/>
                  <a:pt x="2805329" y="2386234"/>
                  <a:pt x="2741512" y="2393854"/>
                </a:cubicBezTo>
                <a:cubicBezTo>
                  <a:pt x="2710079" y="2399569"/>
                  <a:pt x="2677694" y="2401474"/>
                  <a:pt x="2645309" y="2403379"/>
                </a:cubicBezTo>
                <a:cubicBezTo>
                  <a:pt x="2629117" y="2405284"/>
                  <a:pt x="2612924" y="2404332"/>
                  <a:pt x="2597684" y="2405284"/>
                </a:cubicBezTo>
                <a:cubicBezTo>
                  <a:pt x="2581492" y="2405284"/>
                  <a:pt x="2565299" y="2406237"/>
                  <a:pt x="2549107" y="2405284"/>
                </a:cubicBezTo>
                <a:lnTo>
                  <a:pt x="2501482" y="2402427"/>
                </a:lnTo>
                <a:cubicBezTo>
                  <a:pt x="2493862" y="2401474"/>
                  <a:pt x="2485289" y="2401474"/>
                  <a:pt x="2477669" y="2400522"/>
                </a:cubicBezTo>
                <a:lnTo>
                  <a:pt x="2453857" y="2397664"/>
                </a:lnTo>
                <a:lnTo>
                  <a:pt x="2406232" y="2391949"/>
                </a:lnTo>
                <a:lnTo>
                  <a:pt x="2358607" y="2383377"/>
                </a:lnTo>
                <a:lnTo>
                  <a:pt x="2334794" y="2378614"/>
                </a:lnTo>
                <a:lnTo>
                  <a:pt x="2311934" y="2372899"/>
                </a:lnTo>
                <a:lnTo>
                  <a:pt x="2265262" y="2360517"/>
                </a:lnTo>
                <a:cubicBezTo>
                  <a:pt x="2250022" y="2355754"/>
                  <a:pt x="2234782" y="2350039"/>
                  <a:pt x="2219542" y="2345277"/>
                </a:cubicBezTo>
                <a:lnTo>
                  <a:pt x="2196682" y="2337657"/>
                </a:lnTo>
                <a:cubicBezTo>
                  <a:pt x="2189062" y="2334799"/>
                  <a:pt x="2181442" y="2331942"/>
                  <a:pt x="2174774" y="2329084"/>
                </a:cubicBezTo>
                <a:lnTo>
                  <a:pt x="2130007" y="2310034"/>
                </a:lnTo>
                <a:cubicBezTo>
                  <a:pt x="2115719" y="2303367"/>
                  <a:pt x="2101432" y="2295747"/>
                  <a:pt x="2087144" y="2288127"/>
                </a:cubicBezTo>
                <a:cubicBezTo>
                  <a:pt x="2057617" y="2274792"/>
                  <a:pt x="2030947" y="2256694"/>
                  <a:pt x="2004277" y="2239549"/>
                </a:cubicBezTo>
                <a:cubicBezTo>
                  <a:pt x="2000467" y="2237644"/>
                  <a:pt x="1997609" y="2235739"/>
                  <a:pt x="1993799" y="2232882"/>
                </a:cubicBezTo>
                <a:lnTo>
                  <a:pt x="1984274" y="2226214"/>
                </a:lnTo>
                <a:lnTo>
                  <a:pt x="1965224" y="2211927"/>
                </a:lnTo>
                <a:lnTo>
                  <a:pt x="1946174" y="2197639"/>
                </a:lnTo>
                <a:cubicBezTo>
                  <a:pt x="1939507" y="2192877"/>
                  <a:pt x="1932839" y="2188114"/>
                  <a:pt x="1927124" y="2182399"/>
                </a:cubicBezTo>
                <a:lnTo>
                  <a:pt x="1909027" y="2167159"/>
                </a:lnTo>
                <a:cubicBezTo>
                  <a:pt x="1903312" y="2161444"/>
                  <a:pt x="1897597" y="2156682"/>
                  <a:pt x="1890929" y="2150967"/>
                </a:cubicBezTo>
                <a:cubicBezTo>
                  <a:pt x="1878547" y="2140489"/>
                  <a:pt x="1868069" y="2129059"/>
                  <a:pt x="1856639" y="2117629"/>
                </a:cubicBezTo>
                <a:cubicBezTo>
                  <a:pt x="1811872" y="2071909"/>
                  <a:pt x="1772819" y="2020474"/>
                  <a:pt x="1738529" y="1966182"/>
                </a:cubicBezTo>
                <a:cubicBezTo>
                  <a:pt x="1705192" y="1910937"/>
                  <a:pt x="1676617" y="1853787"/>
                  <a:pt x="1654709" y="1792827"/>
                </a:cubicBezTo>
                <a:cubicBezTo>
                  <a:pt x="1632802" y="1732819"/>
                  <a:pt x="1616609" y="1669954"/>
                  <a:pt x="1608037" y="1606137"/>
                </a:cubicBezTo>
                <a:cubicBezTo>
                  <a:pt x="1599464" y="1542319"/>
                  <a:pt x="1596607" y="1478502"/>
                  <a:pt x="1601369" y="1413732"/>
                </a:cubicBezTo>
                <a:cubicBezTo>
                  <a:pt x="1603274" y="1381347"/>
                  <a:pt x="1608989" y="1349914"/>
                  <a:pt x="1614704" y="1318482"/>
                </a:cubicBezTo>
                <a:cubicBezTo>
                  <a:pt x="1618514" y="1303242"/>
                  <a:pt x="1621372" y="1287049"/>
                  <a:pt x="1626134" y="1271809"/>
                </a:cubicBezTo>
                <a:lnTo>
                  <a:pt x="1632802" y="1248949"/>
                </a:lnTo>
                <a:lnTo>
                  <a:pt x="1640422" y="1226089"/>
                </a:lnTo>
                <a:cubicBezTo>
                  <a:pt x="1645184" y="1210849"/>
                  <a:pt x="1651852" y="1195609"/>
                  <a:pt x="1656614" y="1181322"/>
                </a:cubicBezTo>
                <a:cubicBezTo>
                  <a:pt x="1663282" y="1167034"/>
                  <a:pt x="1668997" y="1151794"/>
                  <a:pt x="1676617" y="1137507"/>
                </a:cubicBezTo>
                <a:cubicBezTo>
                  <a:pt x="1690904" y="1108932"/>
                  <a:pt x="1707097" y="1081309"/>
                  <a:pt x="1725194" y="1054639"/>
                </a:cubicBezTo>
                <a:cubicBezTo>
                  <a:pt x="1743292" y="1027969"/>
                  <a:pt x="1763294" y="1003204"/>
                  <a:pt x="1785202" y="979392"/>
                </a:cubicBezTo>
                <a:cubicBezTo>
                  <a:pt x="1807109" y="955579"/>
                  <a:pt x="1829969" y="933672"/>
                  <a:pt x="1854734" y="912717"/>
                </a:cubicBezTo>
                <a:cubicBezTo>
                  <a:pt x="1952842" y="829849"/>
                  <a:pt x="2072857" y="772699"/>
                  <a:pt x="2199539" y="752697"/>
                </a:cubicBezTo>
                <a:cubicBezTo>
                  <a:pt x="2263357" y="742219"/>
                  <a:pt x="2328127" y="743172"/>
                  <a:pt x="2390992" y="754602"/>
                </a:cubicBezTo>
                <a:cubicBezTo>
                  <a:pt x="2422424" y="760317"/>
                  <a:pt x="2453857" y="768889"/>
                  <a:pt x="2483384" y="780319"/>
                </a:cubicBezTo>
                <a:cubicBezTo>
                  <a:pt x="2491004" y="783177"/>
                  <a:pt x="2498624" y="786034"/>
                  <a:pt x="2505292" y="789844"/>
                </a:cubicBezTo>
                <a:lnTo>
                  <a:pt x="2527199" y="800322"/>
                </a:lnTo>
                <a:lnTo>
                  <a:pt x="2549107" y="810799"/>
                </a:lnTo>
                <a:lnTo>
                  <a:pt x="2570062" y="823182"/>
                </a:lnTo>
                <a:cubicBezTo>
                  <a:pt x="2625307" y="856519"/>
                  <a:pt x="2673884" y="899382"/>
                  <a:pt x="2714842" y="948912"/>
                </a:cubicBezTo>
                <a:cubicBezTo>
                  <a:pt x="2755799" y="998442"/>
                  <a:pt x="2790089" y="1053687"/>
                  <a:pt x="2816759" y="1111789"/>
                </a:cubicBezTo>
                <a:cubicBezTo>
                  <a:pt x="2870099" y="1228947"/>
                  <a:pt x="2893912" y="1358487"/>
                  <a:pt x="2889149" y="1486122"/>
                </a:cubicBezTo>
                <a:cubicBezTo>
                  <a:pt x="2884387" y="1614709"/>
                  <a:pt x="2854859" y="1741392"/>
                  <a:pt x="2810092" y="1861407"/>
                </a:cubicBezTo>
                <a:cubicBezTo>
                  <a:pt x="2765324" y="1981422"/>
                  <a:pt x="2706269" y="2096674"/>
                  <a:pt x="2641499" y="2207164"/>
                </a:cubicBezTo>
                <a:cubicBezTo>
                  <a:pt x="2511007" y="2428144"/>
                  <a:pt x="2356702" y="2635789"/>
                  <a:pt x="2171917" y="2814859"/>
                </a:cubicBezTo>
                <a:cubicBezTo>
                  <a:pt x="2080477" y="2904394"/>
                  <a:pt x="1980464" y="2986309"/>
                  <a:pt x="1872832" y="3056794"/>
                </a:cubicBezTo>
                <a:cubicBezTo>
                  <a:pt x="1766152" y="3127279"/>
                  <a:pt x="1651852" y="3188239"/>
                  <a:pt x="1531837" y="3233959"/>
                </a:cubicBezTo>
                <a:lnTo>
                  <a:pt x="1508977" y="3242532"/>
                </a:lnTo>
                <a:lnTo>
                  <a:pt x="1486117" y="3250152"/>
                </a:lnTo>
                <a:lnTo>
                  <a:pt x="1440397" y="3265392"/>
                </a:lnTo>
                <a:cubicBezTo>
                  <a:pt x="1409917" y="3274917"/>
                  <a:pt x="1378484" y="3282537"/>
                  <a:pt x="1348004" y="3292062"/>
                </a:cubicBezTo>
                <a:cubicBezTo>
                  <a:pt x="1316572" y="3298729"/>
                  <a:pt x="1285139" y="3306349"/>
                  <a:pt x="1253707" y="3312064"/>
                </a:cubicBezTo>
                <a:lnTo>
                  <a:pt x="1206082" y="3319684"/>
                </a:lnTo>
                <a:cubicBezTo>
                  <a:pt x="1189889" y="3322542"/>
                  <a:pt x="1174649" y="3325399"/>
                  <a:pt x="1158457" y="3326352"/>
                </a:cubicBezTo>
                <a:cubicBezTo>
                  <a:pt x="1030822" y="3341592"/>
                  <a:pt x="901282" y="3340639"/>
                  <a:pt x="774599" y="3321589"/>
                </a:cubicBezTo>
                <a:lnTo>
                  <a:pt x="750787" y="3318732"/>
                </a:lnTo>
                <a:cubicBezTo>
                  <a:pt x="743167" y="3317779"/>
                  <a:pt x="734594" y="3315874"/>
                  <a:pt x="726974" y="3313969"/>
                </a:cubicBezTo>
                <a:lnTo>
                  <a:pt x="679349" y="3304444"/>
                </a:lnTo>
                <a:cubicBezTo>
                  <a:pt x="663157" y="3301587"/>
                  <a:pt x="647917" y="3296824"/>
                  <a:pt x="632677" y="3293014"/>
                </a:cubicBezTo>
                <a:lnTo>
                  <a:pt x="586004" y="3280632"/>
                </a:lnTo>
                <a:cubicBezTo>
                  <a:pt x="570764" y="3275869"/>
                  <a:pt x="555524" y="3270154"/>
                  <a:pt x="540284" y="3264439"/>
                </a:cubicBezTo>
                <a:cubicBezTo>
                  <a:pt x="525044" y="3258724"/>
                  <a:pt x="509804" y="3253962"/>
                  <a:pt x="495517" y="3248247"/>
                </a:cubicBezTo>
                <a:lnTo>
                  <a:pt x="451702" y="3229197"/>
                </a:lnTo>
                <a:cubicBezTo>
                  <a:pt x="437414" y="3222529"/>
                  <a:pt x="422174" y="3216814"/>
                  <a:pt x="407887" y="3208242"/>
                </a:cubicBezTo>
                <a:cubicBezTo>
                  <a:pt x="292634" y="3152044"/>
                  <a:pt x="187859" y="3072034"/>
                  <a:pt x="108802" y="2971069"/>
                </a:cubicBezTo>
                <a:cubicBezTo>
                  <a:pt x="99277" y="2957734"/>
                  <a:pt x="89752" y="2945352"/>
                  <a:pt x="81179" y="2932017"/>
                </a:cubicBezTo>
                <a:cubicBezTo>
                  <a:pt x="77369" y="2925349"/>
                  <a:pt x="72607" y="2918682"/>
                  <a:pt x="67844" y="2912014"/>
                </a:cubicBezTo>
                <a:lnTo>
                  <a:pt x="56414" y="2891059"/>
                </a:lnTo>
                <a:lnTo>
                  <a:pt x="50699" y="2880582"/>
                </a:lnTo>
                <a:lnTo>
                  <a:pt x="45937" y="2870104"/>
                </a:lnTo>
                <a:lnTo>
                  <a:pt x="35459" y="2848197"/>
                </a:lnTo>
                <a:lnTo>
                  <a:pt x="26887" y="2825337"/>
                </a:lnTo>
                <a:cubicBezTo>
                  <a:pt x="24029" y="2817717"/>
                  <a:pt x="21172" y="2810097"/>
                  <a:pt x="19267" y="2802477"/>
                </a:cubicBezTo>
                <a:cubicBezTo>
                  <a:pt x="1169" y="2741517"/>
                  <a:pt x="-5498" y="2675794"/>
                  <a:pt x="4979" y="2611977"/>
                </a:cubicBezTo>
                <a:cubicBezTo>
                  <a:pt x="15457" y="2548159"/>
                  <a:pt x="39269" y="2488152"/>
                  <a:pt x="73559" y="2432907"/>
                </a:cubicBezTo>
                <a:cubicBezTo>
                  <a:pt x="107849" y="2378614"/>
                  <a:pt x="150712" y="2330037"/>
                  <a:pt x="201194" y="2289079"/>
                </a:cubicBezTo>
                <a:cubicBezTo>
                  <a:pt x="250724" y="2249074"/>
                  <a:pt x="306922" y="2215737"/>
                  <a:pt x="366929" y="2191924"/>
                </a:cubicBezTo>
                <a:cubicBezTo>
                  <a:pt x="426937" y="2169064"/>
                  <a:pt x="489802" y="2153824"/>
                  <a:pt x="553619" y="2146204"/>
                </a:cubicBezTo>
                <a:cubicBezTo>
                  <a:pt x="681254" y="2131917"/>
                  <a:pt x="810794" y="2145252"/>
                  <a:pt x="935572" y="2173827"/>
                </a:cubicBezTo>
                <a:cubicBezTo>
                  <a:pt x="998437" y="2188114"/>
                  <a:pt x="1059397" y="2207164"/>
                  <a:pt x="1120357" y="2227167"/>
                </a:cubicBezTo>
                <a:cubicBezTo>
                  <a:pt x="1181317" y="2248122"/>
                  <a:pt x="1240372" y="2272887"/>
                  <a:pt x="1298474" y="2299557"/>
                </a:cubicBezTo>
                <a:cubicBezTo>
                  <a:pt x="1356577" y="2327179"/>
                  <a:pt x="1413727" y="2356707"/>
                  <a:pt x="1468019" y="2390044"/>
                </a:cubicBezTo>
                <a:cubicBezTo>
                  <a:pt x="1522312" y="2423382"/>
                  <a:pt x="1576604" y="2459577"/>
                  <a:pt x="1627087" y="2498629"/>
                </a:cubicBezTo>
                <a:cubicBezTo>
                  <a:pt x="1728052" y="2577687"/>
                  <a:pt x="1820444" y="2669127"/>
                  <a:pt x="1896644" y="2771997"/>
                </a:cubicBezTo>
                <a:cubicBezTo>
                  <a:pt x="1973797" y="2874867"/>
                  <a:pt x="2033804" y="2989167"/>
                  <a:pt x="2080477" y="3109182"/>
                </a:cubicBezTo>
                <a:cubicBezTo>
                  <a:pt x="2103337" y="3169189"/>
                  <a:pt x="2123339" y="3230149"/>
                  <a:pt x="2139532" y="3292062"/>
                </a:cubicBezTo>
                <a:cubicBezTo>
                  <a:pt x="2156677" y="3353974"/>
                  <a:pt x="2169059" y="3416839"/>
                  <a:pt x="2179537" y="3480657"/>
                </a:cubicBezTo>
                <a:cubicBezTo>
                  <a:pt x="2190014" y="3543522"/>
                  <a:pt x="2197634" y="3607339"/>
                  <a:pt x="2202397" y="3672109"/>
                </a:cubicBezTo>
                <a:cubicBezTo>
                  <a:pt x="2208112" y="3735927"/>
                  <a:pt x="2210017" y="3800697"/>
                  <a:pt x="2210969" y="3864514"/>
                </a:cubicBezTo>
                <a:cubicBezTo>
                  <a:pt x="2211922" y="3928332"/>
                  <a:pt x="2210969" y="3993102"/>
                  <a:pt x="2208112" y="4056919"/>
                </a:cubicBezTo>
                <a:cubicBezTo>
                  <a:pt x="2206207" y="4089304"/>
                  <a:pt x="2205254" y="4120737"/>
                  <a:pt x="2203349" y="4153122"/>
                </a:cubicBezTo>
                <a:lnTo>
                  <a:pt x="2201444" y="4183602"/>
                </a:lnTo>
                <a:lnTo>
                  <a:pt x="2201444" y="4188364"/>
                </a:lnTo>
                <a:cubicBezTo>
                  <a:pt x="2201127" y="4194397"/>
                  <a:pt x="2200809" y="4200429"/>
                  <a:pt x="2200492" y="4206462"/>
                </a:cubicBezTo>
                <a:lnTo>
                  <a:pt x="2197634" y="4243609"/>
                </a:lnTo>
                <a:lnTo>
                  <a:pt x="2190967" y="4318857"/>
                </a:lnTo>
                <a:cubicBezTo>
                  <a:pt x="2181442" y="4417917"/>
                  <a:pt x="2170964" y="4516024"/>
                  <a:pt x="2158582" y="4615084"/>
                </a:cubicBezTo>
              </a:path>
            </a:pathLst>
          </a:custGeom>
          <a:noFill/>
          <a:ln w="126746" cap="flat">
            <a:solidFill>
              <a:srgbClr val="12100B"/>
            </a:solidFill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057D536B-CDA5-49EC-A6F1-6D49AF139F6E}"/>
              </a:ext>
            </a:extLst>
          </p:cNvPr>
          <p:cNvSpPr/>
          <p:nvPr userDrawn="1"/>
        </p:nvSpPr>
        <p:spPr>
          <a:xfrm rot="10512305">
            <a:off x="9113988" y="2260045"/>
            <a:ext cx="789622" cy="427672"/>
          </a:xfrm>
          <a:custGeom>
            <a:avLst/>
            <a:gdLst>
              <a:gd name="connsiteX0" fmla="*/ 0 w 789622"/>
              <a:gd name="connsiteY0" fmla="*/ 0 h 427672"/>
              <a:gd name="connsiteX1" fmla="*/ 354330 w 789622"/>
              <a:gd name="connsiteY1" fmla="*/ 427672 h 427672"/>
              <a:gd name="connsiteX2" fmla="*/ 789622 w 789622"/>
              <a:gd name="connsiteY2" fmla="*/ 67628 h 42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622" h="427672">
                <a:moveTo>
                  <a:pt x="0" y="0"/>
                </a:moveTo>
                <a:cubicBezTo>
                  <a:pt x="121920" y="133350"/>
                  <a:pt x="239078" y="280035"/>
                  <a:pt x="354330" y="427672"/>
                </a:cubicBezTo>
                <a:cubicBezTo>
                  <a:pt x="501015" y="312420"/>
                  <a:pt x="646747" y="197168"/>
                  <a:pt x="789622" y="67628"/>
                </a:cubicBezTo>
              </a:path>
            </a:pathLst>
          </a:custGeom>
          <a:noFill/>
          <a:ln w="126746" cap="flat">
            <a:solidFill>
              <a:srgbClr val="12100B"/>
            </a:solidFill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 med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C447B7-A1D7-4C2A-AA62-F37F32D5E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487" y="293412"/>
            <a:ext cx="8648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skriva rubrik i upp till 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676758-DB6F-48D8-951C-8F4205231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487" y="18292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BB91D99-D2D3-4056-9A06-DB9129319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6706" y="2809623"/>
            <a:ext cx="5157787" cy="31281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4B5B5E2-4390-48D4-A214-EFF599B5C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43427" y="18292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4E0839F-DA86-4E14-BFC3-BD0F948A2A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8670" y="2809623"/>
            <a:ext cx="5183188" cy="312815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E824975-61ED-493C-8BC1-B24F652A9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D403CD0-842C-4BCD-83D3-BB78B185EE38}" type="datetimeFigureOut">
              <a:rPr lang="sv-SE" smtClean="0"/>
              <a:pPr/>
              <a:t>2021-06-16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5DAEBE1-AC92-48FF-9F7A-7C04C9EF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5DF3BA5-B9A3-4D9C-95FF-0250973B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184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skriva rubrik i upp till två rader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D403CD0-842C-4BCD-83D3-BB78B185EE38}" type="datetimeFigureOut">
              <a:rPr lang="sv-SE" smtClean="0"/>
              <a:pPr/>
              <a:t>2021-06-16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itat med organisk p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5572"/>
            <a:ext cx="7305675" cy="2786856"/>
          </a:xfrm>
        </p:spPr>
        <p:txBody>
          <a:bodyPr anchor="b"/>
          <a:lstStyle>
            <a:lvl1pPr>
              <a:defRPr sz="3600" b="1">
                <a:latin typeface="+mn-lt"/>
              </a:defRPr>
            </a:lvl1pPr>
          </a:lstStyle>
          <a:p>
            <a:r>
              <a:rPr lang="sv-SE" dirty="0"/>
              <a:t>Klicka här för skriva citat i upp till fem rader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3719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75701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5701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8D682DDC-A1D3-423A-9EF8-A3D275573E4F}"/>
              </a:ext>
            </a:extLst>
          </p:cNvPr>
          <p:cNvSpPr/>
          <p:nvPr/>
        </p:nvSpPr>
        <p:spPr>
          <a:xfrm>
            <a:off x="7549514" y="3467873"/>
            <a:ext cx="4646295" cy="3141523"/>
          </a:xfrm>
          <a:custGeom>
            <a:avLst/>
            <a:gdLst>
              <a:gd name="connsiteX0" fmla="*/ 4646295 w 4646295"/>
              <a:gd name="connsiteY0" fmla="*/ 1613714 h 3141523"/>
              <a:gd name="connsiteX1" fmla="*/ 4166235 w 4646295"/>
              <a:gd name="connsiteY1" fmla="*/ 1613714 h 3141523"/>
              <a:gd name="connsiteX2" fmla="*/ 4046220 w 4646295"/>
              <a:gd name="connsiteY2" fmla="*/ 1613714 h 3141523"/>
              <a:gd name="connsiteX3" fmla="*/ 3926205 w 4646295"/>
              <a:gd name="connsiteY3" fmla="*/ 1611809 h 3141523"/>
              <a:gd name="connsiteX4" fmla="*/ 3700463 w 4646295"/>
              <a:gd name="connsiteY4" fmla="*/ 1537514 h 3141523"/>
              <a:gd name="connsiteX5" fmla="*/ 3651885 w 4646295"/>
              <a:gd name="connsiteY5" fmla="*/ 1503224 h 3141523"/>
              <a:gd name="connsiteX6" fmla="*/ 3608070 w 4646295"/>
              <a:gd name="connsiteY6" fmla="*/ 1462266 h 3141523"/>
              <a:gd name="connsiteX7" fmla="*/ 3597593 w 4646295"/>
              <a:gd name="connsiteY7" fmla="*/ 1451789 h 3141523"/>
              <a:gd name="connsiteX8" fmla="*/ 3588068 w 4646295"/>
              <a:gd name="connsiteY8" fmla="*/ 1440359 h 3141523"/>
              <a:gd name="connsiteX9" fmla="*/ 3569018 w 4646295"/>
              <a:gd name="connsiteY9" fmla="*/ 1417499 h 3141523"/>
              <a:gd name="connsiteX10" fmla="*/ 3551873 w 4646295"/>
              <a:gd name="connsiteY10" fmla="*/ 1392734 h 3141523"/>
              <a:gd name="connsiteX11" fmla="*/ 3543300 w 4646295"/>
              <a:gd name="connsiteY11" fmla="*/ 1380351 h 3141523"/>
              <a:gd name="connsiteX12" fmla="*/ 3535680 w 4646295"/>
              <a:gd name="connsiteY12" fmla="*/ 1367016 h 3141523"/>
              <a:gd name="connsiteX13" fmla="*/ 3521393 w 4646295"/>
              <a:gd name="connsiteY13" fmla="*/ 1340346 h 3141523"/>
              <a:gd name="connsiteX14" fmla="*/ 3509010 w 4646295"/>
              <a:gd name="connsiteY14" fmla="*/ 1312724 h 3141523"/>
              <a:gd name="connsiteX15" fmla="*/ 3498533 w 4646295"/>
              <a:gd name="connsiteY15" fmla="*/ 1285101 h 3141523"/>
              <a:gd name="connsiteX16" fmla="*/ 3489008 w 4646295"/>
              <a:gd name="connsiteY16" fmla="*/ 1256526 h 3141523"/>
              <a:gd name="connsiteX17" fmla="*/ 3465195 w 4646295"/>
              <a:gd name="connsiteY17" fmla="*/ 1139369 h 3141523"/>
              <a:gd name="connsiteX18" fmla="*/ 3402330 w 4646295"/>
              <a:gd name="connsiteY18" fmla="*/ 664071 h 3141523"/>
              <a:gd name="connsiteX19" fmla="*/ 3376613 w 4646295"/>
              <a:gd name="connsiteY19" fmla="*/ 546914 h 3141523"/>
              <a:gd name="connsiteX20" fmla="*/ 3339465 w 4646295"/>
              <a:gd name="connsiteY20" fmla="*/ 432614 h 3141523"/>
              <a:gd name="connsiteX21" fmla="*/ 3288983 w 4646295"/>
              <a:gd name="connsiteY21" fmla="*/ 324029 h 3141523"/>
              <a:gd name="connsiteX22" fmla="*/ 3258503 w 4646295"/>
              <a:gd name="connsiteY22" fmla="*/ 272594 h 3141523"/>
              <a:gd name="connsiteX23" fmla="*/ 3241358 w 4646295"/>
              <a:gd name="connsiteY23" fmla="*/ 247829 h 3141523"/>
              <a:gd name="connsiteX24" fmla="*/ 3224213 w 4646295"/>
              <a:gd name="connsiteY24" fmla="*/ 223064 h 3141523"/>
              <a:gd name="connsiteX25" fmla="*/ 3206115 w 4646295"/>
              <a:gd name="connsiteY25" fmla="*/ 199251 h 3141523"/>
              <a:gd name="connsiteX26" fmla="*/ 3186113 w 4646295"/>
              <a:gd name="connsiteY26" fmla="*/ 176391 h 3141523"/>
              <a:gd name="connsiteX27" fmla="*/ 3165158 w 4646295"/>
              <a:gd name="connsiteY27" fmla="*/ 154484 h 3141523"/>
              <a:gd name="connsiteX28" fmla="*/ 3143250 w 4646295"/>
              <a:gd name="connsiteY28" fmla="*/ 133529 h 3141523"/>
              <a:gd name="connsiteX29" fmla="*/ 3047048 w 4646295"/>
              <a:gd name="connsiteY29" fmla="*/ 63044 h 3141523"/>
              <a:gd name="connsiteX30" fmla="*/ 2992755 w 4646295"/>
              <a:gd name="connsiteY30" fmla="*/ 37326 h 3141523"/>
              <a:gd name="connsiteX31" fmla="*/ 2936558 w 4646295"/>
              <a:gd name="connsiteY31" fmla="*/ 17324 h 3141523"/>
              <a:gd name="connsiteX32" fmla="*/ 2818448 w 4646295"/>
              <a:gd name="connsiteY32" fmla="*/ 179 h 3141523"/>
              <a:gd name="connsiteX33" fmla="*/ 2699385 w 4646295"/>
              <a:gd name="connsiteY33" fmla="*/ 8751 h 3141523"/>
              <a:gd name="connsiteX34" fmla="*/ 2584133 w 4646295"/>
              <a:gd name="connsiteY34" fmla="*/ 41136 h 3141523"/>
              <a:gd name="connsiteX35" fmla="*/ 2379345 w 4646295"/>
              <a:gd name="connsiteY35" fmla="*/ 163056 h 3141523"/>
              <a:gd name="connsiteX36" fmla="*/ 2218373 w 4646295"/>
              <a:gd name="connsiteY36" fmla="*/ 340221 h 3141523"/>
              <a:gd name="connsiteX37" fmla="*/ 2098358 w 4646295"/>
              <a:gd name="connsiteY37" fmla="*/ 547866 h 3141523"/>
              <a:gd name="connsiteX38" fmla="*/ 1944053 w 4646295"/>
              <a:gd name="connsiteY38" fmla="*/ 1001256 h 3141523"/>
              <a:gd name="connsiteX39" fmla="*/ 1853565 w 4646295"/>
              <a:gd name="connsiteY39" fmla="*/ 1471791 h 3141523"/>
              <a:gd name="connsiteX40" fmla="*/ 1765935 w 4646295"/>
              <a:gd name="connsiteY40" fmla="*/ 1943279 h 3141523"/>
              <a:gd name="connsiteX41" fmla="*/ 1620203 w 4646295"/>
              <a:gd name="connsiteY41" fmla="*/ 2399526 h 3141523"/>
              <a:gd name="connsiteX42" fmla="*/ 1364933 w 4646295"/>
              <a:gd name="connsiteY42" fmla="*/ 2803386 h 3141523"/>
              <a:gd name="connsiteX43" fmla="*/ 979170 w 4646295"/>
              <a:gd name="connsiteY43" fmla="*/ 3077706 h 3141523"/>
              <a:gd name="connsiteX44" fmla="*/ 747713 w 4646295"/>
              <a:gd name="connsiteY44" fmla="*/ 3136761 h 3141523"/>
              <a:gd name="connsiteX45" fmla="*/ 718185 w 4646295"/>
              <a:gd name="connsiteY45" fmla="*/ 3139619 h 3141523"/>
              <a:gd name="connsiteX46" fmla="*/ 688658 w 4646295"/>
              <a:gd name="connsiteY46" fmla="*/ 3140571 h 3141523"/>
              <a:gd name="connsiteX47" fmla="*/ 673418 w 4646295"/>
              <a:gd name="connsiteY47" fmla="*/ 3141524 h 3141523"/>
              <a:gd name="connsiteX48" fmla="*/ 658178 w 4646295"/>
              <a:gd name="connsiteY48" fmla="*/ 3141524 h 3141523"/>
              <a:gd name="connsiteX49" fmla="*/ 628650 w 4646295"/>
              <a:gd name="connsiteY49" fmla="*/ 3140571 h 3141523"/>
              <a:gd name="connsiteX50" fmla="*/ 599123 w 4646295"/>
              <a:gd name="connsiteY50" fmla="*/ 3138666 h 3141523"/>
              <a:gd name="connsiteX51" fmla="*/ 569595 w 4646295"/>
              <a:gd name="connsiteY51" fmla="*/ 3135809 h 3141523"/>
              <a:gd name="connsiteX52" fmla="*/ 510540 w 4646295"/>
              <a:gd name="connsiteY52" fmla="*/ 3125331 h 3141523"/>
              <a:gd name="connsiteX53" fmla="*/ 291465 w 4646295"/>
              <a:gd name="connsiteY53" fmla="*/ 3031034 h 3141523"/>
              <a:gd name="connsiteX54" fmla="*/ 120968 w 4646295"/>
              <a:gd name="connsiteY54" fmla="*/ 2864346 h 3141523"/>
              <a:gd name="connsiteX55" fmla="*/ 20955 w 4646295"/>
              <a:gd name="connsiteY55" fmla="*/ 2648129 h 3141523"/>
              <a:gd name="connsiteX56" fmla="*/ 8573 w 4646295"/>
              <a:gd name="connsiteY56" fmla="*/ 2589074 h 3141523"/>
              <a:gd name="connsiteX57" fmla="*/ 4763 w 4646295"/>
              <a:gd name="connsiteY57" fmla="*/ 2559546 h 3141523"/>
              <a:gd name="connsiteX58" fmla="*/ 1905 w 4646295"/>
              <a:gd name="connsiteY58" fmla="*/ 2530019 h 3141523"/>
              <a:gd name="connsiteX59" fmla="*/ 0 w 4646295"/>
              <a:gd name="connsiteY59" fmla="*/ 2470011 h 3141523"/>
              <a:gd name="connsiteX60" fmla="*/ 0 w 4646295"/>
              <a:gd name="connsiteY60" fmla="*/ 2410004 h 3141523"/>
              <a:gd name="connsiteX61" fmla="*/ 0 w 4646295"/>
              <a:gd name="connsiteY61" fmla="*/ 2206169 h 3141523"/>
              <a:gd name="connsiteX62" fmla="*/ 0 w 4646295"/>
              <a:gd name="connsiteY62" fmla="*/ 2187119 h 3141523"/>
              <a:gd name="connsiteX63" fmla="*/ 0 w 4646295"/>
              <a:gd name="connsiteY63" fmla="*/ 2149971 h 3141523"/>
              <a:gd name="connsiteX64" fmla="*/ 0 w 4646295"/>
              <a:gd name="connsiteY64" fmla="*/ 2075676 h 3141523"/>
              <a:gd name="connsiteX65" fmla="*/ 0 w 4646295"/>
              <a:gd name="connsiteY65" fmla="*/ 1777544 h 314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646295" h="3141523">
                <a:moveTo>
                  <a:pt x="4646295" y="1613714"/>
                </a:moveTo>
                <a:lnTo>
                  <a:pt x="4166235" y="1613714"/>
                </a:lnTo>
                <a:lnTo>
                  <a:pt x="4046220" y="1613714"/>
                </a:lnTo>
                <a:cubicBezTo>
                  <a:pt x="4006215" y="1613714"/>
                  <a:pt x="3966210" y="1614666"/>
                  <a:pt x="3926205" y="1611809"/>
                </a:cubicBezTo>
                <a:cubicBezTo>
                  <a:pt x="3846195" y="1605141"/>
                  <a:pt x="3768090" y="1580376"/>
                  <a:pt x="3700463" y="1537514"/>
                </a:cubicBezTo>
                <a:cubicBezTo>
                  <a:pt x="3683318" y="1527989"/>
                  <a:pt x="3668078" y="1514654"/>
                  <a:pt x="3651885" y="1503224"/>
                </a:cubicBezTo>
                <a:cubicBezTo>
                  <a:pt x="3636645" y="1489889"/>
                  <a:pt x="3621405" y="1477506"/>
                  <a:pt x="3608070" y="1462266"/>
                </a:cubicBezTo>
                <a:lnTo>
                  <a:pt x="3597593" y="1451789"/>
                </a:lnTo>
                <a:cubicBezTo>
                  <a:pt x="3593783" y="1447979"/>
                  <a:pt x="3590925" y="1444169"/>
                  <a:pt x="3588068" y="1440359"/>
                </a:cubicBezTo>
                <a:lnTo>
                  <a:pt x="3569018" y="1417499"/>
                </a:lnTo>
                <a:cubicBezTo>
                  <a:pt x="3562350" y="1409879"/>
                  <a:pt x="3557588" y="1401306"/>
                  <a:pt x="3551873" y="1392734"/>
                </a:cubicBezTo>
                <a:lnTo>
                  <a:pt x="3543300" y="1380351"/>
                </a:lnTo>
                <a:cubicBezTo>
                  <a:pt x="3540443" y="1376541"/>
                  <a:pt x="3538538" y="1371779"/>
                  <a:pt x="3535680" y="1367016"/>
                </a:cubicBezTo>
                <a:lnTo>
                  <a:pt x="3521393" y="1340346"/>
                </a:lnTo>
                <a:lnTo>
                  <a:pt x="3509010" y="1312724"/>
                </a:lnTo>
                <a:cubicBezTo>
                  <a:pt x="3504248" y="1304151"/>
                  <a:pt x="3501390" y="1294626"/>
                  <a:pt x="3498533" y="1285101"/>
                </a:cubicBezTo>
                <a:cubicBezTo>
                  <a:pt x="3495675" y="1275576"/>
                  <a:pt x="3491865" y="1266051"/>
                  <a:pt x="3489008" y="1256526"/>
                </a:cubicBezTo>
                <a:cubicBezTo>
                  <a:pt x="3478530" y="1217474"/>
                  <a:pt x="3471863" y="1178421"/>
                  <a:pt x="3465195" y="1139369"/>
                </a:cubicBezTo>
                <a:cubicBezTo>
                  <a:pt x="3440430" y="981254"/>
                  <a:pt x="3430905" y="821234"/>
                  <a:pt x="3402330" y="664071"/>
                </a:cubicBezTo>
                <a:cubicBezTo>
                  <a:pt x="3394710" y="625019"/>
                  <a:pt x="3387090" y="585966"/>
                  <a:pt x="3376613" y="546914"/>
                </a:cubicBezTo>
                <a:cubicBezTo>
                  <a:pt x="3366135" y="508814"/>
                  <a:pt x="3354705" y="469761"/>
                  <a:pt x="3339465" y="432614"/>
                </a:cubicBezTo>
                <a:cubicBezTo>
                  <a:pt x="3325178" y="395466"/>
                  <a:pt x="3308985" y="358319"/>
                  <a:pt x="3288983" y="324029"/>
                </a:cubicBezTo>
                <a:cubicBezTo>
                  <a:pt x="3279458" y="305931"/>
                  <a:pt x="3268980" y="289739"/>
                  <a:pt x="3258503" y="272594"/>
                </a:cubicBezTo>
                <a:cubicBezTo>
                  <a:pt x="3252788" y="264021"/>
                  <a:pt x="3247073" y="256401"/>
                  <a:pt x="3241358" y="247829"/>
                </a:cubicBezTo>
                <a:cubicBezTo>
                  <a:pt x="3235643" y="239256"/>
                  <a:pt x="3229928" y="231636"/>
                  <a:pt x="3224213" y="223064"/>
                </a:cubicBezTo>
                <a:lnTo>
                  <a:pt x="3206115" y="199251"/>
                </a:lnTo>
                <a:lnTo>
                  <a:pt x="3186113" y="176391"/>
                </a:lnTo>
                <a:cubicBezTo>
                  <a:pt x="3179445" y="168771"/>
                  <a:pt x="3172778" y="162104"/>
                  <a:pt x="3165158" y="154484"/>
                </a:cubicBezTo>
                <a:cubicBezTo>
                  <a:pt x="3157538" y="147816"/>
                  <a:pt x="3150870" y="140196"/>
                  <a:pt x="3143250" y="133529"/>
                </a:cubicBezTo>
                <a:cubicBezTo>
                  <a:pt x="3113723" y="105906"/>
                  <a:pt x="3081338" y="83046"/>
                  <a:pt x="3047048" y="63044"/>
                </a:cubicBezTo>
                <a:cubicBezTo>
                  <a:pt x="3028950" y="54471"/>
                  <a:pt x="3011805" y="43994"/>
                  <a:pt x="2992755" y="37326"/>
                </a:cubicBezTo>
                <a:cubicBezTo>
                  <a:pt x="2974658" y="28754"/>
                  <a:pt x="2955608" y="23039"/>
                  <a:pt x="2936558" y="17324"/>
                </a:cubicBezTo>
                <a:cubicBezTo>
                  <a:pt x="2898458" y="6846"/>
                  <a:pt x="2858453" y="1131"/>
                  <a:pt x="2818448" y="179"/>
                </a:cubicBezTo>
                <a:cubicBezTo>
                  <a:pt x="2778443" y="-774"/>
                  <a:pt x="2738438" y="2084"/>
                  <a:pt x="2699385" y="8751"/>
                </a:cubicBezTo>
                <a:cubicBezTo>
                  <a:pt x="2660333" y="16371"/>
                  <a:pt x="2621280" y="26849"/>
                  <a:pt x="2584133" y="41136"/>
                </a:cubicBezTo>
                <a:cubicBezTo>
                  <a:pt x="2508885" y="68759"/>
                  <a:pt x="2440305" y="111621"/>
                  <a:pt x="2379345" y="163056"/>
                </a:cubicBezTo>
                <a:cubicBezTo>
                  <a:pt x="2318385" y="214491"/>
                  <a:pt x="2265045" y="275451"/>
                  <a:pt x="2218373" y="340221"/>
                </a:cubicBezTo>
                <a:cubicBezTo>
                  <a:pt x="2172653" y="405944"/>
                  <a:pt x="2132648" y="475476"/>
                  <a:pt x="2098358" y="547866"/>
                </a:cubicBezTo>
                <a:cubicBezTo>
                  <a:pt x="2029778" y="692646"/>
                  <a:pt x="1981200" y="845999"/>
                  <a:pt x="1944053" y="1001256"/>
                </a:cubicBezTo>
                <a:cubicBezTo>
                  <a:pt x="1906905" y="1156514"/>
                  <a:pt x="1879283" y="1314629"/>
                  <a:pt x="1853565" y="1471791"/>
                </a:cubicBezTo>
                <a:cubicBezTo>
                  <a:pt x="1827848" y="1629906"/>
                  <a:pt x="1801178" y="1787069"/>
                  <a:pt x="1765935" y="1943279"/>
                </a:cubicBezTo>
                <a:cubicBezTo>
                  <a:pt x="1730693" y="2099489"/>
                  <a:pt x="1684973" y="2252841"/>
                  <a:pt x="1620203" y="2399526"/>
                </a:cubicBezTo>
                <a:cubicBezTo>
                  <a:pt x="1555433" y="2545259"/>
                  <a:pt x="1472565" y="2684324"/>
                  <a:pt x="1364933" y="2803386"/>
                </a:cubicBezTo>
                <a:cubicBezTo>
                  <a:pt x="1261110" y="2922449"/>
                  <a:pt x="1127760" y="3018651"/>
                  <a:pt x="979170" y="3077706"/>
                </a:cubicBezTo>
                <a:cubicBezTo>
                  <a:pt x="904875" y="3108186"/>
                  <a:pt x="826770" y="3127236"/>
                  <a:pt x="747713" y="3136761"/>
                </a:cubicBezTo>
                <a:cubicBezTo>
                  <a:pt x="738188" y="3137714"/>
                  <a:pt x="727710" y="3139619"/>
                  <a:pt x="718185" y="3139619"/>
                </a:cubicBezTo>
                <a:lnTo>
                  <a:pt x="688658" y="3140571"/>
                </a:lnTo>
                <a:lnTo>
                  <a:pt x="673418" y="3141524"/>
                </a:lnTo>
                <a:cubicBezTo>
                  <a:pt x="668655" y="3141524"/>
                  <a:pt x="663893" y="3141524"/>
                  <a:pt x="658178" y="3141524"/>
                </a:cubicBezTo>
                <a:lnTo>
                  <a:pt x="628650" y="3140571"/>
                </a:lnTo>
                <a:cubicBezTo>
                  <a:pt x="618173" y="3140571"/>
                  <a:pt x="608648" y="3138666"/>
                  <a:pt x="599123" y="3138666"/>
                </a:cubicBezTo>
                <a:lnTo>
                  <a:pt x="569595" y="3135809"/>
                </a:lnTo>
                <a:cubicBezTo>
                  <a:pt x="549593" y="3132951"/>
                  <a:pt x="529590" y="3130094"/>
                  <a:pt x="510540" y="3125331"/>
                </a:cubicBezTo>
                <a:cubicBezTo>
                  <a:pt x="432435" y="3108186"/>
                  <a:pt x="358140" y="3075801"/>
                  <a:pt x="291465" y="3031034"/>
                </a:cubicBezTo>
                <a:cubicBezTo>
                  <a:pt x="224790" y="2986266"/>
                  <a:pt x="167640" y="2929116"/>
                  <a:pt x="120968" y="2864346"/>
                </a:cubicBezTo>
                <a:cubicBezTo>
                  <a:pt x="75248" y="2798624"/>
                  <a:pt x="40005" y="2725281"/>
                  <a:pt x="20955" y="2648129"/>
                </a:cubicBezTo>
                <a:cubicBezTo>
                  <a:pt x="17145" y="2628126"/>
                  <a:pt x="11430" y="2609076"/>
                  <a:pt x="8573" y="2589074"/>
                </a:cubicBezTo>
                <a:lnTo>
                  <a:pt x="4763" y="2559546"/>
                </a:lnTo>
                <a:cubicBezTo>
                  <a:pt x="3810" y="2550021"/>
                  <a:pt x="1905" y="2539544"/>
                  <a:pt x="1905" y="2530019"/>
                </a:cubicBezTo>
                <a:cubicBezTo>
                  <a:pt x="953" y="2510016"/>
                  <a:pt x="0" y="2490014"/>
                  <a:pt x="0" y="2470011"/>
                </a:cubicBezTo>
                <a:lnTo>
                  <a:pt x="0" y="2410004"/>
                </a:lnTo>
                <a:lnTo>
                  <a:pt x="0" y="2206169"/>
                </a:lnTo>
                <a:lnTo>
                  <a:pt x="0" y="2187119"/>
                </a:lnTo>
                <a:lnTo>
                  <a:pt x="0" y="2149971"/>
                </a:lnTo>
                <a:lnTo>
                  <a:pt x="0" y="2075676"/>
                </a:lnTo>
                <a:lnTo>
                  <a:pt x="0" y="1777544"/>
                </a:lnTo>
              </a:path>
            </a:pathLst>
          </a:custGeom>
          <a:noFill/>
          <a:ln w="114300" cap="flat">
            <a:solidFill>
              <a:srgbClr val="12100B"/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5814A48A-8811-4E6D-9631-95AD7EBC600A}"/>
              </a:ext>
            </a:extLst>
          </p:cNvPr>
          <p:cNvSpPr/>
          <p:nvPr/>
        </p:nvSpPr>
        <p:spPr>
          <a:xfrm>
            <a:off x="7151369" y="5238750"/>
            <a:ext cx="792480" cy="399097"/>
          </a:xfrm>
          <a:custGeom>
            <a:avLst/>
            <a:gdLst>
              <a:gd name="connsiteX0" fmla="*/ 792480 w 792480"/>
              <a:gd name="connsiteY0" fmla="*/ 399097 h 399097"/>
              <a:gd name="connsiteX1" fmla="*/ 396240 w 792480"/>
              <a:gd name="connsiteY1" fmla="*/ 0 h 399097"/>
              <a:gd name="connsiteX2" fmla="*/ 0 w 792480"/>
              <a:gd name="connsiteY2" fmla="*/ 394335 h 39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80" h="399097">
                <a:moveTo>
                  <a:pt x="792480" y="399097"/>
                </a:moveTo>
                <a:lnTo>
                  <a:pt x="396240" y="0"/>
                </a:lnTo>
                <a:lnTo>
                  <a:pt x="0" y="394335"/>
                </a:lnTo>
              </a:path>
            </a:pathLst>
          </a:custGeom>
          <a:noFill/>
          <a:ln w="114300" cap="flat">
            <a:solidFill>
              <a:srgbClr val="12100B"/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52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itat med rak pi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5572"/>
            <a:ext cx="7305675" cy="2786856"/>
          </a:xfrm>
        </p:spPr>
        <p:txBody>
          <a:bodyPr anchor="b"/>
          <a:lstStyle>
            <a:lvl1pPr>
              <a:defRPr sz="3600" b="1">
                <a:latin typeface="+mn-lt"/>
              </a:defRPr>
            </a:lvl1pPr>
          </a:lstStyle>
          <a:p>
            <a:r>
              <a:rPr lang="sv-SE" dirty="0"/>
              <a:t>Klicka här för skriva citat i upp till fem rader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3719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75701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5701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82B7FB-E0E1-4411-9523-ECC4FDE0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838200" y="4954234"/>
            <a:ext cx="1314450" cy="3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11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med rak pil - 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82B7FB-E0E1-4411-9523-ECC4FDE0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838200" y="4954234"/>
            <a:ext cx="1314450" cy="36106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FD6E81-7DBA-47AE-BD5D-4D11F7C93E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0038" y="293412"/>
            <a:ext cx="11597101" cy="6288872"/>
          </a:xfrm>
        </p:spPr>
        <p:txBody>
          <a:bodyPr/>
          <a:lstStyle>
            <a:lvl1pPr algn="ctr">
              <a:buNone/>
              <a:defRPr sz="1800"/>
            </a:lvl1pPr>
          </a:lstStyle>
          <a:p>
            <a:r>
              <a:rPr lang="sv-SE" dirty="0"/>
              <a:t> Klicka för att infoga bakgrundsbild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5572"/>
            <a:ext cx="7305675" cy="2786856"/>
          </a:xfrm>
        </p:spPr>
        <p:txBody>
          <a:bodyPr anchor="b"/>
          <a:lstStyle>
            <a:lvl1pPr>
              <a:defRPr sz="3600" b="1">
                <a:latin typeface="+mn-lt"/>
              </a:defRPr>
            </a:lvl1pPr>
          </a:lstStyle>
          <a:p>
            <a:r>
              <a:rPr lang="sv-SE" dirty="0"/>
              <a:t>Klicka här för skriva citat i upp till fem rader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3719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75701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5701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4201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högerställd 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561CF1-8C58-43C4-85F4-74B85A95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29341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91A2496-44E0-44EE-8C5B-1B08A193A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487" y="2105425"/>
            <a:ext cx="3932237" cy="38231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ADA1203-DAFF-46B9-91D7-47E5BF89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72576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210FBD-A2BE-440A-B709-3F3BB638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225" y="74558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E28D374-4D75-4567-950A-F1F60FB4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9625" y="74558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3A14B3-EEC6-432F-9524-12E206EE88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7226" y="293412"/>
            <a:ext cx="7423288" cy="6266414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sv-SE" dirty="0"/>
              <a:t>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Klicka på ikonen för att införa bild</a:t>
            </a:r>
          </a:p>
        </p:txBody>
      </p:sp>
    </p:spTree>
    <p:extLst>
      <p:ext uri="{BB962C8B-B14F-4D97-AF65-F5344CB8AC3E}">
        <p14:creationId xmlns:p14="http://schemas.microsoft.com/office/powerpoint/2010/main" val="1492757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ch vänsterställd 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561CF1-8C58-43C4-85F4-74B85A95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934" y="298175"/>
            <a:ext cx="430781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91A2496-44E0-44EE-8C5B-1B08A193A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4935" y="2130425"/>
            <a:ext cx="4307816" cy="4051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ADA1203-DAFF-46B9-91D7-47E5BF89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72576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210FBD-A2BE-440A-B709-3F3BB638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225" y="74558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E28D374-4D75-4567-950A-F1F60FB4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9625" y="74558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3A14B3-EEC6-432F-9524-12E206EE88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3412" y="293412"/>
            <a:ext cx="5802588" cy="6271176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sv-SE" dirty="0"/>
              <a:t>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Klicka på ikonen för att införa bild</a:t>
            </a:r>
          </a:p>
        </p:txBody>
      </p:sp>
    </p:spTree>
    <p:extLst>
      <p:ext uri="{BB962C8B-B14F-4D97-AF65-F5344CB8AC3E}">
        <p14:creationId xmlns:p14="http://schemas.microsoft.com/office/powerpoint/2010/main" val="2063517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67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ssida pila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75497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700" y="77479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0100" y="77479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5297CC-7CAB-4231-AB8D-015ADE92F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15231"/>
            <a:ext cx="12192000" cy="44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a välj logoty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75497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700" y="77479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0100" y="77479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BC10EFD-1070-4D90-A622-A3B9534F804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1" y="5774634"/>
            <a:ext cx="5404115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1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blekgrö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548621"/>
            <a:ext cx="8764449" cy="2387600"/>
          </a:xfrm>
        </p:spPr>
        <p:txBody>
          <a:bodyPr anchor="ctr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här i max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3164699"/>
            <a:ext cx="8764449" cy="972067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65" y="7167102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4865" y="7365271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265" y="7365271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grpSp>
        <p:nvGrpSpPr>
          <p:cNvPr id="23" name="Graphic 9">
            <a:extLst>
              <a:ext uri="{FF2B5EF4-FFF2-40B4-BE49-F238E27FC236}">
                <a16:creationId xmlns:a16="http://schemas.microsoft.com/office/drawing/2014/main" id="{28ED5D0B-76C4-469A-8B1E-E2BB39EB1D6B}"/>
              </a:ext>
            </a:extLst>
          </p:cNvPr>
          <p:cNvGrpSpPr/>
          <p:nvPr userDrawn="1"/>
        </p:nvGrpSpPr>
        <p:grpSpPr>
          <a:xfrm rot="16200000">
            <a:off x="9223071" y="2895000"/>
            <a:ext cx="1502233" cy="4457697"/>
            <a:chOff x="9044714" y="-1406345"/>
            <a:chExt cx="1502233" cy="4457697"/>
          </a:xfrm>
          <a:noFill/>
        </p:grpSpPr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B3D015BE-588F-4F21-A5A7-A8A4E139C34F}"/>
                </a:ext>
              </a:extLst>
            </p:cNvPr>
            <p:cNvSpPr/>
            <p:nvPr/>
          </p:nvSpPr>
          <p:spPr>
            <a:xfrm>
              <a:off x="9044714" y="-1398725"/>
              <a:ext cx="1502233" cy="4450077"/>
            </a:xfrm>
            <a:custGeom>
              <a:avLst/>
              <a:gdLst>
                <a:gd name="connsiteX0" fmla="*/ 936449 w 1502233"/>
                <a:gd name="connsiteY0" fmla="*/ 4450078 h 4450077"/>
                <a:gd name="connsiteX1" fmla="*/ 967882 w 1502233"/>
                <a:gd name="connsiteY1" fmla="*/ 3996688 h 4450077"/>
                <a:gd name="connsiteX2" fmla="*/ 977407 w 1502233"/>
                <a:gd name="connsiteY2" fmla="*/ 3940491 h 4450077"/>
                <a:gd name="connsiteX3" fmla="*/ 988837 w 1502233"/>
                <a:gd name="connsiteY3" fmla="*/ 3884293 h 4450077"/>
                <a:gd name="connsiteX4" fmla="*/ 1002172 w 1502233"/>
                <a:gd name="connsiteY4" fmla="*/ 3829048 h 4450077"/>
                <a:gd name="connsiteX5" fmla="*/ 1017412 w 1502233"/>
                <a:gd name="connsiteY5" fmla="*/ 3773803 h 4450077"/>
                <a:gd name="connsiteX6" fmla="*/ 1098374 w 1502233"/>
                <a:gd name="connsiteY6" fmla="*/ 3561396 h 4450077"/>
                <a:gd name="connsiteX7" fmla="*/ 1211722 w 1502233"/>
                <a:gd name="connsiteY7" fmla="*/ 3364229 h 4450077"/>
                <a:gd name="connsiteX8" fmla="*/ 1227914 w 1502233"/>
                <a:gd name="connsiteY8" fmla="*/ 3340416 h 4450077"/>
                <a:gd name="connsiteX9" fmla="*/ 1244107 w 1502233"/>
                <a:gd name="connsiteY9" fmla="*/ 3317556 h 4450077"/>
                <a:gd name="connsiteX10" fmla="*/ 1277444 w 1502233"/>
                <a:gd name="connsiteY10" fmla="*/ 3271836 h 4450077"/>
                <a:gd name="connsiteX11" fmla="*/ 1346024 w 1502233"/>
                <a:gd name="connsiteY11" fmla="*/ 3181349 h 4450077"/>
                <a:gd name="connsiteX12" fmla="*/ 1466039 w 1502233"/>
                <a:gd name="connsiteY12" fmla="*/ 2988944 h 4450077"/>
                <a:gd name="connsiteX13" fmla="*/ 1498424 w 1502233"/>
                <a:gd name="connsiteY13" fmla="*/ 2880359 h 4450077"/>
                <a:gd name="connsiteX14" fmla="*/ 1502234 w 1502233"/>
                <a:gd name="connsiteY14" fmla="*/ 2823209 h 4450077"/>
                <a:gd name="connsiteX15" fmla="*/ 1500329 w 1502233"/>
                <a:gd name="connsiteY15" fmla="*/ 2794634 h 4450077"/>
                <a:gd name="connsiteX16" fmla="*/ 1495566 w 1502233"/>
                <a:gd name="connsiteY16" fmla="*/ 2767011 h 4450077"/>
                <a:gd name="connsiteX17" fmla="*/ 1453657 w 1502233"/>
                <a:gd name="connsiteY17" fmla="*/ 2661284 h 4450077"/>
                <a:gd name="connsiteX18" fmla="*/ 1383172 w 1502233"/>
                <a:gd name="connsiteY18" fmla="*/ 2572701 h 4450077"/>
                <a:gd name="connsiteX19" fmla="*/ 1197434 w 1502233"/>
                <a:gd name="connsiteY19" fmla="*/ 2443161 h 4450077"/>
                <a:gd name="connsiteX20" fmla="*/ 984074 w 1502233"/>
                <a:gd name="connsiteY20" fmla="*/ 2366009 h 4450077"/>
                <a:gd name="connsiteX21" fmla="*/ 758332 w 1502233"/>
                <a:gd name="connsiteY21" fmla="*/ 2348864 h 4450077"/>
                <a:gd name="connsiteX22" fmla="*/ 541162 w 1502233"/>
                <a:gd name="connsiteY22" fmla="*/ 2409824 h 4450077"/>
                <a:gd name="connsiteX23" fmla="*/ 367808 w 1502233"/>
                <a:gd name="connsiteY23" fmla="*/ 2554604 h 4450077"/>
                <a:gd name="connsiteX24" fmla="*/ 309705 w 1502233"/>
                <a:gd name="connsiteY24" fmla="*/ 2651759 h 4450077"/>
                <a:gd name="connsiteX25" fmla="*/ 278273 w 1502233"/>
                <a:gd name="connsiteY25" fmla="*/ 2760344 h 4450077"/>
                <a:gd name="connsiteX26" fmla="*/ 280178 w 1502233"/>
                <a:gd name="connsiteY26" fmla="*/ 2873691 h 4450077"/>
                <a:gd name="connsiteX27" fmla="*/ 319230 w 1502233"/>
                <a:gd name="connsiteY27" fmla="*/ 2980371 h 4450077"/>
                <a:gd name="connsiteX28" fmla="*/ 480202 w 1502233"/>
                <a:gd name="connsiteY28" fmla="*/ 3136581 h 4450077"/>
                <a:gd name="connsiteX29" fmla="*/ 532590 w 1502233"/>
                <a:gd name="connsiteY29" fmla="*/ 3157536 h 4450077"/>
                <a:gd name="connsiteX30" fmla="*/ 587835 w 1502233"/>
                <a:gd name="connsiteY30" fmla="*/ 3168966 h 4450077"/>
                <a:gd name="connsiteX31" fmla="*/ 700230 w 1502233"/>
                <a:gd name="connsiteY31" fmla="*/ 3156583 h 4450077"/>
                <a:gd name="connsiteX32" fmla="*/ 873585 w 1502233"/>
                <a:gd name="connsiteY32" fmla="*/ 3016566 h 4450077"/>
                <a:gd name="connsiteX33" fmla="*/ 921210 w 1502233"/>
                <a:gd name="connsiteY33" fmla="*/ 2913696 h 4450077"/>
                <a:gd name="connsiteX34" fmla="*/ 940260 w 1502233"/>
                <a:gd name="connsiteY34" fmla="*/ 2802254 h 4450077"/>
                <a:gd name="connsiteX35" fmla="*/ 894540 w 1502233"/>
                <a:gd name="connsiteY35" fmla="*/ 2581274 h 4450077"/>
                <a:gd name="connsiteX36" fmla="*/ 773572 w 1502233"/>
                <a:gd name="connsiteY36" fmla="*/ 2389821 h 4450077"/>
                <a:gd name="connsiteX37" fmla="*/ 611647 w 1502233"/>
                <a:gd name="connsiteY37" fmla="*/ 2230754 h 4450077"/>
                <a:gd name="connsiteX38" fmla="*/ 433530 w 1502233"/>
                <a:gd name="connsiteY38" fmla="*/ 2088832 h 4450077"/>
                <a:gd name="connsiteX39" fmla="*/ 259223 w 1502233"/>
                <a:gd name="connsiteY39" fmla="*/ 1942147 h 4450077"/>
                <a:gd name="connsiteX40" fmla="*/ 110633 w 1502233"/>
                <a:gd name="connsiteY40" fmla="*/ 1770697 h 4450077"/>
                <a:gd name="connsiteX41" fmla="*/ 15383 w 1502233"/>
                <a:gd name="connsiteY41" fmla="*/ 1564957 h 4450077"/>
                <a:gd name="connsiteX42" fmla="*/ 143 w 1502233"/>
                <a:gd name="connsiteY42" fmla="*/ 1452562 h 4450077"/>
                <a:gd name="connsiteX43" fmla="*/ 11573 w 1502233"/>
                <a:gd name="connsiteY43" fmla="*/ 1339214 h 4450077"/>
                <a:gd name="connsiteX44" fmla="*/ 104918 w 1502233"/>
                <a:gd name="connsiteY44" fmla="*/ 1133474 h 4450077"/>
                <a:gd name="connsiteX45" fmla="*/ 278273 w 1502233"/>
                <a:gd name="connsiteY45" fmla="*/ 988695 h 4450077"/>
                <a:gd name="connsiteX46" fmla="*/ 499252 w 1502233"/>
                <a:gd name="connsiteY46" fmla="*/ 942975 h 4450077"/>
                <a:gd name="connsiteX47" fmla="*/ 712612 w 1502233"/>
                <a:gd name="connsiteY47" fmla="*/ 1012507 h 4450077"/>
                <a:gd name="connsiteX48" fmla="*/ 874537 w 1502233"/>
                <a:gd name="connsiteY48" fmla="*/ 1268729 h 4450077"/>
                <a:gd name="connsiteX49" fmla="*/ 876442 w 1502233"/>
                <a:gd name="connsiteY49" fmla="*/ 1345882 h 4450077"/>
                <a:gd name="connsiteX50" fmla="*/ 859297 w 1502233"/>
                <a:gd name="connsiteY50" fmla="*/ 1422082 h 4450077"/>
                <a:gd name="connsiteX51" fmla="*/ 852630 w 1502233"/>
                <a:gd name="connsiteY51" fmla="*/ 1440179 h 4450077"/>
                <a:gd name="connsiteX52" fmla="*/ 845010 w 1502233"/>
                <a:gd name="connsiteY52" fmla="*/ 1458277 h 4450077"/>
                <a:gd name="connsiteX53" fmla="*/ 825960 w 1502233"/>
                <a:gd name="connsiteY53" fmla="*/ 1492567 h 4450077"/>
                <a:gd name="connsiteX54" fmla="*/ 803100 w 1502233"/>
                <a:gd name="connsiteY54" fmla="*/ 1523999 h 4450077"/>
                <a:gd name="connsiteX55" fmla="*/ 776430 w 1502233"/>
                <a:gd name="connsiteY55" fmla="*/ 1552574 h 4450077"/>
                <a:gd name="connsiteX56" fmla="*/ 746902 w 1502233"/>
                <a:gd name="connsiteY56" fmla="*/ 1578292 h 4450077"/>
                <a:gd name="connsiteX57" fmla="*/ 714517 w 1502233"/>
                <a:gd name="connsiteY57" fmla="*/ 1600199 h 4450077"/>
                <a:gd name="connsiteX58" fmla="*/ 680227 w 1502233"/>
                <a:gd name="connsiteY58" fmla="*/ 1617344 h 4450077"/>
                <a:gd name="connsiteX59" fmla="*/ 643080 w 1502233"/>
                <a:gd name="connsiteY59" fmla="*/ 1629727 h 4450077"/>
                <a:gd name="connsiteX60" fmla="*/ 604980 w 1502233"/>
                <a:gd name="connsiteY60" fmla="*/ 1637347 h 4450077"/>
                <a:gd name="connsiteX61" fmla="*/ 585930 w 1502233"/>
                <a:gd name="connsiteY61" fmla="*/ 1639252 h 4450077"/>
                <a:gd name="connsiteX62" fmla="*/ 566880 w 1502233"/>
                <a:gd name="connsiteY62" fmla="*/ 1640204 h 4450077"/>
                <a:gd name="connsiteX63" fmla="*/ 547830 w 1502233"/>
                <a:gd name="connsiteY63" fmla="*/ 1639252 h 4450077"/>
                <a:gd name="connsiteX64" fmla="*/ 528780 w 1502233"/>
                <a:gd name="connsiteY64" fmla="*/ 1637347 h 4450077"/>
                <a:gd name="connsiteX65" fmla="*/ 490680 w 1502233"/>
                <a:gd name="connsiteY65" fmla="*/ 1628774 h 4450077"/>
                <a:gd name="connsiteX66" fmla="*/ 354473 w 1502233"/>
                <a:gd name="connsiteY66" fmla="*/ 1556384 h 4450077"/>
                <a:gd name="connsiteX67" fmla="*/ 255413 w 1502233"/>
                <a:gd name="connsiteY67" fmla="*/ 1437322 h 4450077"/>
                <a:gd name="connsiteX68" fmla="*/ 205883 w 1502233"/>
                <a:gd name="connsiteY68" fmla="*/ 1290637 h 4450077"/>
                <a:gd name="connsiteX69" fmla="*/ 203978 w 1502233"/>
                <a:gd name="connsiteY69" fmla="*/ 1135379 h 4450077"/>
                <a:gd name="connsiteX70" fmla="*/ 308753 w 1502233"/>
                <a:gd name="connsiteY70" fmla="*/ 844867 h 4450077"/>
                <a:gd name="connsiteX71" fmla="*/ 477345 w 1502233"/>
                <a:gd name="connsiteY71" fmla="*/ 582930 h 4450077"/>
                <a:gd name="connsiteX72" fmla="*/ 621172 w 1502233"/>
                <a:gd name="connsiteY72" fmla="*/ 361950 h 4450077"/>
                <a:gd name="connsiteX73" fmla="*/ 644032 w 1502233"/>
                <a:gd name="connsiteY73" fmla="*/ 327660 h 4450077"/>
                <a:gd name="connsiteX74" fmla="*/ 689752 w 1502233"/>
                <a:gd name="connsiteY74" fmla="*/ 258127 h 4450077"/>
                <a:gd name="connsiteX75" fmla="*/ 781192 w 1502233"/>
                <a:gd name="connsiteY75" fmla="*/ 119062 h 4450077"/>
                <a:gd name="connsiteX76" fmla="*/ 859297 w 1502233"/>
                <a:gd name="connsiteY76" fmla="*/ 0 h 445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02233" h="4450077">
                  <a:moveTo>
                    <a:pt x="936449" y="4450078"/>
                  </a:moveTo>
                  <a:cubicBezTo>
                    <a:pt x="936449" y="4298630"/>
                    <a:pt x="945022" y="4146230"/>
                    <a:pt x="967882" y="3996688"/>
                  </a:cubicBezTo>
                  <a:cubicBezTo>
                    <a:pt x="970739" y="3977638"/>
                    <a:pt x="974549" y="3959541"/>
                    <a:pt x="977407" y="3940491"/>
                  </a:cubicBezTo>
                  <a:cubicBezTo>
                    <a:pt x="981217" y="3921441"/>
                    <a:pt x="984074" y="3903343"/>
                    <a:pt x="988837" y="3884293"/>
                  </a:cubicBezTo>
                  <a:lnTo>
                    <a:pt x="1002172" y="3829048"/>
                  </a:lnTo>
                  <a:lnTo>
                    <a:pt x="1017412" y="3773803"/>
                  </a:lnTo>
                  <a:cubicBezTo>
                    <a:pt x="1039319" y="3701413"/>
                    <a:pt x="1065989" y="3629976"/>
                    <a:pt x="1098374" y="3561396"/>
                  </a:cubicBezTo>
                  <a:cubicBezTo>
                    <a:pt x="1130759" y="3492816"/>
                    <a:pt x="1169812" y="3427093"/>
                    <a:pt x="1211722" y="3364229"/>
                  </a:cubicBezTo>
                  <a:lnTo>
                    <a:pt x="1227914" y="3340416"/>
                  </a:lnTo>
                  <a:lnTo>
                    <a:pt x="1244107" y="3317556"/>
                  </a:lnTo>
                  <a:cubicBezTo>
                    <a:pt x="1255537" y="3302316"/>
                    <a:pt x="1266014" y="3286123"/>
                    <a:pt x="1277444" y="3271836"/>
                  </a:cubicBezTo>
                  <a:lnTo>
                    <a:pt x="1346024" y="3181349"/>
                  </a:lnTo>
                  <a:cubicBezTo>
                    <a:pt x="1391744" y="3120389"/>
                    <a:pt x="1434607" y="3057524"/>
                    <a:pt x="1466039" y="2988944"/>
                  </a:cubicBezTo>
                  <a:cubicBezTo>
                    <a:pt x="1481279" y="2954654"/>
                    <a:pt x="1492709" y="2917506"/>
                    <a:pt x="1498424" y="2880359"/>
                  </a:cubicBezTo>
                  <a:cubicBezTo>
                    <a:pt x="1501282" y="2861309"/>
                    <a:pt x="1502234" y="2842259"/>
                    <a:pt x="1502234" y="2823209"/>
                  </a:cubicBezTo>
                  <a:lnTo>
                    <a:pt x="1500329" y="2794634"/>
                  </a:lnTo>
                  <a:cubicBezTo>
                    <a:pt x="1499377" y="2785109"/>
                    <a:pt x="1497471" y="2775584"/>
                    <a:pt x="1495566" y="2767011"/>
                  </a:cubicBezTo>
                  <a:cubicBezTo>
                    <a:pt x="1487946" y="2729864"/>
                    <a:pt x="1473659" y="2694621"/>
                    <a:pt x="1453657" y="2661284"/>
                  </a:cubicBezTo>
                  <a:cubicBezTo>
                    <a:pt x="1434607" y="2628899"/>
                    <a:pt x="1409842" y="2599371"/>
                    <a:pt x="1383172" y="2572701"/>
                  </a:cubicBezTo>
                  <a:cubicBezTo>
                    <a:pt x="1328879" y="2519361"/>
                    <a:pt x="1265062" y="2476499"/>
                    <a:pt x="1197434" y="2443161"/>
                  </a:cubicBezTo>
                  <a:cubicBezTo>
                    <a:pt x="1129807" y="2409824"/>
                    <a:pt x="1057417" y="2383154"/>
                    <a:pt x="984074" y="2366009"/>
                  </a:cubicBezTo>
                  <a:cubicBezTo>
                    <a:pt x="909779" y="2349816"/>
                    <a:pt x="833580" y="2342196"/>
                    <a:pt x="758332" y="2348864"/>
                  </a:cubicBezTo>
                  <a:cubicBezTo>
                    <a:pt x="683085" y="2355531"/>
                    <a:pt x="607837" y="2374581"/>
                    <a:pt x="541162" y="2409824"/>
                  </a:cubicBezTo>
                  <a:cubicBezTo>
                    <a:pt x="473535" y="2445067"/>
                    <a:pt x="414480" y="2494596"/>
                    <a:pt x="367808" y="2554604"/>
                  </a:cubicBezTo>
                  <a:cubicBezTo>
                    <a:pt x="343995" y="2584131"/>
                    <a:pt x="324945" y="2617469"/>
                    <a:pt x="309705" y="2651759"/>
                  </a:cubicBezTo>
                  <a:cubicBezTo>
                    <a:pt x="293513" y="2686049"/>
                    <a:pt x="283988" y="2723196"/>
                    <a:pt x="278273" y="2760344"/>
                  </a:cubicBezTo>
                  <a:cubicBezTo>
                    <a:pt x="272558" y="2797491"/>
                    <a:pt x="272558" y="2836544"/>
                    <a:pt x="280178" y="2873691"/>
                  </a:cubicBezTo>
                  <a:cubicBezTo>
                    <a:pt x="286845" y="2910839"/>
                    <a:pt x="301133" y="2947034"/>
                    <a:pt x="319230" y="2980371"/>
                  </a:cubicBezTo>
                  <a:cubicBezTo>
                    <a:pt x="356378" y="3047046"/>
                    <a:pt x="412575" y="3102291"/>
                    <a:pt x="480202" y="3136581"/>
                  </a:cubicBezTo>
                  <a:cubicBezTo>
                    <a:pt x="497347" y="3145154"/>
                    <a:pt x="514492" y="3151821"/>
                    <a:pt x="532590" y="3157536"/>
                  </a:cubicBezTo>
                  <a:cubicBezTo>
                    <a:pt x="550687" y="3163251"/>
                    <a:pt x="569737" y="3167061"/>
                    <a:pt x="587835" y="3168966"/>
                  </a:cubicBezTo>
                  <a:cubicBezTo>
                    <a:pt x="625935" y="3172776"/>
                    <a:pt x="664035" y="3168966"/>
                    <a:pt x="700230" y="3156583"/>
                  </a:cubicBezTo>
                  <a:cubicBezTo>
                    <a:pt x="772620" y="3132771"/>
                    <a:pt x="833580" y="3081336"/>
                    <a:pt x="873585" y="3016566"/>
                  </a:cubicBezTo>
                  <a:cubicBezTo>
                    <a:pt x="893587" y="2984181"/>
                    <a:pt x="909779" y="2949891"/>
                    <a:pt x="921210" y="2913696"/>
                  </a:cubicBezTo>
                  <a:cubicBezTo>
                    <a:pt x="932639" y="2877501"/>
                    <a:pt x="938354" y="2839401"/>
                    <a:pt x="940260" y="2802254"/>
                  </a:cubicBezTo>
                  <a:cubicBezTo>
                    <a:pt x="943117" y="2726054"/>
                    <a:pt x="925020" y="2650806"/>
                    <a:pt x="894540" y="2581274"/>
                  </a:cubicBezTo>
                  <a:cubicBezTo>
                    <a:pt x="865012" y="2511741"/>
                    <a:pt x="821197" y="2447924"/>
                    <a:pt x="773572" y="2389821"/>
                  </a:cubicBezTo>
                  <a:cubicBezTo>
                    <a:pt x="724995" y="2331719"/>
                    <a:pt x="669750" y="2279332"/>
                    <a:pt x="611647" y="2230754"/>
                  </a:cubicBezTo>
                  <a:cubicBezTo>
                    <a:pt x="553545" y="2182177"/>
                    <a:pt x="493537" y="2135504"/>
                    <a:pt x="433530" y="2088832"/>
                  </a:cubicBezTo>
                  <a:cubicBezTo>
                    <a:pt x="373523" y="2042159"/>
                    <a:pt x="314468" y="1994534"/>
                    <a:pt x="259223" y="1942147"/>
                  </a:cubicBezTo>
                  <a:cubicBezTo>
                    <a:pt x="203978" y="1889759"/>
                    <a:pt x="153495" y="1833562"/>
                    <a:pt x="110633" y="1770697"/>
                  </a:cubicBezTo>
                  <a:cubicBezTo>
                    <a:pt x="67770" y="1707832"/>
                    <a:pt x="34433" y="1639252"/>
                    <a:pt x="15383" y="1564957"/>
                  </a:cubicBezTo>
                  <a:cubicBezTo>
                    <a:pt x="5858" y="1528762"/>
                    <a:pt x="1095" y="1490662"/>
                    <a:pt x="143" y="1452562"/>
                  </a:cubicBezTo>
                  <a:cubicBezTo>
                    <a:pt x="-810" y="1414462"/>
                    <a:pt x="3000" y="1376362"/>
                    <a:pt x="11573" y="1339214"/>
                  </a:cubicBezTo>
                  <a:cubicBezTo>
                    <a:pt x="27765" y="1264919"/>
                    <a:pt x="60150" y="1194434"/>
                    <a:pt x="104918" y="1133474"/>
                  </a:cubicBezTo>
                  <a:cubicBezTo>
                    <a:pt x="150638" y="1072515"/>
                    <a:pt x="209693" y="1022032"/>
                    <a:pt x="278273" y="988695"/>
                  </a:cubicBezTo>
                  <a:cubicBezTo>
                    <a:pt x="346853" y="955357"/>
                    <a:pt x="423052" y="940117"/>
                    <a:pt x="499252" y="942975"/>
                  </a:cubicBezTo>
                  <a:cubicBezTo>
                    <a:pt x="574500" y="945832"/>
                    <a:pt x="650700" y="968692"/>
                    <a:pt x="712612" y="1012507"/>
                  </a:cubicBezTo>
                  <a:cubicBezTo>
                    <a:pt x="798337" y="1071562"/>
                    <a:pt x="859297" y="1165859"/>
                    <a:pt x="874537" y="1268729"/>
                  </a:cubicBezTo>
                  <a:cubicBezTo>
                    <a:pt x="878347" y="1294447"/>
                    <a:pt x="879300" y="1320164"/>
                    <a:pt x="876442" y="1345882"/>
                  </a:cubicBezTo>
                  <a:cubicBezTo>
                    <a:pt x="873585" y="1371599"/>
                    <a:pt x="868822" y="1397317"/>
                    <a:pt x="859297" y="1422082"/>
                  </a:cubicBezTo>
                  <a:cubicBezTo>
                    <a:pt x="857392" y="1427797"/>
                    <a:pt x="855487" y="1434464"/>
                    <a:pt x="852630" y="1440179"/>
                  </a:cubicBezTo>
                  <a:cubicBezTo>
                    <a:pt x="849772" y="1445894"/>
                    <a:pt x="847867" y="1452562"/>
                    <a:pt x="845010" y="1458277"/>
                  </a:cubicBezTo>
                  <a:cubicBezTo>
                    <a:pt x="839295" y="1469707"/>
                    <a:pt x="832627" y="1481137"/>
                    <a:pt x="825960" y="1492567"/>
                  </a:cubicBezTo>
                  <a:cubicBezTo>
                    <a:pt x="819292" y="1503997"/>
                    <a:pt x="810720" y="1513522"/>
                    <a:pt x="803100" y="1523999"/>
                  </a:cubicBezTo>
                  <a:cubicBezTo>
                    <a:pt x="794527" y="1533524"/>
                    <a:pt x="785955" y="1544002"/>
                    <a:pt x="776430" y="1552574"/>
                  </a:cubicBezTo>
                  <a:cubicBezTo>
                    <a:pt x="767857" y="1562099"/>
                    <a:pt x="757380" y="1569719"/>
                    <a:pt x="746902" y="1578292"/>
                  </a:cubicBezTo>
                  <a:cubicBezTo>
                    <a:pt x="736425" y="1585912"/>
                    <a:pt x="725947" y="1593532"/>
                    <a:pt x="714517" y="1600199"/>
                  </a:cubicBezTo>
                  <a:cubicBezTo>
                    <a:pt x="703087" y="1606867"/>
                    <a:pt x="691657" y="1612582"/>
                    <a:pt x="680227" y="1617344"/>
                  </a:cubicBezTo>
                  <a:cubicBezTo>
                    <a:pt x="667845" y="1622107"/>
                    <a:pt x="656415" y="1626869"/>
                    <a:pt x="643080" y="1629727"/>
                  </a:cubicBezTo>
                  <a:cubicBezTo>
                    <a:pt x="630697" y="1633537"/>
                    <a:pt x="617362" y="1634489"/>
                    <a:pt x="604980" y="1637347"/>
                  </a:cubicBezTo>
                  <a:cubicBezTo>
                    <a:pt x="598312" y="1638299"/>
                    <a:pt x="591645" y="1638299"/>
                    <a:pt x="585930" y="1639252"/>
                  </a:cubicBezTo>
                  <a:lnTo>
                    <a:pt x="566880" y="1640204"/>
                  </a:lnTo>
                  <a:lnTo>
                    <a:pt x="547830" y="1639252"/>
                  </a:lnTo>
                  <a:cubicBezTo>
                    <a:pt x="541162" y="1638299"/>
                    <a:pt x="534495" y="1638299"/>
                    <a:pt x="528780" y="1637347"/>
                  </a:cubicBezTo>
                  <a:cubicBezTo>
                    <a:pt x="516397" y="1634489"/>
                    <a:pt x="503062" y="1633537"/>
                    <a:pt x="490680" y="1628774"/>
                  </a:cubicBezTo>
                  <a:cubicBezTo>
                    <a:pt x="441150" y="1614487"/>
                    <a:pt x="394477" y="1589722"/>
                    <a:pt x="354473" y="1556384"/>
                  </a:cubicBezTo>
                  <a:cubicBezTo>
                    <a:pt x="314468" y="1523047"/>
                    <a:pt x="281130" y="1483042"/>
                    <a:pt x="255413" y="1437322"/>
                  </a:cubicBezTo>
                  <a:cubicBezTo>
                    <a:pt x="229695" y="1392554"/>
                    <a:pt x="213503" y="1342072"/>
                    <a:pt x="205883" y="1290637"/>
                  </a:cubicBezTo>
                  <a:cubicBezTo>
                    <a:pt x="198263" y="1239202"/>
                    <a:pt x="197310" y="1186815"/>
                    <a:pt x="203978" y="1135379"/>
                  </a:cubicBezTo>
                  <a:cubicBezTo>
                    <a:pt x="216360" y="1032510"/>
                    <a:pt x="254460" y="932497"/>
                    <a:pt x="308753" y="844867"/>
                  </a:cubicBezTo>
                  <a:cubicBezTo>
                    <a:pt x="363998" y="757237"/>
                    <a:pt x="421147" y="669607"/>
                    <a:pt x="477345" y="582930"/>
                  </a:cubicBezTo>
                  <a:lnTo>
                    <a:pt x="621172" y="361950"/>
                  </a:lnTo>
                  <a:lnTo>
                    <a:pt x="644032" y="327660"/>
                  </a:lnTo>
                  <a:lnTo>
                    <a:pt x="689752" y="258127"/>
                  </a:lnTo>
                  <a:lnTo>
                    <a:pt x="781192" y="119062"/>
                  </a:lnTo>
                  <a:lnTo>
                    <a:pt x="859297" y="0"/>
                  </a:lnTo>
                </a:path>
              </a:pathLst>
            </a:custGeom>
            <a:noFill/>
            <a:ln w="126694" cap="flat">
              <a:solidFill>
                <a:srgbClr val="1210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2BB510FD-2061-47FC-8BEC-14E5C89A528F}"/>
                </a:ext>
              </a:extLst>
            </p:cNvPr>
            <p:cNvSpPr/>
            <p:nvPr/>
          </p:nvSpPr>
          <p:spPr>
            <a:xfrm>
              <a:off x="9356324" y="-1406345"/>
              <a:ext cx="660081" cy="550544"/>
            </a:xfrm>
            <a:custGeom>
              <a:avLst/>
              <a:gdLst>
                <a:gd name="connsiteX0" fmla="*/ 660082 w 660081"/>
                <a:gd name="connsiteY0" fmla="*/ 550545 h 550544"/>
                <a:gd name="connsiteX1" fmla="*/ 588644 w 660081"/>
                <a:gd name="connsiteY1" fmla="*/ 205740 h 550544"/>
                <a:gd name="connsiteX2" fmla="*/ 546735 w 660081"/>
                <a:gd name="connsiteY2" fmla="*/ 0 h 550544"/>
                <a:gd name="connsiteX3" fmla="*/ 340042 w 660081"/>
                <a:gd name="connsiteY3" fmla="*/ 42862 h 550544"/>
                <a:gd name="connsiteX4" fmla="*/ 0 w 660081"/>
                <a:gd name="connsiteY4" fmla="*/ 112395 h 55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081" h="550544">
                  <a:moveTo>
                    <a:pt x="660082" y="550545"/>
                  </a:moveTo>
                  <a:lnTo>
                    <a:pt x="588644" y="205740"/>
                  </a:lnTo>
                  <a:lnTo>
                    <a:pt x="546735" y="0"/>
                  </a:lnTo>
                  <a:lnTo>
                    <a:pt x="340042" y="42862"/>
                  </a:lnTo>
                  <a:lnTo>
                    <a:pt x="0" y="112395"/>
                  </a:lnTo>
                </a:path>
              </a:pathLst>
            </a:custGeom>
            <a:noFill/>
            <a:ln w="126694" cap="flat">
              <a:solidFill>
                <a:srgbClr val="1210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65657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34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a Almega med förb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75497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700" y="77479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0100" y="77479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BA6E06C-18CA-402A-B78B-FD2CD66D8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0" y="1943100"/>
            <a:ext cx="5753028" cy="42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9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dammgrå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548621"/>
            <a:ext cx="8696739" cy="2387600"/>
          </a:xfrm>
        </p:spPr>
        <p:txBody>
          <a:bodyPr anchor="ctr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här i max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3164699"/>
            <a:ext cx="8696739" cy="97206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65" y="7167102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4865" y="7365271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265" y="7365271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grpSp>
        <p:nvGrpSpPr>
          <p:cNvPr id="12" name="Bild 10">
            <a:extLst>
              <a:ext uri="{FF2B5EF4-FFF2-40B4-BE49-F238E27FC236}">
                <a16:creationId xmlns:a16="http://schemas.microsoft.com/office/drawing/2014/main" id="{D508B84F-23C9-4F7E-823B-0A100F346462}"/>
              </a:ext>
            </a:extLst>
          </p:cNvPr>
          <p:cNvGrpSpPr/>
          <p:nvPr/>
        </p:nvGrpSpPr>
        <p:grpSpPr>
          <a:xfrm rot="5400000" flipH="1">
            <a:off x="1453728" y="2911516"/>
            <a:ext cx="1550244" cy="4457700"/>
            <a:chOff x="1501949" y="2947924"/>
            <a:chExt cx="1502235" cy="4457700"/>
          </a:xfrm>
          <a:noFill/>
        </p:grpSpPr>
        <p:sp>
          <p:nvSpPr>
            <p:cNvPr id="13" name="Frihandsfigur: Form 12">
              <a:extLst>
                <a:ext uri="{FF2B5EF4-FFF2-40B4-BE49-F238E27FC236}">
                  <a16:creationId xmlns:a16="http://schemas.microsoft.com/office/drawing/2014/main" id="{DA175E4A-0F86-4A49-A379-364EA4E2779B}"/>
                </a:ext>
              </a:extLst>
            </p:cNvPr>
            <p:cNvSpPr/>
            <p:nvPr/>
          </p:nvSpPr>
          <p:spPr>
            <a:xfrm>
              <a:off x="1501949" y="2955544"/>
              <a:ext cx="1502235" cy="4450080"/>
            </a:xfrm>
            <a:custGeom>
              <a:avLst/>
              <a:gdLst>
                <a:gd name="connsiteX0" fmla="*/ 936450 w 1502235"/>
                <a:gd name="connsiteY0" fmla="*/ 4450080 h 4450080"/>
                <a:gd name="connsiteX1" fmla="*/ 967883 w 1502235"/>
                <a:gd name="connsiteY1" fmla="*/ 3996690 h 4450080"/>
                <a:gd name="connsiteX2" fmla="*/ 977408 w 1502235"/>
                <a:gd name="connsiteY2" fmla="*/ 3940493 h 4450080"/>
                <a:gd name="connsiteX3" fmla="*/ 988838 w 1502235"/>
                <a:gd name="connsiteY3" fmla="*/ 3884295 h 4450080"/>
                <a:gd name="connsiteX4" fmla="*/ 1002173 w 1502235"/>
                <a:gd name="connsiteY4" fmla="*/ 3829050 h 4450080"/>
                <a:gd name="connsiteX5" fmla="*/ 1017413 w 1502235"/>
                <a:gd name="connsiteY5" fmla="*/ 3773805 h 4450080"/>
                <a:gd name="connsiteX6" fmla="*/ 1098375 w 1502235"/>
                <a:gd name="connsiteY6" fmla="*/ 3561398 h 4450080"/>
                <a:gd name="connsiteX7" fmla="*/ 1211723 w 1502235"/>
                <a:gd name="connsiteY7" fmla="*/ 3364230 h 4450080"/>
                <a:gd name="connsiteX8" fmla="*/ 1227915 w 1502235"/>
                <a:gd name="connsiteY8" fmla="*/ 3340418 h 4450080"/>
                <a:gd name="connsiteX9" fmla="*/ 1244108 w 1502235"/>
                <a:gd name="connsiteY9" fmla="*/ 3317558 h 4450080"/>
                <a:gd name="connsiteX10" fmla="*/ 1277445 w 1502235"/>
                <a:gd name="connsiteY10" fmla="*/ 3271838 h 4450080"/>
                <a:gd name="connsiteX11" fmla="*/ 1346025 w 1502235"/>
                <a:gd name="connsiteY11" fmla="*/ 3181350 h 4450080"/>
                <a:gd name="connsiteX12" fmla="*/ 1466040 w 1502235"/>
                <a:gd name="connsiteY12" fmla="*/ 2988945 h 4450080"/>
                <a:gd name="connsiteX13" fmla="*/ 1498425 w 1502235"/>
                <a:gd name="connsiteY13" fmla="*/ 2880360 h 4450080"/>
                <a:gd name="connsiteX14" fmla="*/ 1502235 w 1502235"/>
                <a:gd name="connsiteY14" fmla="*/ 2823210 h 4450080"/>
                <a:gd name="connsiteX15" fmla="*/ 1500330 w 1502235"/>
                <a:gd name="connsiteY15" fmla="*/ 2794635 h 4450080"/>
                <a:gd name="connsiteX16" fmla="*/ 1495568 w 1502235"/>
                <a:gd name="connsiteY16" fmla="*/ 2767013 h 4450080"/>
                <a:gd name="connsiteX17" fmla="*/ 1453658 w 1502235"/>
                <a:gd name="connsiteY17" fmla="*/ 2661285 h 4450080"/>
                <a:gd name="connsiteX18" fmla="*/ 1383173 w 1502235"/>
                <a:gd name="connsiteY18" fmla="*/ 2572703 h 4450080"/>
                <a:gd name="connsiteX19" fmla="*/ 1197435 w 1502235"/>
                <a:gd name="connsiteY19" fmla="*/ 2443163 h 4450080"/>
                <a:gd name="connsiteX20" fmla="*/ 984075 w 1502235"/>
                <a:gd name="connsiteY20" fmla="*/ 2366010 h 4450080"/>
                <a:gd name="connsiteX21" fmla="*/ 758333 w 1502235"/>
                <a:gd name="connsiteY21" fmla="*/ 2348865 h 4450080"/>
                <a:gd name="connsiteX22" fmla="*/ 541163 w 1502235"/>
                <a:gd name="connsiteY22" fmla="*/ 2409825 h 4450080"/>
                <a:gd name="connsiteX23" fmla="*/ 367808 w 1502235"/>
                <a:gd name="connsiteY23" fmla="*/ 2554605 h 4450080"/>
                <a:gd name="connsiteX24" fmla="*/ 309705 w 1502235"/>
                <a:gd name="connsiteY24" fmla="*/ 2651760 h 4450080"/>
                <a:gd name="connsiteX25" fmla="*/ 278273 w 1502235"/>
                <a:gd name="connsiteY25" fmla="*/ 2760345 h 4450080"/>
                <a:gd name="connsiteX26" fmla="*/ 280178 w 1502235"/>
                <a:gd name="connsiteY26" fmla="*/ 2873693 h 4450080"/>
                <a:gd name="connsiteX27" fmla="*/ 319230 w 1502235"/>
                <a:gd name="connsiteY27" fmla="*/ 2980373 h 4450080"/>
                <a:gd name="connsiteX28" fmla="*/ 480203 w 1502235"/>
                <a:gd name="connsiteY28" fmla="*/ 3136583 h 4450080"/>
                <a:gd name="connsiteX29" fmla="*/ 532590 w 1502235"/>
                <a:gd name="connsiteY29" fmla="*/ 3157538 h 4450080"/>
                <a:gd name="connsiteX30" fmla="*/ 587835 w 1502235"/>
                <a:gd name="connsiteY30" fmla="*/ 3168968 h 4450080"/>
                <a:gd name="connsiteX31" fmla="*/ 700230 w 1502235"/>
                <a:gd name="connsiteY31" fmla="*/ 3156585 h 4450080"/>
                <a:gd name="connsiteX32" fmla="*/ 873585 w 1502235"/>
                <a:gd name="connsiteY32" fmla="*/ 3016568 h 4450080"/>
                <a:gd name="connsiteX33" fmla="*/ 921210 w 1502235"/>
                <a:gd name="connsiteY33" fmla="*/ 2913698 h 4450080"/>
                <a:gd name="connsiteX34" fmla="*/ 940260 w 1502235"/>
                <a:gd name="connsiteY34" fmla="*/ 2802255 h 4450080"/>
                <a:gd name="connsiteX35" fmla="*/ 894540 w 1502235"/>
                <a:gd name="connsiteY35" fmla="*/ 2581275 h 4450080"/>
                <a:gd name="connsiteX36" fmla="*/ 773573 w 1502235"/>
                <a:gd name="connsiteY36" fmla="*/ 2389823 h 4450080"/>
                <a:gd name="connsiteX37" fmla="*/ 611648 w 1502235"/>
                <a:gd name="connsiteY37" fmla="*/ 2230755 h 4450080"/>
                <a:gd name="connsiteX38" fmla="*/ 433530 w 1502235"/>
                <a:gd name="connsiteY38" fmla="*/ 2088833 h 4450080"/>
                <a:gd name="connsiteX39" fmla="*/ 259223 w 1502235"/>
                <a:gd name="connsiteY39" fmla="*/ 1942148 h 4450080"/>
                <a:gd name="connsiteX40" fmla="*/ 110633 w 1502235"/>
                <a:gd name="connsiteY40" fmla="*/ 1770698 h 4450080"/>
                <a:gd name="connsiteX41" fmla="*/ 15383 w 1502235"/>
                <a:gd name="connsiteY41" fmla="*/ 1564958 h 4450080"/>
                <a:gd name="connsiteX42" fmla="*/ 143 w 1502235"/>
                <a:gd name="connsiteY42" fmla="*/ 1452563 h 4450080"/>
                <a:gd name="connsiteX43" fmla="*/ 11573 w 1502235"/>
                <a:gd name="connsiteY43" fmla="*/ 1339215 h 4450080"/>
                <a:gd name="connsiteX44" fmla="*/ 104918 w 1502235"/>
                <a:gd name="connsiteY44" fmla="*/ 1133475 h 4450080"/>
                <a:gd name="connsiteX45" fmla="*/ 278273 w 1502235"/>
                <a:gd name="connsiteY45" fmla="*/ 988695 h 4450080"/>
                <a:gd name="connsiteX46" fmla="*/ 499253 w 1502235"/>
                <a:gd name="connsiteY46" fmla="*/ 942975 h 4450080"/>
                <a:gd name="connsiteX47" fmla="*/ 712613 w 1502235"/>
                <a:gd name="connsiteY47" fmla="*/ 1012508 h 4450080"/>
                <a:gd name="connsiteX48" fmla="*/ 874538 w 1502235"/>
                <a:gd name="connsiteY48" fmla="*/ 1268730 h 4450080"/>
                <a:gd name="connsiteX49" fmla="*/ 876443 w 1502235"/>
                <a:gd name="connsiteY49" fmla="*/ 1345883 h 4450080"/>
                <a:gd name="connsiteX50" fmla="*/ 859298 w 1502235"/>
                <a:gd name="connsiteY50" fmla="*/ 1422083 h 4450080"/>
                <a:gd name="connsiteX51" fmla="*/ 852630 w 1502235"/>
                <a:gd name="connsiteY51" fmla="*/ 1440180 h 4450080"/>
                <a:gd name="connsiteX52" fmla="*/ 845010 w 1502235"/>
                <a:gd name="connsiteY52" fmla="*/ 1458278 h 4450080"/>
                <a:gd name="connsiteX53" fmla="*/ 825960 w 1502235"/>
                <a:gd name="connsiteY53" fmla="*/ 1492568 h 4450080"/>
                <a:gd name="connsiteX54" fmla="*/ 803100 w 1502235"/>
                <a:gd name="connsiteY54" fmla="*/ 1524000 h 4450080"/>
                <a:gd name="connsiteX55" fmla="*/ 776430 w 1502235"/>
                <a:gd name="connsiteY55" fmla="*/ 1552575 h 4450080"/>
                <a:gd name="connsiteX56" fmla="*/ 746903 w 1502235"/>
                <a:gd name="connsiteY56" fmla="*/ 1578293 h 4450080"/>
                <a:gd name="connsiteX57" fmla="*/ 714518 w 1502235"/>
                <a:gd name="connsiteY57" fmla="*/ 1600200 h 4450080"/>
                <a:gd name="connsiteX58" fmla="*/ 680228 w 1502235"/>
                <a:gd name="connsiteY58" fmla="*/ 1617345 h 4450080"/>
                <a:gd name="connsiteX59" fmla="*/ 643080 w 1502235"/>
                <a:gd name="connsiteY59" fmla="*/ 1629728 h 4450080"/>
                <a:gd name="connsiteX60" fmla="*/ 604980 w 1502235"/>
                <a:gd name="connsiteY60" fmla="*/ 1637348 h 4450080"/>
                <a:gd name="connsiteX61" fmla="*/ 585930 w 1502235"/>
                <a:gd name="connsiteY61" fmla="*/ 1639253 h 4450080"/>
                <a:gd name="connsiteX62" fmla="*/ 566880 w 1502235"/>
                <a:gd name="connsiteY62" fmla="*/ 1640205 h 4450080"/>
                <a:gd name="connsiteX63" fmla="*/ 547830 w 1502235"/>
                <a:gd name="connsiteY63" fmla="*/ 1639253 h 4450080"/>
                <a:gd name="connsiteX64" fmla="*/ 528780 w 1502235"/>
                <a:gd name="connsiteY64" fmla="*/ 1637348 h 4450080"/>
                <a:gd name="connsiteX65" fmla="*/ 490680 w 1502235"/>
                <a:gd name="connsiteY65" fmla="*/ 1628775 h 4450080"/>
                <a:gd name="connsiteX66" fmla="*/ 354473 w 1502235"/>
                <a:gd name="connsiteY66" fmla="*/ 1556385 h 4450080"/>
                <a:gd name="connsiteX67" fmla="*/ 255413 w 1502235"/>
                <a:gd name="connsiteY67" fmla="*/ 1437323 h 4450080"/>
                <a:gd name="connsiteX68" fmla="*/ 205883 w 1502235"/>
                <a:gd name="connsiteY68" fmla="*/ 1290638 h 4450080"/>
                <a:gd name="connsiteX69" fmla="*/ 203978 w 1502235"/>
                <a:gd name="connsiteY69" fmla="*/ 1135380 h 4450080"/>
                <a:gd name="connsiteX70" fmla="*/ 308753 w 1502235"/>
                <a:gd name="connsiteY70" fmla="*/ 844868 h 4450080"/>
                <a:gd name="connsiteX71" fmla="*/ 477345 w 1502235"/>
                <a:gd name="connsiteY71" fmla="*/ 582930 h 4450080"/>
                <a:gd name="connsiteX72" fmla="*/ 621173 w 1502235"/>
                <a:gd name="connsiteY72" fmla="*/ 361950 h 4450080"/>
                <a:gd name="connsiteX73" fmla="*/ 644033 w 1502235"/>
                <a:gd name="connsiteY73" fmla="*/ 327660 h 4450080"/>
                <a:gd name="connsiteX74" fmla="*/ 689753 w 1502235"/>
                <a:gd name="connsiteY74" fmla="*/ 258127 h 4450080"/>
                <a:gd name="connsiteX75" fmla="*/ 781193 w 1502235"/>
                <a:gd name="connsiteY75" fmla="*/ 119063 h 4450080"/>
                <a:gd name="connsiteX76" fmla="*/ 859298 w 1502235"/>
                <a:gd name="connsiteY76" fmla="*/ 0 h 445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02235" h="4450080">
                  <a:moveTo>
                    <a:pt x="936450" y="4450080"/>
                  </a:moveTo>
                  <a:cubicBezTo>
                    <a:pt x="936450" y="4298633"/>
                    <a:pt x="945023" y="4146233"/>
                    <a:pt x="967883" y="3996690"/>
                  </a:cubicBezTo>
                  <a:cubicBezTo>
                    <a:pt x="970740" y="3977640"/>
                    <a:pt x="974550" y="3959543"/>
                    <a:pt x="977408" y="3940493"/>
                  </a:cubicBezTo>
                  <a:cubicBezTo>
                    <a:pt x="981218" y="3921443"/>
                    <a:pt x="984075" y="3903345"/>
                    <a:pt x="988838" y="3884295"/>
                  </a:cubicBezTo>
                  <a:lnTo>
                    <a:pt x="1002173" y="3829050"/>
                  </a:lnTo>
                  <a:lnTo>
                    <a:pt x="1017413" y="3773805"/>
                  </a:lnTo>
                  <a:cubicBezTo>
                    <a:pt x="1039320" y="3701415"/>
                    <a:pt x="1065990" y="3629978"/>
                    <a:pt x="1098375" y="3561398"/>
                  </a:cubicBezTo>
                  <a:cubicBezTo>
                    <a:pt x="1130760" y="3492818"/>
                    <a:pt x="1169813" y="3427095"/>
                    <a:pt x="1211723" y="3364230"/>
                  </a:cubicBezTo>
                  <a:lnTo>
                    <a:pt x="1227915" y="3340418"/>
                  </a:lnTo>
                  <a:lnTo>
                    <a:pt x="1244108" y="3317558"/>
                  </a:lnTo>
                  <a:cubicBezTo>
                    <a:pt x="1255538" y="3302318"/>
                    <a:pt x="1266015" y="3286125"/>
                    <a:pt x="1277445" y="3271838"/>
                  </a:cubicBezTo>
                  <a:lnTo>
                    <a:pt x="1346025" y="3181350"/>
                  </a:lnTo>
                  <a:cubicBezTo>
                    <a:pt x="1391745" y="3120390"/>
                    <a:pt x="1434608" y="3057525"/>
                    <a:pt x="1466040" y="2988945"/>
                  </a:cubicBezTo>
                  <a:cubicBezTo>
                    <a:pt x="1481280" y="2954655"/>
                    <a:pt x="1492710" y="2917508"/>
                    <a:pt x="1498425" y="2880360"/>
                  </a:cubicBezTo>
                  <a:cubicBezTo>
                    <a:pt x="1501283" y="2861310"/>
                    <a:pt x="1502235" y="2842260"/>
                    <a:pt x="1502235" y="2823210"/>
                  </a:cubicBezTo>
                  <a:lnTo>
                    <a:pt x="1500330" y="2794635"/>
                  </a:lnTo>
                  <a:cubicBezTo>
                    <a:pt x="1499378" y="2785110"/>
                    <a:pt x="1497473" y="2775585"/>
                    <a:pt x="1495568" y="2767013"/>
                  </a:cubicBezTo>
                  <a:cubicBezTo>
                    <a:pt x="1487948" y="2729865"/>
                    <a:pt x="1473660" y="2694623"/>
                    <a:pt x="1453658" y="2661285"/>
                  </a:cubicBezTo>
                  <a:cubicBezTo>
                    <a:pt x="1434608" y="2628900"/>
                    <a:pt x="1409843" y="2599373"/>
                    <a:pt x="1383173" y="2572703"/>
                  </a:cubicBezTo>
                  <a:cubicBezTo>
                    <a:pt x="1328880" y="2519363"/>
                    <a:pt x="1265063" y="2476500"/>
                    <a:pt x="1197435" y="2443163"/>
                  </a:cubicBezTo>
                  <a:cubicBezTo>
                    <a:pt x="1129808" y="2409825"/>
                    <a:pt x="1057418" y="2383155"/>
                    <a:pt x="984075" y="2366010"/>
                  </a:cubicBezTo>
                  <a:cubicBezTo>
                    <a:pt x="909780" y="2349818"/>
                    <a:pt x="833580" y="2342198"/>
                    <a:pt x="758333" y="2348865"/>
                  </a:cubicBezTo>
                  <a:cubicBezTo>
                    <a:pt x="683085" y="2355533"/>
                    <a:pt x="607838" y="2374583"/>
                    <a:pt x="541163" y="2409825"/>
                  </a:cubicBezTo>
                  <a:cubicBezTo>
                    <a:pt x="473535" y="2445068"/>
                    <a:pt x="414480" y="2494598"/>
                    <a:pt x="367808" y="2554605"/>
                  </a:cubicBezTo>
                  <a:cubicBezTo>
                    <a:pt x="343995" y="2584133"/>
                    <a:pt x="324945" y="2617470"/>
                    <a:pt x="309705" y="2651760"/>
                  </a:cubicBezTo>
                  <a:cubicBezTo>
                    <a:pt x="293513" y="2686050"/>
                    <a:pt x="283988" y="2723198"/>
                    <a:pt x="278273" y="2760345"/>
                  </a:cubicBezTo>
                  <a:cubicBezTo>
                    <a:pt x="272558" y="2797493"/>
                    <a:pt x="272558" y="2836545"/>
                    <a:pt x="280178" y="2873693"/>
                  </a:cubicBezTo>
                  <a:cubicBezTo>
                    <a:pt x="286845" y="2910840"/>
                    <a:pt x="301133" y="2947035"/>
                    <a:pt x="319230" y="2980373"/>
                  </a:cubicBezTo>
                  <a:cubicBezTo>
                    <a:pt x="356378" y="3047048"/>
                    <a:pt x="412575" y="3102293"/>
                    <a:pt x="480203" y="3136583"/>
                  </a:cubicBezTo>
                  <a:cubicBezTo>
                    <a:pt x="497348" y="3145155"/>
                    <a:pt x="514493" y="3151823"/>
                    <a:pt x="532590" y="3157538"/>
                  </a:cubicBezTo>
                  <a:cubicBezTo>
                    <a:pt x="550688" y="3163253"/>
                    <a:pt x="569738" y="3167063"/>
                    <a:pt x="587835" y="3168968"/>
                  </a:cubicBezTo>
                  <a:cubicBezTo>
                    <a:pt x="625935" y="3172778"/>
                    <a:pt x="664035" y="3168968"/>
                    <a:pt x="700230" y="3156585"/>
                  </a:cubicBezTo>
                  <a:cubicBezTo>
                    <a:pt x="772620" y="3132773"/>
                    <a:pt x="833580" y="3081338"/>
                    <a:pt x="873585" y="3016568"/>
                  </a:cubicBezTo>
                  <a:cubicBezTo>
                    <a:pt x="893588" y="2984183"/>
                    <a:pt x="909780" y="2949893"/>
                    <a:pt x="921210" y="2913698"/>
                  </a:cubicBezTo>
                  <a:cubicBezTo>
                    <a:pt x="932640" y="2877503"/>
                    <a:pt x="938355" y="2839403"/>
                    <a:pt x="940260" y="2802255"/>
                  </a:cubicBezTo>
                  <a:cubicBezTo>
                    <a:pt x="943118" y="2726055"/>
                    <a:pt x="925020" y="2650808"/>
                    <a:pt x="894540" y="2581275"/>
                  </a:cubicBezTo>
                  <a:cubicBezTo>
                    <a:pt x="865013" y="2511743"/>
                    <a:pt x="821198" y="2447925"/>
                    <a:pt x="773573" y="2389823"/>
                  </a:cubicBezTo>
                  <a:cubicBezTo>
                    <a:pt x="724995" y="2331720"/>
                    <a:pt x="669750" y="2279333"/>
                    <a:pt x="611648" y="2230755"/>
                  </a:cubicBezTo>
                  <a:cubicBezTo>
                    <a:pt x="553545" y="2182178"/>
                    <a:pt x="493538" y="2135505"/>
                    <a:pt x="433530" y="2088833"/>
                  </a:cubicBezTo>
                  <a:cubicBezTo>
                    <a:pt x="373523" y="2042160"/>
                    <a:pt x="314468" y="1994535"/>
                    <a:pt x="259223" y="1942148"/>
                  </a:cubicBezTo>
                  <a:cubicBezTo>
                    <a:pt x="203978" y="1889760"/>
                    <a:pt x="153495" y="1833563"/>
                    <a:pt x="110633" y="1770698"/>
                  </a:cubicBezTo>
                  <a:cubicBezTo>
                    <a:pt x="67770" y="1707833"/>
                    <a:pt x="34433" y="1639253"/>
                    <a:pt x="15383" y="1564958"/>
                  </a:cubicBezTo>
                  <a:cubicBezTo>
                    <a:pt x="5858" y="1528763"/>
                    <a:pt x="1095" y="1490663"/>
                    <a:pt x="143" y="1452563"/>
                  </a:cubicBezTo>
                  <a:cubicBezTo>
                    <a:pt x="-810" y="1414463"/>
                    <a:pt x="3000" y="1376363"/>
                    <a:pt x="11573" y="1339215"/>
                  </a:cubicBezTo>
                  <a:cubicBezTo>
                    <a:pt x="27765" y="1264920"/>
                    <a:pt x="60150" y="1194435"/>
                    <a:pt x="104918" y="1133475"/>
                  </a:cubicBezTo>
                  <a:cubicBezTo>
                    <a:pt x="150638" y="1072515"/>
                    <a:pt x="209693" y="1022033"/>
                    <a:pt x="278273" y="988695"/>
                  </a:cubicBezTo>
                  <a:cubicBezTo>
                    <a:pt x="346853" y="955358"/>
                    <a:pt x="423053" y="940118"/>
                    <a:pt x="499253" y="942975"/>
                  </a:cubicBezTo>
                  <a:cubicBezTo>
                    <a:pt x="574500" y="945833"/>
                    <a:pt x="650700" y="968693"/>
                    <a:pt x="712613" y="1012508"/>
                  </a:cubicBezTo>
                  <a:cubicBezTo>
                    <a:pt x="798338" y="1071563"/>
                    <a:pt x="859298" y="1165860"/>
                    <a:pt x="874538" y="1268730"/>
                  </a:cubicBezTo>
                  <a:cubicBezTo>
                    <a:pt x="878348" y="1294448"/>
                    <a:pt x="879300" y="1320165"/>
                    <a:pt x="876443" y="1345883"/>
                  </a:cubicBezTo>
                  <a:cubicBezTo>
                    <a:pt x="873585" y="1371600"/>
                    <a:pt x="868823" y="1397318"/>
                    <a:pt x="859298" y="1422083"/>
                  </a:cubicBezTo>
                  <a:cubicBezTo>
                    <a:pt x="857393" y="1427798"/>
                    <a:pt x="855488" y="1434465"/>
                    <a:pt x="852630" y="1440180"/>
                  </a:cubicBezTo>
                  <a:cubicBezTo>
                    <a:pt x="849773" y="1445895"/>
                    <a:pt x="847868" y="1452563"/>
                    <a:pt x="845010" y="1458278"/>
                  </a:cubicBezTo>
                  <a:cubicBezTo>
                    <a:pt x="839295" y="1469708"/>
                    <a:pt x="832628" y="1481138"/>
                    <a:pt x="825960" y="1492568"/>
                  </a:cubicBezTo>
                  <a:cubicBezTo>
                    <a:pt x="819293" y="1503998"/>
                    <a:pt x="810720" y="1513523"/>
                    <a:pt x="803100" y="1524000"/>
                  </a:cubicBezTo>
                  <a:cubicBezTo>
                    <a:pt x="794528" y="1533525"/>
                    <a:pt x="785955" y="1544003"/>
                    <a:pt x="776430" y="1552575"/>
                  </a:cubicBezTo>
                  <a:cubicBezTo>
                    <a:pt x="767858" y="1562100"/>
                    <a:pt x="757380" y="1569720"/>
                    <a:pt x="746903" y="1578293"/>
                  </a:cubicBezTo>
                  <a:cubicBezTo>
                    <a:pt x="736425" y="1585913"/>
                    <a:pt x="725948" y="1593533"/>
                    <a:pt x="714518" y="1600200"/>
                  </a:cubicBezTo>
                  <a:cubicBezTo>
                    <a:pt x="703088" y="1606868"/>
                    <a:pt x="691658" y="1612583"/>
                    <a:pt x="680228" y="1617345"/>
                  </a:cubicBezTo>
                  <a:cubicBezTo>
                    <a:pt x="667845" y="1622108"/>
                    <a:pt x="656415" y="1626870"/>
                    <a:pt x="643080" y="1629728"/>
                  </a:cubicBezTo>
                  <a:cubicBezTo>
                    <a:pt x="630698" y="1633538"/>
                    <a:pt x="617363" y="1634490"/>
                    <a:pt x="604980" y="1637348"/>
                  </a:cubicBezTo>
                  <a:cubicBezTo>
                    <a:pt x="598313" y="1638300"/>
                    <a:pt x="591645" y="1638300"/>
                    <a:pt x="585930" y="1639253"/>
                  </a:cubicBezTo>
                  <a:lnTo>
                    <a:pt x="566880" y="1640205"/>
                  </a:lnTo>
                  <a:lnTo>
                    <a:pt x="547830" y="1639253"/>
                  </a:lnTo>
                  <a:cubicBezTo>
                    <a:pt x="541163" y="1638300"/>
                    <a:pt x="534495" y="1638300"/>
                    <a:pt x="528780" y="1637348"/>
                  </a:cubicBezTo>
                  <a:cubicBezTo>
                    <a:pt x="516398" y="1634490"/>
                    <a:pt x="503063" y="1633538"/>
                    <a:pt x="490680" y="1628775"/>
                  </a:cubicBezTo>
                  <a:cubicBezTo>
                    <a:pt x="441150" y="1614488"/>
                    <a:pt x="394478" y="1589723"/>
                    <a:pt x="354473" y="1556385"/>
                  </a:cubicBezTo>
                  <a:cubicBezTo>
                    <a:pt x="314468" y="1523048"/>
                    <a:pt x="281130" y="1483043"/>
                    <a:pt x="255413" y="1437323"/>
                  </a:cubicBezTo>
                  <a:cubicBezTo>
                    <a:pt x="229695" y="1392555"/>
                    <a:pt x="213503" y="1342073"/>
                    <a:pt x="205883" y="1290638"/>
                  </a:cubicBezTo>
                  <a:cubicBezTo>
                    <a:pt x="198263" y="1239203"/>
                    <a:pt x="197310" y="1186815"/>
                    <a:pt x="203978" y="1135380"/>
                  </a:cubicBezTo>
                  <a:cubicBezTo>
                    <a:pt x="216360" y="1032510"/>
                    <a:pt x="254460" y="932498"/>
                    <a:pt x="308753" y="844868"/>
                  </a:cubicBezTo>
                  <a:cubicBezTo>
                    <a:pt x="363998" y="757238"/>
                    <a:pt x="421148" y="669608"/>
                    <a:pt x="477345" y="582930"/>
                  </a:cubicBezTo>
                  <a:lnTo>
                    <a:pt x="621173" y="361950"/>
                  </a:lnTo>
                  <a:lnTo>
                    <a:pt x="644033" y="327660"/>
                  </a:lnTo>
                  <a:lnTo>
                    <a:pt x="689753" y="258127"/>
                  </a:lnTo>
                  <a:lnTo>
                    <a:pt x="781193" y="119063"/>
                  </a:lnTo>
                  <a:lnTo>
                    <a:pt x="859298" y="0"/>
                  </a:lnTo>
                </a:path>
              </a:pathLst>
            </a:custGeom>
            <a:noFill/>
            <a:ln w="126746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1F76AC04-0024-43F5-924E-5ECE00C695DD}"/>
                </a:ext>
              </a:extLst>
            </p:cNvPr>
            <p:cNvSpPr/>
            <p:nvPr/>
          </p:nvSpPr>
          <p:spPr>
            <a:xfrm>
              <a:off x="1813559" y="2947924"/>
              <a:ext cx="660082" cy="550545"/>
            </a:xfrm>
            <a:custGeom>
              <a:avLst/>
              <a:gdLst>
                <a:gd name="connsiteX0" fmla="*/ 660082 w 660082"/>
                <a:gd name="connsiteY0" fmla="*/ 550545 h 550545"/>
                <a:gd name="connsiteX1" fmla="*/ 588645 w 660082"/>
                <a:gd name="connsiteY1" fmla="*/ 205740 h 550545"/>
                <a:gd name="connsiteX2" fmla="*/ 546735 w 660082"/>
                <a:gd name="connsiteY2" fmla="*/ 0 h 550545"/>
                <a:gd name="connsiteX3" fmla="*/ 340042 w 660082"/>
                <a:gd name="connsiteY3" fmla="*/ 42863 h 550545"/>
                <a:gd name="connsiteX4" fmla="*/ 0 w 660082"/>
                <a:gd name="connsiteY4" fmla="*/ 112395 h 55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082" h="550545">
                  <a:moveTo>
                    <a:pt x="660082" y="550545"/>
                  </a:moveTo>
                  <a:lnTo>
                    <a:pt x="588645" y="205740"/>
                  </a:lnTo>
                  <a:lnTo>
                    <a:pt x="546735" y="0"/>
                  </a:lnTo>
                  <a:lnTo>
                    <a:pt x="340042" y="42863"/>
                  </a:lnTo>
                  <a:lnTo>
                    <a:pt x="0" y="112395"/>
                  </a:lnTo>
                </a:path>
              </a:pathLst>
            </a:custGeom>
            <a:noFill/>
            <a:ln w="126746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860870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34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skriva rubrik i upp till två rader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2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min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487" y="293413"/>
            <a:ext cx="11590474" cy="514662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sv-SE" dirty="0"/>
              <a:t>Klicka här för att skriva rubrik i upp till två rader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4863339"/>
          </a:xfrm>
        </p:spPr>
        <p:txBody>
          <a:bodyPr/>
          <a:lstStyle>
            <a:lvl1pPr>
              <a:buClr>
                <a:schemeClr val="accent1"/>
              </a:buClr>
              <a:buFontTx/>
              <a:buBlip>
                <a:blip r:embed="rId2"/>
              </a:buBlip>
              <a:defRPr sz="2000"/>
            </a:lvl1pPr>
            <a:lvl2pPr>
              <a:buFontTx/>
              <a:buBlip>
                <a:blip r:embed="rId2"/>
              </a:buBlip>
              <a:defRPr sz="2000"/>
            </a:lvl2pPr>
            <a:lvl3pPr>
              <a:buFontTx/>
              <a:buBlip>
                <a:blip r:embed="rId2"/>
              </a:buBlip>
              <a:defRPr sz="2000"/>
            </a:lvl3pPr>
            <a:lvl4pPr>
              <a:buFontTx/>
              <a:buBlip>
                <a:blip r:embed="rId2"/>
              </a:buBlip>
              <a:defRPr sz="2000"/>
            </a:lvl4pPr>
            <a:lvl5pPr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802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förbunds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698" y="1709738"/>
            <a:ext cx="8118337" cy="2852737"/>
          </a:xfrm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Kapitelsida, rubrik i upp till fyra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038" y="5148263"/>
            <a:ext cx="8118337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850" y="72068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74050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250" y="74050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CDAD11B-CFD7-4EF1-A68E-6B5FDA88B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03530" y="4674834"/>
            <a:ext cx="1314450" cy="3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blekgrö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698" y="1709738"/>
            <a:ext cx="8118337" cy="2852737"/>
          </a:xfrm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Kapitelsida, rubrik i upp till fyra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038" y="5148263"/>
            <a:ext cx="8118337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850" y="72068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74050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250" y="74050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CDAD11B-CFD7-4EF1-A68E-6B5FDA88B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03530" y="4674834"/>
            <a:ext cx="1314450" cy="3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8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dammgrå">
    <p:bg>
      <p:bgPr>
        <a:solidFill>
          <a:schemeClr val="accent4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698" y="1709738"/>
            <a:ext cx="8118337" cy="2852737"/>
          </a:xfrm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Kapitelsida, rubrik i upp till fyra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038" y="5148263"/>
            <a:ext cx="8118337" cy="941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850" y="7206858"/>
            <a:ext cx="2743200" cy="165400"/>
          </a:xfrm>
        </p:spPr>
        <p:txBody>
          <a:bodyPr/>
          <a:lstStyle/>
          <a:p>
            <a:fld id="{FD403CD0-842C-4BCD-83D3-BB78B185EE38}" type="datetimeFigureOut">
              <a:rPr lang="sv-SE" smtClean="0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7405027"/>
            <a:ext cx="4114800" cy="1654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250" y="7405027"/>
            <a:ext cx="2743200" cy="165400"/>
          </a:xfrm>
        </p:spPr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CDAD11B-CFD7-4EF1-A68E-6B5FDA88B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03530" y="4674834"/>
            <a:ext cx="1314450" cy="3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8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skriva rubrik i upp till två rader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487" y="1829200"/>
            <a:ext cx="5183188" cy="3938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3428" y="1829201"/>
            <a:ext cx="5183188" cy="3938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r"/>
            <a:fld id="{FD403CD0-842C-4BCD-83D3-BB78B185EE38}" type="datetimeFigureOut">
              <a:rPr lang="sv-SE" smtClean="0"/>
              <a:pPr algn="r"/>
              <a:t>2021-06-16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303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293412"/>
            <a:ext cx="86487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skriva rubrik i upp till 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487" y="1829200"/>
            <a:ext cx="8648700" cy="4054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6</a:t>
            </a:r>
          </a:p>
          <a:p>
            <a:pPr lvl="6"/>
            <a:r>
              <a:rPr lang="sv-SE" dirty="0"/>
              <a:t>Nivå 7</a:t>
            </a:r>
          </a:p>
          <a:p>
            <a:pPr lvl="7"/>
            <a:r>
              <a:rPr lang="sv-SE" dirty="0"/>
              <a:t>Nivå 8</a:t>
            </a:r>
          </a:p>
          <a:p>
            <a:pPr lvl="8"/>
            <a:r>
              <a:rPr lang="sv-SE" dirty="0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8761" y="5941694"/>
            <a:ext cx="2743200" cy="165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r"/>
            <a:fld id="{FD403CD0-842C-4BCD-83D3-BB78B185EE38}" type="datetimeFigureOut">
              <a:rPr lang="sv-SE" smtClean="0"/>
              <a:pPr algn="r"/>
              <a:t>2021-06-16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7161" y="6139863"/>
            <a:ext cx="4114800" cy="165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00">
                <a:solidFill>
                  <a:schemeClr val="tx2">
                    <a:lumMod val="65000"/>
                    <a:lumOff val="35000"/>
                  </a:schemeClr>
                </a:solidFill>
                <a:latin typeface="Almega Sans" panose="00000500000000000000" pitchFamily="50" charset="0"/>
              </a:defRPr>
            </a:lvl1pPr>
          </a:lstStyle>
          <a:p>
            <a:pPr algn="r"/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761" y="6338031"/>
            <a:ext cx="2743200" cy="165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26A7729-4001-491F-A074-A76C953251D8}"/>
              </a:ext>
            </a:extLst>
          </p:cNvPr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6309379"/>
            <a:ext cx="2883414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70" r:id="rId5"/>
    <p:sldLayoutId id="2147483668" r:id="rId6"/>
    <p:sldLayoutId id="2147483669" r:id="rId7"/>
    <p:sldLayoutId id="2147483661" r:id="rId8"/>
    <p:sldLayoutId id="2147483652" r:id="rId9"/>
    <p:sldLayoutId id="2147483653" r:id="rId10"/>
    <p:sldLayoutId id="2147483654" r:id="rId11"/>
    <p:sldLayoutId id="2147483662" r:id="rId12"/>
    <p:sldLayoutId id="2147483663" r:id="rId13"/>
    <p:sldLayoutId id="2147483667" r:id="rId14"/>
    <p:sldLayoutId id="2147483656" r:id="rId15"/>
    <p:sldLayoutId id="2147483664" r:id="rId16"/>
    <p:sldLayoutId id="2147483657" r:id="rId17"/>
    <p:sldLayoutId id="2147483655" r:id="rId18"/>
    <p:sldLayoutId id="2147483665" r:id="rId19"/>
    <p:sldLayoutId id="214748366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3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7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emf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AE0356F-2E90-AD45-A156-B9964A119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9" r="8534" b="34457"/>
          <a:stretch/>
        </p:blipFill>
        <p:spPr>
          <a:xfrm>
            <a:off x="3784193" y="1"/>
            <a:ext cx="8407807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EC45D2-8BD3-40B5-8C82-D0C901687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905" y="1410770"/>
            <a:ext cx="8764449" cy="2387600"/>
          </a:xfrm>
        </p:spPr>
        <p:txBody>
          <a:bodyPr anchor="b"/>
          <a:lstStyle/>
          <a:p>
            <a:r>
              <a:rPr lang="sv-SE" sz="15000" dirty="0"/>
              <a:t>In</a:t>
            </a:r>
            <a:r>
              <a:rPr lang="sv-SE" sz="15000" dirty="0">
                <a:solidFill>
                  <a:schemeClr val="bg1"/>
                </a:solidFill>
              </a:rPr>
              <a:t>sikt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C9BC75-49D6-4D92-9418-D39E93DD4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372" y="4026848"/>
            <a:ext cx="8764449" cy="972067"/>
          </a:xfrm>
        </p:spPr>
        <p:txBody>
          <a:bodyPr/>
          <a:lstStyle/>
          <a:p>
            <a:r>
              <a:rPr lang="en-US" sz="4400" dirty="0"/>
              <a:t>2021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F0FE7828-CCE2-CC44-956B-A29B67DD6130}"/>
              </a:ext>
            </a:extLst>
          </p:cNvPr>
          <p:cNvGrpSpPr/>
          <p:nvPr/>
        </p:nvGrpSpPr>
        <p:grpSpPr>
          <a:xfrm>
            <a:off x="8065503" y="2236024"/>
            <a:ext cx="3816990" cy="4615084"/>
            <a:chOff x="8065503" y="2236024"/>
            <a:chExt cx="3816990" cy="4615084"/>
          </a:xfrm>
        </p:grpSpPr>
        <p:sp>
          <p:nvSpPr>
            <p:cNvPr id="5" name="Frihandsfigur: Form 17">
              <a:extLst>
                <a:ext uri="{FF2B5EF4-FFF2-40B4-BE49-F238E27FC236}">
                  <a16:creationId xmlns:a16="http://schemas.microsoft.com/office/drawing/2014/main" id="{1C868134-FF3C-3940-B34F-4C9F5B1A8D32}"/>
                </a:ext>
              </a:extLst>
            </p:cNvPr>
            <p:cNvSpPr/>
            <p:nvPr/>
          </p:nvSpPr>
          <p:spPr>
            <a:xfrm rot="10512305">
              <a:off x="8065503" y="2236024"/>
              <a:ext cx="3816990" cy="4615084"/>
            </a:xfrm>
            <a:custGeom>
              <a:avLst/>
              <a:gdLst>
                <a:gd name="connsiteX0" fmla="*/ 3807359 w 3807359"/>
                <a:gd name="connsiteY0" fmla="*/ 652140 h 3869685"/>
                <a:gd name="connsiteX1" fmla="*/ 3653054 w 3807359"/>
                <a:gd name="connsiteY1" fmla="*/ 1003613 h 3869685"/>
                <a:gd name="connsiteX2" fmla="*/ 3601619 w 3807359"/>
                <a:gd name="connsiteY2" fmla="*/ 1084575 h 3869685"/>
                <a:gd name="connsiteX3" fmla="*/ 3573997 w 3807359"/>
                <a:gd name="connsiteY3" fmla="*/ 1124580 h 3869685"/>
                <a:gd name="connsiteX4" fmla="*/ 3544469 w 3807359"/>
                <a:gd name="connsiteY4" fmla="*/ 1162680 h 3869685"/>
                <a:gd name="connsiteX5" fmla="*/ 3530182 w 3807359"/>
                <a:gd name="connsiteY5" fmla="*/ 1181730 h 3869685"/>
                <a:gd name="connsiteX6" fmla="*/ 3514942 w 3807359"/>
                <a:gd name="connsiteY6" fmla="*/ 1199828 h 3869685"/>
                <a:gd name="connsiteX7" fmla="*/ 3483509 w 3807359"/>
                <a:gd name="connsiteY7" fmla="*/ 1236975 h 3869685"/>
                <a:gd name="connsiteX8" fmla="*/ 3450172 w 3807359"/>
                <a:gd name="connsiteY8" fmla="*/ 1272218 h 3869685"/>
                <a:gd name="connsiteX9" fmla="*/ 3416834 w 3807359"/>
                <a:gd name="connsiteY9" fmla="*/ 1306508 h 3869685"/>
                <a:gd name="connsiteX10" fmla="*/ 3106319 w 3807359"/>
                <a:gd name="connsiteY10" fmla="*/ 1532250 h 3869685"/>
                <a:gd name="connsiteX11" fmla="*/ 3063457 w 3807359"/>
                <a:gd name="connsiteY11" fmla="*/ 1554158 h 3869685"/>
                <a:gd name="connsiteX12" fmla="*/ 3019642 w 3807359"/>
                <a:gd name="connsiteY12" fmla="*/ 1573208 h 3869685"/>
                <a:gd name="connsiteX13" fmla="*/ 2997734 w 3807359"/>
                <a:gd name="connsiteY13" fmla="*/ 1582733 h 3869685"/>
                <a:gd name="connsiteX14" fmla="*/ 2974874 w 3807359"/>
                <a:gd name="connsiteY14" fmla="*/ 1590353 h 3869685"/>
                <a:gd name="connsiteX15" fmla="*/ 2929154 w 3807359"/>
                <a:gd name="connsiteY15" fmla="*/ 1606545 h 3869685"/>
                <a:gd name="connsiteX16" fmla="*/ 2741512 w 3807359"/>
                <a:gd name="connsiteY16" fmla="*/ 1648455 h 3869685"/>
                <a:gd name="connsiteX17" fmla="*/ 2645309 w 3807359"/>
                <a:gd name="connsiteY17" fmla="*/ 1657980 h 3869685"/>
                <a:gd name="connsiteX18" fmla="*/ 2597684 w 3807359"/>
                <a:gd name="connsiteY18" fmla="*/ 1659885 h 3869685"/>
                <a:gd name="connsiteX19" fmla="*/ 2549107 w 3807359"/>
                <a:gd name="connsiteY19" fmla="*/ 1659885 h 3869685"/>
                <a:gd name="connsiteX20" fmla="*/ 2501482 w 3807359"/>
                <a:gd name="connsiteY20" fmla="*/ 1657028 h 3869685"/>
                <a:gd name="connsiteX21" fmla="*/ 2477669 w 3807359"/>
                <a:gd name="connsiteY21" fmla="*/ 1655123 h 3869685"/>
                <a:gd name="connsiteX22" fmla="*/ 2453857 w 3807359"/>
                <a:gd name="connsiteY22" fmla="*/ 1652265 h 3869685"/>
                <a:gd name="connsiteX23" fmla="*/ 2406232 w 3807359"/>
                <a:gd name="connsiteY23" fmla="*/ 1646550 h 3869685"/>
                <a:gd name="connsiteX24" fmla="*/ 2358607 w 3807359"/>
                <a:gd name="connsiteY24" fmla="*/ 1637978 h 3869685"/>
                <a:gd name="connsiteX25" fmla="*/ 2334794 w 3807359"/>
                <a:gd name="connsiteY25" fmla="*/ 1633215 h 3869685"/>
                <a:gd name="connsiteX26" fmla="*/ 2311934 w 3807359"/>
                <a:gd name="connsiteY26" fmla="*/ 1627500 h 3869685"/>
                <a:gd name="connsiteX27" fmla="*/ 2265262 w 3807359"/>
                <a:gd name="connsiteY27" fmla="*/ 1615118 h 3869685"/>
                <a:gd name="connsiteX28" fmla="*/ 2219542 w 3807359"/>
                <a:gd name="connsiteY28" fmla="*/ 1599878 h 3869685"/>
                <a:gd name="connsiteX29" fmla="*/ 2196682 w 3807359"/>
                <a:gd name="connsiteY29" fmla="*/ 1592258 h 3869685"/>
                <a:gd name="connsiteX30" fmla="*/ 2174774 w 3807359"/>
                <a:gd name="connsiteY30" fmla="*/ 1583685 h 3869685"/>
                <a:gd name="connsiteX31" fmla="*/ 2130007 w 3807359"/>
                <a:gd name="connsiteY31" fmla="*/ 1564635 h 3869685"/>
                <a:gd name="connsiteX32" fmla="*/ 2087144 w 3807359"/>
                <a:gd name="connsiteY32" fmla="*/ 1542728 h 3869685"/>
                <a:gd name="connsiteX33" fmla="*/ 2004277 w 3807359"/>
                <a:gd name="connsiteY33" fmla="*/ 1494150 h 3869685"/>
                <a:gd name="connsiteX34" fmla="*/ 1993799 w 3807359"/>
                <a:gd name="connsiteY34" fmla="*/ 1487483 h 3869685"/>
                <a:gd name="connsiteX35" fmla="*/ 1984274 w 3807359"/>
                <a:gd name="connsiteY35" fmla="*/ 1480815 h 3869685"/>
                <a:gd name="connsiteX36" fmla="*/ 1965224 w 3807359"/>
                <a:gd name="connsiteY36" fmla="*/ 1466528 h 3869685"/>
                <a:gd name="connsiteX37" fmla="*/ 1946174 w 3807359"/>
                <a:gd name="connsiteY37" fmla="*/ 1452240 h 3869685"/>
                <a:gd name="connsiteX38" fmla="*/ 1927124 w 3807359"/>
                <a:gd name="connsiteY38" fmla="*/ 1437000 h 3869685"/>
                <a:gd name="connsiteX39" fmla="*/ 1909027 w 3807359"/>
                <a:gd name="connsiteY39" fmla="*/ 1421760 h 3869685"/>
                <a:gd name="connsiteX40" fmla="*/ 1890929 w 3807359"/>
                <a:gd name="connsiteY40" fmla="*/ 1405568 h 3869685"/>
                <a:gd name="connsiteX41" fmla="*/ 1856639 w 3807359"/>
                <a:gd name="connsiteY41" fmla="*/ 1372230 h 3869685"/>
                <a:gd name="connsiteX42" fmla="*/ 1738529 w 3807359"/>
                <a:gd name="connsiteY42" fmla="*/ 1220783 h 3869685"/>
                <a:gd name="connsiteX43" fmla="*/ 1654709 w 3807359"/>
                <a:gd name="connsiteY43" fmla="*/ 1047428 h 3869685"/>
                <a:gd name="connsiteX44" fmla="*/ 1608037 w 3807359"/>
                <a:gd name="connsiteY44" fmla="*/ 860738 h 3869685"/>
                <a:gd name="connsiteX45" fmla="*/ 1601369 w 3807359"/>
                <a:gd name="connsiteY45" fmla="*/ 668333 h 3869685"/>
                <a:gd name="connsiteX46" fmla="*/ 1614704 w 3807359"/>
                <a:gd name="connsiteY46" fmla="*/ 573083 h 3869685"/>
                <a:gd name="connsiteX47" fmla="*/ 1626134 w 3807359"/>
                <a:gd name="connsiteY47" fmla="*/ 526410 h 3869685"/>
                <a:gd name="connsiteX48" fmla="*/ 1632802 w 3807359"/>
                <a:gd name="connsiteY48" fmla="*/ 503550 h 3869685"/>
                <a:gd name="connsiteX49" fmla="*/ 1640422 w 3807359"/>
                <a:gd name="connsiteY49" fmla="*/ 480690 h 3869685"/>
                <a:gd name="connsiteX50" fmla="*/ 1656614 w 3807359"/>
                <a:gd name="connsiteY50" fmla="*/ 435923 h 3869685"/>
                <a:gd name="connsiteX51" fmla="*/ 1676617 w 3807359"/>
                <a:gd name="connsiteY51" fmla="*/ 392108 h 3869685"/>
                <a:gd name="connsiteX52" fmla="*/ 1725194 w 3807359"/>
                <a:gd name="connsiteY52" fmla="*/ 309240 h 3869685"/>
                <a:gd name="connsiteX53" fmla="*/ 1785202 w 3807359"/>
                <a:gd name="connsiteY53" fmla="*/ 233993 h 3869685"/>
                <a:gd name="connsiteX54" fmla="*/ 1854734 w 3807359"/>
                <a:gd name="connsiteY54" fmla="*/ 167318 h 3869685"/>
                <a:gd name="connsiteX55" fmla="*/ 2199539 w 3807359"/>
                <a:gd name="connsiteY55" fmla="*/ 7298 h 3869685"/>
                <a:gd name="connsiteX56" fmla="*/ 2390992 w 3807359"/>
                <a:gd name="connsiteY56" fmla="*/ 9203 h 3869685"/>
                <a:gd name="connsiteX57" fmla="*/ 2483384 w 3807359"/>
                <a:gd name="connsiteY57" fmla="*/ 34920 h 3869685"/>
                <a:gd name="connsiteX58" fmla="*/ 2505292 w 3807359"/>
                <a:gd name="connsiteY58" fmla="*/ 44445 h 3869685"/>
                <a:gd name="connsiteX59" fmla="*/ 2527199 w 3807359"/>
                <a:gd name="connsiteY59" fmla="*/ 54923 h 3869685"/>
                <a:gd name="connsiteX60" fmla="*/ 2549107 w 3807359"/>
                <a:gd name="connsiteY60" fmla="*/ 65400 h 3869685"/>
                <a:gd name="connsiteX61" fmla="*/ 2570062 w 3807359"/>
                <a:gd name="connsiteY61" fmla="*/ 77783 h 3869685"/>
                <a:gd name="connsiteX62" fmla="*/ 2714842 w 3807359"/>
                <a:gd name="connsiteY62" fmla="*/ 203513 h 3869685"/>
                <a:gd name="connsiteX63" fmla="*/ 2816759 w 3807359"/>
                <a:gd name="connsiteY63" fmla="*/ 366390 h 3869685"/>
                <a:gd name="connsiteX64" fmla="*/ 2889149 w 3807359"/>
                <a:gd name="connsiteY64" fmla="*/ 740723 h 3869685"/>
                <a:gd name="connsiteX65" fmla="*/ 2810092 w 3807359"/>
                <a:gd name="connsiteY65" fmla="*/ 1116008 h 3869685"/>
                <a:gd name="connsiteX66" fmla="*/ 2641499 w 3807359"/>
                <a:gd name="connsiteY66" fmla="*/ 1461765 h 3869685"/>
                <a:gd name="connsiteX67" fmla="*/ 2171917 w 3807359"/>
                <a:gd name="connsiteY67" fmla="*/ 2069460 h 3869685"/>
                <a:gd name="connsiteX68" fmla="*/ 1872832 w 3807359"/>
                <a:gd name="connsiteY68" fmla="*/ 2311395 h 3869685"/>
                <a:gd name="connsiteX69" fmla="*/ 1531837 w 3807359"/>
                <a:gd name="connsiteY69" fmla="*/ 2488560 h 3869685"/>
                <a:gd name="connsiteX70" fmla="*/ 1508977 w 3807359"/>
                <a:gd name="connsiteY70" fmla="*/ 2497133 h 3869685"/>
                <a:gd name="connsiteX71" fmla="*/ 1486117 w 3807359"/>
                <a:gd name="connsiteY71" fmla="*/ 2504753 h 3869685"/>
                <a:gd name="connsiteX72" fmla="*/ 1440397 w 3807359"/>
                <a:gd name="connsiteY72" fmla="*/ 2519993 h 3869685"/>
                <a:gd name="connsiteX73" fmla="*/ 1348004 w 3807359"/>
                <a:gd name="connsiteY73" fmla="*/ 2546663 h 3869685"/>
                <a:gd name="connsiteX74" fmla="*/ 1253707 w 3807359"/>
                <a:gd name="connsiteY74" fmla="*/ 2566665 h 3869685"/>
                <a:gd name="connsiteX75" fmla="*/ 1206082 w 3807359"/>
                <a:gd name="connsiteY75" fmla="*/ 2574285 h 3869685"/>
                <a:gd name="connsiteX76" fmla="*/ 1158457 w 3807359"/>
                <a:gd name="connsiteY76" fmla="*/ 2580953 h 3869685"/>
                <a:gd name="connsiteX77" fmla="*/ 774599 w 3807359"/>
                <a:gd name="connsiteY77" fmla="*/ 2576190 h 3869685"/>
                <a:gd name="connsiteX78" fmla="*/ 750787 w 3807359"/>
                <a:gd name="connsiteY78" fmla="*/ 2573333 h 3869685"/>
                <a:gd name="connsiteX79" fmla="*/ 726974 w 3807359"/>
                <a:gd name="connsiteY79" fmla="*/ 2568570 h 3869685"/>
                <a:gd name="connsiteX80" fmla="*/ 679349 w 3807359"/>
                <a:gd name="connsiteY80" fmla="*/ 2559045 h 3869685"/>
                <a:gd name="connsiteX81" fmla="*/ 632677 w 3807359"/>
                <a:gd name="connsiteY81" fmla="*/ 2547615 h 3869685"/>
                <a:gd name="connsiteX82" fmla="*/ 586004 w 3807359"/>
                <a:gd name="connsiteY82" fmla="*/ 2535233 h 3869685"/>
                <a:gd name="connsiteX83" fmla="*/ 540284 w 3807359"/>
                <a:gd name="connsiteY83" fmla="*/ 2519040 h 3869685"/>
                <a:gd name="connsiteX84" fmla="*/ 495517 w 3807359"/>
                <a:gd name="connsiteY84" fmla="*/ 2502848 h 3869685"/>
                <a:gd name="connsiteX85" fmla="*/ 451702 w 3807359"/>
                <a:gd name="connsiteY85" fmla="*/ 2483798 h 3869685"/>
                <a:gd name="connsiteX86" fmla="*/ 407887 w 3807359"/>
                <a:gd name="connsiteY86" fmla="*/ 2462843 h 3869685"/>
                <a:gd name="connsiteX87" fmla="*/ 108802 w 3807359"/>
                <a:gd name="connsiteY87" fmla="*/ 2225670 h 3869685"/>
                <a:gd name="connsiteX88" fmla="*/ 81179 w 3807359"/>
                <a:gd name="connsiteY88" fmla="*/ 2186618 h 3869685"/>
                <a:gd name="connsiteX89" fmla="*/ 67844 w 3807359"/>
                <a:gd name="connsiteY89" fmla="*/ 2166615 h 3869685"/>
                <a:gd name="connsiteX90" fmla="*/ 56414 w 3807359"/>
                <a:gd name="connsiteY90" fmla="*/ 2145660 h 3869685"/>
                <a:gd name="connsiteX91" fmla="*/ 50699 w 3807359"/>
                <a:gd name="connsiteY91" fmla="*/ 2135183 h 3869685"/>
                <a:gd name="connsiteX92" fmla="*/ 45937 w 3807359"/>
                <a:gd name="connsiteY92" fmla="*/ 2124705 h 3869685"/>
                <a:gd name="connsiteX93" fmla="*/ 35459 w 3807359"/>
                <a:gd name="connsiteY93" fmla="*/ 2102798 h 3869685"/>
                <a:gd name="connsiteX94" fmla="*/ 26887 w 3807359"/>
                <a:gd name="connsiteY94" fmla="*/ 2079938 h 3869685"/>
                <a:gd name="connsiteX95" fmla="*/ 19267 w 3807359"/>
                <a:gd name="connsiteY95" fmla="*/ 2057078 h 3869685"/>
                <a:gd name="connsiteX96" fmla="*/ 4979 w 3807359"/>
                <a:gd name="connsiteY96" fmla="*/ 1866578 h 3869685"/>
                <a:gd name="connsiteX97" fmla="*/ 73559 w 3807359"/>
                <a:gd name="connsiteY97" fmla="*/ 1687508 h 3869685"/>
                <a:gd name="connsiteX98" fmla="*/ 201194 w 3807359"/>
                <a:gd name="connsiteY98" fmla="*/ 1543680 h 3869685"/>
                <a:gd name="connsiteX99" fmla="*/ 366929 w 3807359"/>
                <a:gd name="connsiteY99" fmla="*/ 1446525 h 3869685"/>
                <a:gd name="connsiteX100" fmla="*/ 553619 w 3807359"/>
                <a:gd name="connsiteY100" fmla="*/ 1400805 h 3869685"/>
                <a:gd name="connsiteX101" fmla="*/ 935572 w 3807359"/>
                <a:gd name="connsiteY101" fmla="*/ 1428428 h 3869685"/>
                <a:gd name="connsiteX102" fmla="*/ 1120357 w 3807359"/>
                <a:gd name="connsiteY102" fmla="*/ 1481768 h 3869685"/>
                <a:gd name="connsiteX103" fmla="*/ 1298474 w 3807359"/>
                <a:gd name="connsiteY103" fmla="*/ 1554158 h 3869685"/>
                <a:gd name="connsiteX104" fmla="*/ 1468019 w 3807359"/>
                <a:gd name="connsiteY104" fmla="*/ 1644645 h 3869685"/>
                <a:gd name="connsiteX105" fmla="*/ 1627087 w 3807359"/>
                <a:gd name="connsiteY105" fmla="*/ 1753230 h 3869685"/>
                <a:gd name="connsiteX106" fmla="*/ 1896644 w 3807359"/>
                <a:gd name="connsiteY106" fmla="*/ 2026598 h 3869685"/>
                <a:gd name="connsiteX107" fmla="*/ 2080477 w 3807359"/>
                <a:gd name="connsiteY107" fmla="*/ 2363783 h 3869685"/>
                <a:gd name="connsiteX108" fmla="*/ 2139532 w 3807359"/>
                <a:gd name="connsiteY108" fmla="*/ 2546663 h 3869685"/>
                <a:gd name="connsiteX109" fmla="*/ 2179537 w 3807359"/>
                <a:gd name="connsiteY109" fmla="*/ 2735258 h 3869685"/>
                <a:gd name="connsiteX110" fmla="*/ 2202397 w 3807359"/>
                <a:gd name="connsiteY110" fmla="*/ 2926710 h 3869685"/>
                <a:gd name="connsiteX111" fmla="*/ 2210969 w 3807359"/>
                <a:gd name="connsiteY111" fmla="*/ 3119115 h 3869685"/>
                <a:gd name="connsiteX112" fmla="*/ 2208112 w 3807359"/>
                <a:gd name="connsiteY112" fmla="*/ 3311520 h 3869685"/>
                <a:gd name="connsiteX113" fmla="*/ 2203349 w 3807359"/>
                <a:gd name="connsiteY113" fmla="*/ 3407723 h 3869685"/>
                <a:gd name="connsiteX114" fmla="*/ 2201444 w 3807359"/>
                <a:gd name="connsiteY114" fmla="*/ 3438203 h 3869685"/>
                <a:gd name="connsiteX115" fmla="*/ 2201444 w 3807359"/>
                <a:gd name="connsiteY115" fmla="*/ 3442965 h 3869685"/>
                <a:gd name="connsiteX116" fmla="*/ 2200492 w 3807359"/>
                <a:gd name="connsiteY116" fmla="*/ 3461063 h 3869685"/>
                <a:gd name="connsiteX117" fmla="*/ 2197634 w 3807359"/>
                <a:gd name="connsiteY117" fmla="*/ 3498210 h 3869685"/>
                <a:gd name="connsiteX118" fmla="*/ 2190967 w 3807359"/>
                <a:gd name="connsiteY118" fmla="*/ 3573458 h 3869685"/>
                <a:gd name="connsiteX119" fmla="*/ 2158582 w 3807359"/>
                <a:gd name="connsiteY119" fmla="*/ 3869685 h 3869685"/>
                <a:gd name="connsiteX0" fmla="*/ 4316523 w 4316523"/>
                <a:gd name="connsiteY0" fmla="*/ 0 h 4531303"/>
                <a:gd name="connsiteX1" fmla="*/ 3653054 w 4316523"/>
                <a:gd name="connsiteY1" fmla="*/ 1665231 h 4531303"/>
                <a:gd name="connsiteX2" fmla="*/ 3601619 w 4316523"/>
                <a:gd name="connsiteY2" fmla="*/ 1746193 h 4531303"/>
                <a:gd name="connsiteX3" fmla="*/ 3573997 w 4316523"/>
                <a:gd name="connsiteY3" fmla="*/ 1786198 h 4531303"/>
                <a:gd name="connsiteX4" fmla="*/ 3544469 w 4316523"/>
                <a:gd name="connsiteY4" fmla="*/ 1824298 h 4531303"/>
                <a:gd name="connsiteX5" fmla="*/ 3530182 w 4316523"/>
                <a:gd name="connsiteY5" fmla="*/ 1843348 h 4531303"/>
                <a:gd name="connsiteX6" fmla="*/ 3514942 w 4316523"/>
                <a:gd name="connsiteY6" fmla="*/ 1861446 h 4531303"/>
                <a:gd name="connsiteX7" fmla="*/ 3483509 w 4316523"/>
                <a:gd name="connsiteY7" fmla="*/ 1898593 h 4531303"/>
                <a:gd name="connsiteX8" fmla="*/ 3450172 w 4316523"/>
                <a:gd name="connsiteY8" fmla="*/ 1933836 h 4531303"/>
                <a:gd name="connsiteX9" fmla="*/ 3416834 w 4316523"/>
                <a:gd name="connsiteY9" fmla="*/ 1968126 h 4531303"/>
                <a:gd name="connsiteX10" fmla="*/ 3106319 w 4316523"/>
                <a:gd name="connsiteY10" fmla="*/ 2193868 h 4531303"/>
                <a:gd name="connsiteX11" fmla="*/ 3063457 w 4316523"/>
                <a:gd name="connsiteY11" fmla="*/ 2215776 h 4531303"/>
                <a:gd name="connsiteX12" fmla="*/ 3019642 w 4316523"/>
                <a:gd name="connsiteY12" fmla="*/ 2234826 h 4531303"/>
                <a:gd name="connsiteX13" fmla="*/ 2997734 w 4316523"/>
                <a:gd name="connsiteY13" fmla="*/ 2244351 h 4531303"/>
                <a:gd name="connsiteX14" fmla="*/ 2974874 w 4316523"/>
                <a:gd name="connsiteY14" fmla="*/ 2251971 h 4531303"/>
                <a:gd name="connsiteX15" fmla="*/ 2929154 w 4316523"/>
                <a:gd name="connsiteY15" fmla="*/ 2268163 h 4531303"/>
                <a:gd name="connsiteX16" fmla="*/ 2741512 w 4316523"/>
                <a:gd name="connsiteY16" fmla="*/ 2310073 h 4531303"/>
                <a:gd name="connsiteX17" fmla="*/ 2645309 w 4316523"/>
                <a:gd name="connsiteY17" fmla="*/ 2319598 h 4531303"/>
                <a:gd name="connsiteX18" fmla="*/ 2597684 w 4316523"/>
                <a:gd name="connsiteY18" fmla="*/ 2321503 h 4531303"/>
                <a:gd name="connsiteX19" fmla="*/ 2549107 w 4316523"/>
                <a:gd name="connsiteY19" fmla="*/ 2321503 h 4531303"/>
                <a:gd name="connsiteX20" fmla="*/ 2501482 w 4316523"/>
                <a:gd name="connsiteY20" fmla="*/ 2318646 h 4531303"/>
                <a:gd name="connsiteX21" fmla="*/ 2477669 w 4316523"/>
                <a:gd name="connsiteY21" fmla="*/ 2316741 h 4531303"/>
                <a:gd name="connsiteX22" fmla="*/ 2453857 w 4316523"/>
                <a:gd name="connsiteY22" fmla="*/ 2313883 h 4531303"/>
                <a:gd name="connsiteX23" fmla="*/ 2406232 w 4316523"/>
                <a:gd name="connsiteY23" fmla="*/ 2308168 h 4531303"/>
                <a:gd name="connsiteX24" fmla="*/ 2358607 w 4316523"/>
                <a:gd name="connsiteY24" fmla="*/ 2299596 h 4531303"/>
                <a:gd name="connsiteX25" fmla="*/ 2334794 w 4316523"/>
                <a:gd name="connsiteY25" fmla="*/ 2294833 h 4531303"/>
                <a:gd name="connsiteX26" fmla="*/ 2311934 w 4316523"/>
                <a:gd name="connsiteY26" fmla="*/ 2289118 h 4531303"/>
                <a:gd name="connsiteX27" fmla="*/ 2265262 w 4316523"/>
                <a:gd name="connsiteY27" fmla="*/ 2276736 h 4531303"/>
                <a:gd name="connsiteX28" fmla="*/ 2219542 w 4316523"/>
                <a:gd name="connsiteY28" fmla="*/ 2261496 h 4531303"/>
                <a:gd name="connsiteX29" fmla="*/ 2196682 w 4316523"/>
                <a:gd name="connsiteY29" fmla="*/ 2253876 h 4531303"/>
                <a:gd name="connsiteX30" fmla="*/ 2174774 w 4316523"/>
                <a:gd name="connsiteY30" fmla="*/ 2245303 h 4531303"/>
                <a:gd name="connsiteX31" fmla="*/ 2130007 w 4316523"/>
                <a:gd name="connsiteY31" fmla="*/ 2226253 h 4531303"/>
                <a:gd name="connsiteX32" fmla="*/ 2087144 w 4316523"/>
                <a:gd name="connsiteY32" fmla="*/ 2204346 h 4531303"/>
                <a:gd name="connsiteX33" fmla="*/ 2004277 w 4316523"/>
                <a:gd name="connsiteY33" fmla="*/ 2155768 h 4531303"/>
                <a:gd name="connsiteX34" fmla="*/ 1993799 w 4316523"/>
                <a:gd name="connsiteY34" fmla="*/ 2149101 h 4531303"/>
                <a:gd name="connsiteX35" fmla="*/ 1984274 w 4316523"/>
                <a:gd name="connsiteY35" fmla="*/ 2142433 h 4531303"/>
                <a:gd name="connsiteX36" fmla="*/ 1965224 w 4316523"/>
                <a:gd name="connsiteY36" fmla="*/ 2128146 h 4531303"/>
                <a:gd name="connsiteX37" fmla="*/ 1946174 w 4316523"/>
                <a:gd name="connsiteY37" fmla="*/ 2113858 h 4531303"/>
                <a:gd name="connsiteX38" fmla="*/ 1927124 w 4316523"/>
                <a:gd name="connsiteY38" fmla="*/ 2098618 h 4531303"/>
                <a:gd name="connsiteX39" fmla="*/ 1909027 w 4316523"/>
                <a:gd name="connsiteY39" fmla="*/ 2083378 h 4531303"/>
                <a:gd name="connsiteX40" fmla="*/ 1890929 w 4316523"/>
                <a:gd name="connsiteY40" fmla="*/ 2067186 h 4531303"/>
                <a:gd name="connsiteX41" fmla="*/ 1856639 w 4316523"/>
                <a:gd name="connsiteY41" fmla="*/ 2033848 h 4531303"/>
                <a:gd name="connsiteX42" fmla="*/ 1738529 w 4316523"/>
                <a:gd name="connsiteY42" fmla="*/ 1882401 h 4531303"/>
                <a:gd name="connsiteX43" fmla="*/ 1654709 w 4316523"/>
                <a:gd name="connsiteY43" fmla="*/ 1709046 h 4531303"/>
                <a:gd name="connsiteX44" fmla="*/ 1608037 w 4316523"/>
                <a:gd name="connsiteY44" fmla="*/ 1522356 h 4531303"/>
                <a:gd name="connsiteX45" fmla="*/ 1601369 w 4316523"/>
                <a:gd name="connsiteY45" fmla="*/ 1329951 h 4531303"/>
                <a:gd name="connsiteX46" fmla="*/ 1614704 w 4316523"/>
                <a:gd name="connsiteY46" fmla="*/ 1234701 h 4531303"/>
                <a:gd name="connsiteX47" fmla="*/ 1626134 w 4316523"/>
                <a:gd name="connsiteY47" fmla="*/ 1188028 h 4531303"/>
                <a:gd name="connsiteX48" fmla="*/ 1632802 w 4316523"/>
                <a:gd name="connsiteY48" fmla="*/ 1165168 h 4531303"/>
                <a:gd name="connsiteX49" fmla="*/ 1640422 w 4316523"/>
                <a:gd name="connsiteY49" fmla="*/ 1142308 h 4531303"/>
                <a:gd name="connsiteX50" fmla="*/ 1656614 w 4316523"/>
                <a:gd name="connsiteY50" fmla="*/ 1097541 h 4531303"/>
                <a:gd name="connsiteX51" fmla="*/ 1676617 w 4316523"/>
                <a:gd name="connsiteY51" fmla="*/ 1053726 h 4531303"/>
                <a:gd name="connsiteX52" fmla="*/ 1725194 w 4316523"/>
                <a:gd name="connsiteY52" fmla="*/ 970858 h 4531303"/>
                <a:gd name="connsiteX53" fmla="*/ 1785202 w 4316523"/>
                <a:gd name="connsiteY53" fmla="*/ 895611 h 4531303"/>
                <a:gd name="connsiteX54" fmla="*/ 1854734 w 4316523"/>
                <a:gd name="connsiteY54" fmla="*/ 828936 h 4531303"/>
                <a:gd name="connsiteX55" fmla="*/ 2199539 w 4316523"/>
                <a:gd name="connsiteY55" fmla="*/ 668916 h 4531303"/>
                <a:gd name="connsiteX56" fmla="*/ 2390992 w 4316523"/>
                <a:gd name="connsiteY56" fmla="*/ 670821 h 4531303"/>
                <a:gd name="connsiteX57" fmla="*/ 2483384 w 4316523"/>
                <a:gd name="connsiteY57" fmla="*/ 696538 h 4531303"/>
                <a:gd name="connsiteX58" fmla="*/ 2505292 w 4316523"/>
                <a:gd name="connsiteY58" fmla="*/ 706063 h 4531303"/>
                <a:gd name="connsiteX59" fmla="*/ 2527199 w 4316523"/>
                <a:gd name="connsiteY59" fmla="*/ 716541 h 4531303"/>
                <a:gd name="connsiteX60" fmla="*/ 2549107 w 4316523"/>
                <a:gd name="connsiteY60" fmla="*/ 727018 h 4531303"/>
                <a:gd name="connsiteX61" fmla="*/ 2570062 w 4316523"/>
                <a:gd name="connsiteY61" fmla="*/ 739401 h 4531303"/>
                <a:gd name="connsiteX62" fmla="*/ 2714842 w 4316523"/>
                <a:gd name="connsiteY62" fmla="*/ 865131 h 4531303"/>
                <a:gd name="connsiteX63" fmla="*/ 2816759 w 4316523"/>
                <a:gd name="connsiteY63" fmla="*/ 1028008 h 4531303"/>
                <a:gd name="connsiteX64" fmla="*/ 2889149 w 4316523"/>
                <a:gd name="connsiteY64" fmla="*/ 1402341 h 4531303"/>
                <a:gd name="connsiteX65" fmla="*/ 2810092 w 4316523"/>
                <a:gd name="connsiteY65" fmla="*/ 1777626 h 4531303"/>
                <a:gd name="connsiteX66" fmla="*/ 2641499 w 4316523"/>
                <a:gd name="connsiteY66" fmla="*/ 2123383 h 4531303"/>
                <a:gd name="connsiteX67" fmla="*/ 2171917 w 4316523"/>
                <a:gd name="connsiteY67" fmla="*/ 2731078 h 4531303"/>
                <a:gd name="connsiteX68" fmla="*/ 1872832 w 4316523"/>
                <a:gd name="connsiteY68" fmla="*/ 2973013 h 4531303"/>
                <a:gd name="connsiteX69" fmla="*/ 1531837 w 4316523"/>
                <a:gd name="connsiteY69" fmla="*/ 3150178 h 4531303"/>
                <a:gd name="connsiteX70" fmla="*/ 1508977 w 4316523"/>
                <a:gd name="connsiteY70" fmla="*/ 3158751 h 4531303"/>
                <a:gd name="connsiteX71" fmla="*/ 1486117 w 4316523"/>
                <a:gd name="connsiteY71" fmla="*/ 3166371 h 4531303"/>
                <a:gd name="connsiteX72" fmla="*/ 1440397 w 4316523"/>
                <a:gd name="connsiteY72" fmla="*/ 3181611 h 4531303"/>
                <a:gd name="connsiteX73" fmla="*/ 1348004 w 4316523"/>
                <a:gd name="connsiteY73" fmla="*/ 3208281 h 4531303"/>
                <a:gd name="connsiteX74" fmla="*/ 1253707 w 4316523"/>
                <a:gd name="connsiteY74" fmla="*/ 3228283 h 4531303"/>
                <a:gd name="connsiteX75" fmla="*/ 1206082 w 4316523"/>
                <a:gd name="connsiteY75" fmla="*/ 3235903 h 4531303"/>
                <a:gd name="connsiteX76" fmla="*/ 1158457 w 4316523"/>
                <a:gd name="connsiteY76" fmla="*/ 3242571 h 4531303"/>
                <a:gd name="connsiteX77" fmla="*/ 774599 w 4316523"/>
                <a:gd name="connsiteY77" fmla="*/ 3237808 h 4531303"/>
                <a:gd name="connsiteX78" fmla="*/ 750787 w 4316523"/>
                <a:gd name="connsiteY78" fmla="*/ 3234951 h 4531303"/>
                <a:gd name="connsiteX79" fmla="*/ 726974 w 4316523"/>
                <a:gd name="connsiteY79" fmla="*/ 3230188 h 4531303"/>
                <a:gd name="connsiteX80" fmla="*/ 679349 w 4316523"/>
                <a:gd name="connsiteY80" fmla="*/ 3220663 h 4531303"/>
                <a:gd name="connsiteX81" fmla="*/ 632677 w 4316523"/>
                <a:gd name="connsiteY81" fmla="*/ 3209233 h 4531303"/>
                <a:gd name="connsiteX82" fmla="*/ 586004 w 4316523"/>
                <a:gd name="connsiteY82" fmla="*/ 3196851 h 4531303"/>
                <a:gd name="connsiteX83" fmla="*/ 540284 w 4316523"/>
                <a:gd name="connsiteY83" fmla="*/ 3180658 h 4531303"/>
                <a:gd name="connsiteX84" fmla="*/ 495517 w 4316523"/>
                <a:gd name="connsiteY84" fmla="*/ 3164466 h 4531303"/>
                <a:gd name="connsiteX85" fmla="*/ 451702 w 4316523"/>
                <a:gd name="connsiteY85" fmla="*/ 3145416 h 4531303"/>
                <a:gd name="connsiteX86" fmla="*/ 407887 w 4316523"/>
                <a:gd name="connsiteY86" fmla="*/ 3124461 h 4531303"/>
                <a:gd name="connsiteX87" fmla="*/ 108802 w 4316523"/>
                <a:gd name="connsiteY87" fmla="*/ 2887288 h 4531303"/>
                <a:gd name="connsiteX88" fmla="*/ 81179 w 4316523"/>
                <a:gd name="connsiteY88" fmla="*/ 2848236 h 4531303"/>
                <a:gd name="connsiteX89" fmla="*/ 67844 w 4316523"/>
                <a:gd name="connsiteY89" fmla="*/ 2828233 h 4531303"/>
                <a:gd name="connsiteX90" fmla="*/ 56414 w 4316523"/>
                <a:gd name="connsiteY90" fmla="*/ 2807278 h 4531303"/>
                <a:gd name="connsiteX91" fmla="*/ 50699 w 4316523"/>
                <a:gd name="connsiteY91" fmla="*/ 2796801 h 4531303"/>
                <a:gd name="connsiteX92" fmla="*/ 45937 w 4316523"/>
                <a:gd name="connsiteY92" fmla="*/ 2786323 h 4531303"/>
                <a:gd name="connsiteX93" fmla="*/ 35459 w 4316523"/>
                <a:gd name="connsiteY93" fmla="*/ 2764416 h 4531303"/>
                <a:gd name="connsiteX94" fmla="*/ 26887 w 4316523"/>
                <a:gd name="connsiteY94" fmla="*/ 2741556 h 4531303"/>
                <a:gd name="connsiteX95" fmla="*/ 19267 w 4316523"/>
                <a:gd name="connsiteY95" fmla="*/ 2718696 h 4531303"/>
                <a:gd name="connsiteX96" fmla="*/ 4979 w 4316523"/>
                <a:gd name="connsiteY96" fmla="*/ 2528196 h 4531303"/>
                <a:gd name="connsiteX97" fmla="*/ 73559 w 4316523"/>
                <a:gd name="connsiteY97" fmla="*/ 2349126 h 4531303"/>
                <a:gd name="connsiteX98" fmla="*/ 201194 w 4316523"/>
                <a:gd name="connsiteY98" fmla="*/ 2205298 h 4531303"/>
                <a:gd name="connsiteX99" fmla="*/ 366929 w 4316523"/>
                <a:gd name="connsiteY99" fmla="*/ 2108143 h 4531303"/>
                <a:gd name="connsiteX100" fmla="*/ 553619 w 4316523"/>
                <a:gd name="connsiteY100" fmla="*/ 2062423 h 4531303"/>
                <a:gd name="connsiteX101" fmla="*/ 935572 w 4316523"/>
                <a:gd name="connsiteY101" fmla="*/ 2090046 h 4531303"/>
                <a:gd name="connsiteX102" fmla="*/ 1120357 w 4316523"/>
                <a:gd name="connsiteY102" fmla="*/ 2143386 h 4531303"/>
                <a:gd name="connsiteX103" fmla="*/ 1298474 w 4316523"/>
                <a:gd name="connsiteY103" fmla="*/ 2215776 h 4531303"/>
                <a:gd name="connsiteX104" fmla="*/ 1468019 w 4316523"/>
                <a:gd name="connsiteY104" fmla="*/ 2306263 h 4531303"/>
                <a:gd name="connsiteX105" fmla="*/ 1627087 w 4316523"/>
                <a:gd name="connsiteY105" fmla="*/ 2414848 h 4531303"/>
                <a:gd name="connsiteX106" fmla="*/ 1896644 w 4316523"/>
                <a:gd name="connsiteY106" fmla="*/ 2688216 h 4531303"/>
                <a:gd name="connsiteX107" fmla="*/ 2080477 w 4316523"/>
                <a:gd name="connsiteY107" fmla="*/ 3025401 h 4531303"/>
                <a:gd name="connsiteX108" fmla="*/ 2139532 w 4316523"/>
                <a:gd name="connsiteY108" fmla="*/ 3208281 h 4531303"/>
                <a:gd name="connsiteX109" fmla="*/ 2179537 w 4316523"/>
                <a:gd name="connsiteY109" fmla="*/ 3396876 h 4531303"/>
                <a:gd name="connsiteX110" fmla="*/ 2202397 w 4316523"/>
                <a:gd name="connsiteY110" fmla="*/ 3588328 h 4531303"/>
                <a:gd name="connsiteX111" fmla="*/ 2210969 w 4316523"/>
                <a:gd name="connsiteY111" fmla="*/ 3780733 h 4531303"/>
                <a:gd name="connsiteX112" fmla="*/ 2208112 w 4316523"/>
                <a:gd name="connsiteY112" fmla="*/ 3973138 h 4531303"/>
                <a:gd name="connsiteX113" fmla="*/ 2203349 w 4316523"/>
                <a:gd name="connsiteY113" fmla="*/ 4069341 h 4531303"/>
                <a:gd name="connsiteX114" fmla="*/ 2201444 w 4316523"/>
                <a:gd name="connsiteY114" fmla="*/ 4099821 h 4531303"/>
                <a:gd name="connsiteX115" fmla="*/ 2201444 w 4316523"/>
                <a:gd name="connsiteY115" fmla="*/ 4104583 h 4531303"/>
                <a:gd name="connsiteX116" fmla="*/ 2200492 w 4316523"/>
                <a:gd name="connsiteY116" fmla="*/ 4122681 h 4531303"/>
                <a:gd name="connsiteX117" fmla="*/ 2197634 w 4316523"/>
                <a:gd name="connsiteY117" fmla="*/ 4159828 h 4531303"/>
                <a:gd name="connsiteX118" fmla="*/ 2190967 w 4316523"/>
                <a:gd name="connsiteY118" fmla="*/ 4235076 h 4531303"/>
                <a:gd name="connsiteX119" fmla="*/ 2158582 w 4316523"/>
                <a:gd name="connsiteY119" fmla="*/ 4531303 h 4531303"/>
                <a:gd name="connsiteX0" fmla="*/ 3595933 w 3669016"/>
                <a:gd name="connsiteY0" fmla="*/ 0 h 4501982"/>
                <a:gd name="connsiteX1" fmla="*/ 3653054 w 3669016"/>
                <a:gd name="connsiteY1" fmla="*/ 1635910 h 4501982"/>
                <a:gd name="connsiteX2" fmla="*/ 3601619 w 3669016"/>
                <a:gd name="connsiteY2" fmla="*/ 1716872 h 4501982"/>
                <a:gd name="connsiteX3" fmla="*/ 3573997 w 3669016"/>
                <a:gd name="connsiteY3" fmla="*/ 1756877 h 4501982"/>
                <a:gd name="connsiteX4" fmla="*/ 3544469 w 3669016"/>
                <a:gd name="connsiteY4" fmla="*/ 1794977 h 4501982"/>
                <a:gd name="connsiteX5" fmla="*/ 3530182 w 3669016"/>
                <a:gd name="connsiteY5" fmla="*/ 1814027 h 4501982"/>
                <a:gd name="connsiteX6" fmla="*/ 3514942 w 3669016"/>
                <a:gd name="connsiteY6" fmla="*/ 1832125 h 4501982"/>
                <a:gd name="connsiteX7" fmla="*/ 3483509 w 3669016"/>
                <a:gd name="connsiteY7" fmla="*/ 1869272 h 4501982"/>
                <a:gd name="connsiteX8" fmla="*/ 3450172 w 3669016"/>
                <a:gd name="connsiteY8" fmla="*/ 1904515 h 4501982"/>
                <a:gd name="connsiteX9" fmla="*/ 3416834 w 3669016"/>
                <a:gd name="connsiteY9" fmla="*/ 1938805 h 4501982"/>
                <a:gd name="connsiteX10" fmla="*/ 3106319 w 3669016"/>
                <a:gd name="connsiteY10" fmla="*/ 2164547 h 4501982"/>
                <a:gd name="connsiteX11" fmla="*/ 3063457 w 3669016"/>
                <a:gd name="connsiteY11" fmla="*/ 2186455 h 4501982"/>
                <a:gd name="connsiteX12" fmla="*/ 3019642 w 3669016"/>
                <a:gd name="connsiteY12" fmla="*/ 2205505 h 4501982"/>
                <a:gd name="connsiteX13" fmla="*/ 2997734 w 3669016"/>
                <a:gd name="connsiteY13" fmla="*/ 2215030 h 4501982"/>
                <a:gd name="connsiteX14" fmla="*/ 2974874 w 3669016"/>
                <a:gd name="connsiteY14" fmla="*/ 2222650 h 4501982"/>
                <a:gd name="connsiteX15" fmla="*/ 2929154 w 3669016"/>
                <a:gd name="connsiteY15" fmla="*/ 2238842 h 4501982"/>
                <a:gd name="connsiteX16" fmla="*/ 2741512 w 3669016"/>
                <a:gd name="connsiteY16" fmla="*/ 2280752 h 4501982"/>
                <a:gd name="connsiteX17" fmla="*/ 2645309 w 3669016"/>
                <a:gd name="connsiteY17" fmla="*/ 2290277 h 4501982"/>
                <a:gd name="connsiteX18" fmla="*/ 2597684 w 3669016"/>
                <a:gd name="connsiteY18" fmla="*/ 2292182 h 4501982"/>
                <a:gd name="connsiteX19" fmla="*/ 2549107 w 3669016"/>
                <a:gd name="connsiteY19" fmla="*/ 2292182 h 4501982"/>
                <a:gd name="connsiteX20" fmla="*/ 2501482 w 3669016"/>
                <a:gd name="connsiteY20" fmla="*/ 2289325 h 4501982"/>
                <a:gd name="connsiteX21" fmla="*/ 2477669 w 3669016"/>
                <a:gd name="connsiteY21" fmla="*/ 2287420 h 4501982"/>
                <a:gd name="connsiteX22" fmla="*/ 2453857 w 3669016"/>
                <a:gd name="connsiteY22" fmla="*/ 2284562 h 4501982"/>
                <a:gd name="connsiteX23" fmla="*/ 2406232 w 3669016"/>
                <a:gd name="connsiteY23" fmla="*/ 2278847 h 4501982"/>
                <a:gd name="connsiteX24" fmla="*/ 2358607 w 3669016"/>
                <a:gd name="connsiteY24" fmla="*/ 2270275 h 4501982"/>
                <a:gd name="connsiteX25" fmla="*/ 2334794 w 3669016"/>
                <a:gd name="connsiteY25" fmla="*/ 2265512 h 4501982"/>
                <a:gd name="connsiteX26" fmla="*/ 2311934 w 3669016"/>
                <a:gd name="connsiteY26" fmla="*/ 2259797 h 4501982"/>
                <a:gd name="connsiteX27" fmla="*/ 2265262 w 3669016"/>
                <a:gd name="connsiteY27" fmla="*/ 2247415 h 4501982"/>
                <a:gd name="connsiteX28" fmla="*/ 2219542 w 3669016"/>
                <a:gd name="connsiteY28" fmla="*/ 2232175 h 4501982"/>
                <a:gd name="connsiteX29" fmla="*/ 2196682 w 3669016"/>
                <a:gd name="connsiteY29" fmla="*/ 2224555 h 4501982"/>
                <a:gd name="connsiteX30" fmla="*/ 2174774 w 3669016"/>
                <a:gd name="connsiteY30" fmla="*/ 2215982 h 4501982"/>
                <a:gd name="connsiteX31" fmla="*/ 2130007 w 3669016"/>
                <a:gd name="connsiteY31" fmla="*/ 2196932 h 4501982"/>
                <a:gd name="connsiteX32" fmla="*/ 2087144 w 3669016"/>
                <a:gd name="connsiteY32" fmla="*/ 2175025 h 4501982"/>
                <a:gd name="connsiteX33" fmla="*/ 2004277 w 3669016"/>
                <a:gd name="connsiteY33" fmla="*/ 2126447 h 4501982"/>
                <a:gd name="connsiteX34" fmla="*/ 1993799 w 3669016"/>
                <a:gd name="connsiteY34" fmla="*/ 2119780 h 4501982"/>
                <a:gd name="connsiteX35" fmla="*/ 1984274 w 3669016"/>
                <a:gd name="connsiteY35" fmla="*/ 2113112 h 4501982"/>
                <a:gd name="connsiteX36" fmla="*/ 1965224 w 3669016"/>
                <a:gd name="connsiteY36" fmla="*/ 2098825 h 4501982"/>
                <a:gd name="connsiteX37" fmla="*/ 1946174 w 3669016"/>
                <a:gd name="connsiteY37" fmla="*/ 2084537 h 4501982"/>
                <a:gd name="connsiteX38" fmla="*/ 1927124 w 3669016"/>
                <a:gd name="connsiteY38" fmla="*/ 2069297 h 4501982"/>
                <a:gd name="connsiteX39" fmla="*/ 1909027 w 3669016"/>
                <a:gd name="connsiteY39" fmla="*/ 2054057 h 4501982"/>
                <a:gd name="connsiteX40" fmla="*/ 1890929 w 3669016"/>
                <a:gd name="connsiteY40" fmla="*/ 2037865 h 4501982"/>
                <a:gd name="connsiteX41" fmla="*/ 1856639 w 3669016"/>
                <a:gd name="connsiteY41" fmla="*/ 2004527 h 4501982"/>
                <a:gd name="connsiteX42" fmla="*/ 1738529 w 3669016"/>
                <a:gd name="connsiteY42" fmla="*/ 1853080 h 4501982"/>
                <a:gd name="connsiteX43" fmla="*/ 1654709 w 3669016"/>
                <a:gd name="connsiteY43" fmla="*/ 1679725 h 4501982"/>
                <a:gd name="connsiteX44" fmla="*/ 1608037 w 3669016"/>
                <a:gd name="connsiteY44" fmla="*/ 1493035 h 4501982"/>
                <a:gd name="connsiteX45" fmla="*/ 1601369 w 3669016"/>
                <a:gd name="connsiteY45" fmla="*/ 1300630 h 4501982"/>
                <a:gd name="connsiteX46" fmla="*/ 1614704 w 3669016"/>
                <a:gd name="connsiteY46" fmla="*/ 1205380 h 4501982"/>
                <a:gd name="connsiteX47" fmla="*/ 1626134 w 3669016"/>
                <a:gd name="connsiteY47" fmla="*/ 1158707 h 4501982"/>
                <a:gd name="connsiteX48" fmla="*/ 1632802 w 3669016"/>
                <a:gd name="connsiteY48" fmla="*/ 1135847 h 4501982"/>
                <a:gd name="connsiteX49" fmla="*/ 1640422 w 3669016"/>
                <a:gd name="connsiteY49" fmla="*/ 1112987 h 4501982"/>
                <a:gd name="connsiteX50" fmla="*/ 1656614 w 3669016"/>
                <a:gd name="connsiteY50" fmla="*/ 1068220 h 4501982"/>
                <a:gd name="connsiteX51" fmla="*/ 1676617 w 3669016"/>
                <a:gd name="connsiteY51" fmla="*/ 1024405 h 4501982"/>
                <a:gd name="connsiteX52" fmla="*/ 1725194 w 3669016"/>
                <a:gd name="connsiteY52" fmla="*/ 941537 h 4501982"/>
                <a:gd name="connsiteX53" fmla="*/ 1785202 w 3669016"/>
                <a:gd name="connsiteY53" fmla="*/ 866290 h 4501982"/>
                <a:gd name="connsiteX54" fmla="*/ 1854734 w 3669016"/>
                <a:gd name="connsiteY54" fmla="*/ 799615 h 4501982"/>
                <a:gd name="connsiteX55" fmla="*/ 2199539 w 3669016"/>
                <a:gd name="connsiteY55" fmla="*/ 639595 h 4501982"/>
                <a:gd name="connsiteX56" fmla="*/ 2390992 w 3669016"/>
                <a:gd name="connsiteY56" fmla="*/ 641500 h 4501982"/>
                <a:gd name="connsiteX57" fmla="*/ 2483384 w 3669016"/>
                <a:gd name="connsiteY57" fmla="*/ 667217 h 4501982"/>
                <a:gd name="connsiteX58" fmla="*/ 2505292 w 3669016"/>
                <a:gd name="connsiteY58" fmla="*/ 676742 h 4501982"/>
                <a:gd name="connsiteX59" fmla="*/ 2527199 w 3669016"/>
                <a:gd name="connsiteY59" fmla="*/ 687220 h 4501982"/>
                <a:gd name="connsiteX60" fmla="*/ 2549107 w 3669016"/>
                <a:gd name="connsiteY60" fmla="*/ 697697 h 4501982"/>
                <a:gd name="connsiteX61" fmla="*/ 2570062 w 3669016"/>
                <a:gd name="connsiteY61" fmla="*/ 710080 h 4501982"/>
                <a:gd name="connsiteX62" fmla="*/ 2714842 w 3669016"/>
                <a:gd name="connsiteY62" fmla="*/ 835810 h 4501982"/>
                <a:gd name="connsiteX63" fmla="*/ 2816759 w 3669016"/>
                <a:gd name="connsiteY63" fmla="*/ 998687 h 4501982"/>
                <a:gd name="connsiteX64" fmla="*/ 2889149 w 3669016"/>
                <a:gd name="connsiteY64" fmla="*/ 1373020 h 4501982"/>
                <a:gd name="connsiteX65" fmla="*/ 2810092 w 3669016"/>
                <a:gd name="connsiteY65" fmla="*/ 1748305 h 4501982"/>
                <a:gd name="connsiteX66" fmla="*/ 2641499 w 3669016"/>
                <a:gd name="connsiteY66" fmla="*/ 2094062 h 4501982"/>
                <a:gd name="connsiteX67" fmla="*/ 2171917 w 3669016"/>
                <a:gd name="connsiteY67" fmla="*/ 2701757 h 4501982"/>
                <a:gd name="connsiteX68" fmla="*/ 1872832 w 3669016"/>
                <a:gd name="connsiteY68" fmla="*/ 2943692 h 4501982"/>
                <a:gd name="connsiteX69" fmla="*/ 1531837 w 3669016"/>
                <a:gd name="connsiteY69" fmla="*/ 3120857 h 4501982"/>
                <a:gd name="connsiteX70" fmla="*/ 1508977 w 3669016"/>
                <a:gd name="connsiteY70" fmla="*/ 3129430 h 4501982"/>
                <a:gd name="connsiteX71" fmla="*/ 1486117 w 3669016"/>
                <a:gd name="connsiteY71" fmla="*/ 3137050 h 4501982"/>
                <a:gd name="connsiteX72" fmla="*/ 1440397 w 3669016"/>
                <a:gd name="connsiteY72" fmla="*/ 3152290 h 4501982"/>
                <a:gd name="connsiteX73" fmla="*/ 1348004 w 3669016"/>
                <a:gd name="connsiteY73" fmla="*/ 3178960 h 4501982"/>
                <a:gd name="connsiteX74" fmla="*/ 1253707 w 3669016"/>
                <a:gd name="connsiteY74" fmla="*/ 3198962 h 4501982"/>
                <a:gd name="connsiteX75" fmla="*/ 1206082 w 3669016"/>
                <a:gd name="connsiteY75" fmla="*/ 3206582 h 4501982"/>
                <a:gd name="connsiteX76" fmla="*/ 1158457 w 3669016"/>
                <a:gd name="connsiteY76" fmla="*/ 3213250 h 4501982"/>
                <a:gd name="connsiteX77" fmla="*/ 774599 w 3669016"/>
                <a:gd name="connsiteY77" fmla="*/ 3208487 h 4501982"/>
                <a:gd name="connsiteX78" fmla="*/ 750787 w 3669016"/>
                <a:gd name="connsiteY78" fmla="*/ 3205630 h 4501982"/>
                <a:gd name="connsiteX79" fmla="*/ 726974 w 3669016"/>
                <a:gd name="connsiteY79" fmla="*/ 3200867 h 4501982"/>
                <a:gd name="connsiteX80" fmla="*/ 679349 w 3669016"/>
                <a:gd name="connsiteY80" fmla="*/ 3191342 h 4501982"/>
                <a:gd name="connsiteX81" fmla="*/ 632677 w 3669016"/>
                <a:gd name="connsiteY81" fmla="*/ 3179912 h 4501982"/>
                <a:gd name="connsiteX82" fmla="*/ 586004 w 3669016"/>
                <a:gd name="connsiteY82" fmla="*/ 3167530 h 4501982"/>
                <a:gd name="connsiteX83" fmla="*/ 540284 w 3669016"/>
                <a:gd name="connsiteY83" fmla="*/ 3151337 h 4501982"/>
                <a:gd name="connsiteX84" fmla="*/ 495517 w 3669016"/>
                <a:gd name="connsiteY84" fmla="*/ 3135145 h 4501982"/>
                <a:gd name="connsiteX85" fmla="*/ 451702 w 3669016"/>
                <a:gd name="connsiteY85" fmla="*/ 3116095 h 4501982"/>
                <a:gd name="connsiteX86" fmla="*/ 407887 w 3669016"/>
                <a:gd name="connsiteY86" fmla="*/ 3095140 h 4501982"/>
                <a:gd name="connsiteX87" fmla="*/ 108802 w 3669016"/>
                <a:gd name="connsiteY87" fmla="*/ 2857967 h 4501982"/>
                <a:gd name="connsiteX88" fmla="*/ 81179 w 3669016"/>
                <a:gd name="connsiteY88" fmla="*/ 2818915 h 4501982"/>
                <a:gd name="connsiteX89" fmla="*/ 67844 w 3669016"/>
                <a:gd name="connsiteY89" fmla="*/ 2798912 h 4501982"/>
                <a:gd name="connsiteX90" fmla="*/ 56414 w 3669016"/>
                <a:gd name="connsiteY90" fmla="*/ 2777957 h 4501982"/>
                <a:gd name="connsiteX91" fmla="*/ 50699 w 3669016"/>
                <a:gd name="connsiteY91" fmla="*/ 2767480 h 4501982"/>
                <a:gd name="connsiteX92" fmla="*/ 45937 w 3669016"/>
                <a:gd name="connsiteY92" fmla="*/ 2757002 h 4501982"/>
                <a:gd name="connsiteX93" fmla="*/ 35459 w 3669016"/>
                <a:gd name="connsiteY93" fmla="*/ 2735095 h 4501982"/>
                <a:gd name="connsiteX94" fmla="*/ 26887 w 3669016"/>
                <a:gd name="connsiteY94" fmla="*/ 2712235 h 4501982"/>
                <a:gd name="connsiteX95" fmla="*/ 19267 w 3669016"/>
                <a:gd name="connsiteY95" fmla="*/ 2689375 h 4501982"/>
                <a:gd name="connsiteX96" fmla="*/ 4979 w 3669016"/>
                <a:gd name="connsiteY96" fmla="*/ 2498875 h 4501982"/>
                <a:gd name="connsiteX97" fmla="*/ 73559 w 3669016"/>
                <a:gd name="connsiteY97" fmla="*/ 2319805 h 4501982"/>
                <a:gd name="connsiteX98" fmla="*/ 201194 w 3669016"/>
                <a:gd name="connsiteY98" fmla="*/ 2175977 h 4501982"/>
                <a:gd name="connsiteX99" fmla="*/ 366929 w 3669016"/>
                <a:gd name="connsiteY99" fmla="*/ 2078822 h 4501982"/>
                <a:gd name="connsiteX100" fmla="*/ 553619 w 3669016"/>
                <a:gd name="connsiteY100" fmla="*/ 2033102 h 4501982"/>
                <a:gd name="connsiteX101" fmla="*/ 935572 w 3669016"/>
                <a:gd name="connsiteY101" fmla="*/ 2060725 h 4501982"/>
                <a:gd name="connsiteX102" fmla="*/ 1120357 w 3669016"/>
                <a:gd name="connsiteY102" fmla="*/ 2114065 h 4501982"/>
                <a:gd name="connsiteX103" fmla="*/ 1298474 w 3669016"/>
                <a:gd name="connsiteY103" fmla="*/ 2186455 h 4501982"/>
                <a:gd name="connsiteX104" fmla="*/ 1468019 w 3669016"/>
                <a:gd name="connsiteY104" fmla="*/ 2276942 h 4501982"/>
                <a:gd name="connsiteX105" fmla="*/ 1627087 w 3669016"/>
                <a:gd name="connsiteY105" fmla="*/ 2385527 h 4501982"/>
                <a:gd name="connsiteX106" fmla="*/ 1896644 w 3669016"/>
                <a:gd name="connsiteY106" fmla="*/ 2658895 h 4501982"/>
                <a:gd name="connsiteX107" fmla="*/ 2080477 w 3669016"/>
                <a:gd name="connsiteY107" fmla="*/ 2996080 h 4501982"/>
                <a:gd name="connsiteX108" fmla="*/ 2139532 w 3669016"/>
                <a:gd name="connsiteY108" fmla="*/ 3178960 h 4501982"/>
                <a:gd name="connsiteX109" fmla="*/ 2179537 w 3669016"/>
                <a:gd name="connsiteY109" fmla="*/ 3367555 h 4501982"/>
                <a:gd name="connsiteX110" fmla="*/ 2202397 w 3669016"/>
                <a:gd name="connsiteY110" fmla="*/ 3559007 h 4501982"/>
                <a:gd name="connsiteX111" fmla="*/ 2210969 w 3669016"/>
                <a:gd name="connsiteY111" fmla="*/ 3751412 h 4501982"/>
                <a:gd name="connsiteX112" fmla="*/ 2208112 w 3669016"/>
                <a:gd name="connsiteY112" fmla="*/ 3943817 h 4501982"/>
                <a:gd name="connsiteX113" fmla="*/ 2203349 w 3669016"/>
                <a:gd name="connsiteY113" fmla="*/ 4040020 h 4501982"/>
                <a:gd name="connsiteX114" fmla="*/ 2201444 w 3669016"/>
                <a:gd name="connsiteY114" fmla="*/ 4070500 h 4501982"/>
                <a:gd name="connsiteX115" fmla="*/ 2201444 w 3669016"/>
                <a:gd name="connsiteY115" fmla="*/ 4075262 h 4501982"/>
                <a:gd name="connsiteX116" fmla="*/ 2200492 w 3669016"/>
                <a:gd name="connsiteY116" fmla="*/ 4093360 h 4501982"/>
                <a:gd name="connsiteX117" fmla="*/ 2197634 w 3669016"/>
                <a:gd name="connsiteY117" fmla="*/ 4130507 h 4501982"/>
                <a:gd name="connsiteX118" fmla="*/ 2190967 w 3669016"/>
                <a:gd name="connsiteY118" fmla="*/ 4205755 h 4501982"/>
                <a:gd name="connsiteX119" fmla="*/ 2158582 w 3669016"/>
                <a:gd name="connsiteY119" fmla="*/ 4501982 h 4501982"/>
                <a:gd name="connsiteX0" fmla="*/ 3595933 w 3843122"/>
                <a:gd name="connsiteY0" fmla="*/ 0 h 4501982"/>
                <a:gd name="connsiteX1" fmla="*/ 3653054 w 3843122"/>
                <a:gd name="connsiteY1" fmla="*/ 1635910 h 4501982"/>
                <a:gd name="connsiteX2" fmla="*/ 3601619 w 3843122"/>
                <a:gd name="connsiteY2" fmla="*/ 1716872 h 4501982"/>
                <a:gd name="connsiteX3" fmla="*/ 3573997 w 3843122"/>
                <a:gd name="connsiteY3" fmla="*/ 1756877 h 4501982"/>
                <a:gd name="connsiteX4" fmla="*/ 3544469 w 3843122"/>
                <a:gd name="connsiteY4" fmla="*/ 1794977 h 4501982"/>
                <a:gd name="connsiteX5" fmla="*/ 3530182 w 3843122"/>
                <a:gd name="connsiteY5" fmla="*/ 1814027 h 4501982"/>
                <a:gd name="connsiteX6" fmla="*/ 3514942 w 3843122"/>
                <a:gd name="connsiteY6" fmla="*/ 1832125 h 4501982"/>
                <a:gd name="connsiteX7" fmla="*/ 3483509 w 3843122"/>
                <a:gd name="connsiteY7" fmla="*/ 1869272 h 4501982"/>
                <a:gd name="connsiteX8" fmla="*/ 3450172 w 3843122"/>
                <a:gd name="connsiteY8" fmla="*/ 1904515 h 4501982"/>
                <a:gd name="connsiteX9" fmla="*/ 3416834 w 3843122"/>
                <a:gd name="connsiteY9" fmla="*/ 1938805 h 4501982"/>
                <a:gd name="connsiteX10" fmla="*/ 3106319 w 3843122"/>
                <a:gd name="connsiteY10" fmla="*/ 2164547 h 4501982"/>
                <a:gd name="connsiteX11" fmla="*/ 3063457 w 3843122"/>
                <a:gd name="connsiteY11" fmla="*/ 2186455 h 4501982"/>
                <a:gd name="connsiteX12" fmla="*/ 3019642 w 3843122"/>
                <a:gd name="connsiteY12" fmla="*/ 2205505 h 4501982"/>
                <a:gd name="connsiteX13" fmla="*/ 2997734 w 3843122"/>
                <a:gd name="connsiteY13" fmla="*/ 2215030 h 4501982"/>
                <a:gd name="connsiteX14" fmla="*/ 2974874 w 3843122"/>
                <a:gd name="connsiteY14" fmla="*/ 2222650 h 4501982"/>
                <a:gd name="connsiteX15" fmla="*/ 2929154 w 3843122"/>
                <a:gd name="connsiteY15" fmla="*/ 2238842 h 4501982"/>
                <a:gd name="connsiteX16" fmla="*/ 2741512 w 3843122"/>
                <a:gd name="connsiteY16" fmla="*/ 2280752 h 4501982"/>
                <a:gd name="connsiteX17" fmla="*/ 2645309 w 3843122"/>
                <a:gd name="connsiteY17" fmla="*/ 2290277 h 4501982"/>
                <a:gd name="connsiteX18" fmla="*/ 2597684 w 3843122"/>
                <a:gd name="connsiteY18" fmla="*/ 2292182 h 4501982"/>
                <a:gd name="connsiteX19" fmla="*/ 2549107 w 3843122"/>
                <a:gd name="connsiteY19" fmla="*/ 2292182 h 4501982"/>
                <a:gd name="connsiteX20" fmla="*/ 2501482 w 3843122"/>
                <a:gd name="connsiteY20" fmla="*/ 2289325 h 4501982"/>
                <a:gd name="connsiteX21" fmla="*/ 2477669 w 3843122"/>
                <a:gd name="connsiteY21" fmla="*/ 2287420 h 4501982"/>
                <a:gd name="connsiteX22" fmla="*/ 2453857 w 3843122"/>
                <a:gd name="connsiteY22" fmla="*/ 2284562 h 4501982"/>
                <a:gd name="connsiteX23" fmla="*/ 2406232 w 3843122"/>
                <a:gd name="connsiteY23" fmla="*/ 2278847 h 4501982"/>
                <a:gd name="connsiteX24" fmla="*/ 2358607 w 3843122"/>
                <a:gd name="connsiteY24" fmla="*/ 2270275 h 4501982"/>
                <a:gd name="connsiteX25" fmla="*/ 2334794 w 3843122"/>
                <a:gd name="connsiteY25" fmla="*/ 2265512 h 4501982"/>
                <a:gd name="connsiteX26" fmla="*/ 2311934 w 3843122"/>
                <a:gd name="connsiteY26" fmla="*/ 2259797 h 4501982"/>
                <a:gd name="connsiteX27" fmla="*/ 2265262 w 3843122"/>
                <a:gd name="connsiteY27" fmla="*/ 2247415 h 4501982"/>
                <a:gd name="connsiteX28" fmla="*/ 2219542 w 3843122"/>
                <a:gd name="connsiteY28" fmla="*/ 2232175 h 4501982"/>
                <a:gd name="connsiteX29" fmla="*/ 2196682 w 3843122"/>
                <a:gd name="connsiteY29" fmla="*/ 2224555 h 4501982"/>
                <a:gd name="connsiteX30" fmla="*/ 2174774 w 3843122"/>
                <a:gd name="connsiteY30" fmla="*/ 2215982 h 4501982"/>
                <a:gd name="connsiteX31" fmla="*/ 2130007 w 3843122"/>
                <a:gd name="connsiteY31" fmla="*/ 2196932 h 4501982"/>
                <a:gd name="connsiteX32" fmla="*/ 2087144 w 3843122"/>
                <a:gd name="connsiteY32" fmla="*/ 2175025 h 4501982"/>
                <a:gd name="connsiteX33" fmla="*/ 2004277 w 3843122"/>
                <a:gd name="connsiteY33" fmla="*/ 2126447 h 4501982"/>
                <a:gd name="connsiteX34" fmla="*/ 1993799 w 3843122"/>
                <a:gd name="connsiteY34" fmla="*/ 2119780 h 4501982"/>
                <a:gd name="connsiteX35" fmla="*/ 1984274 w 3843122"/>
                <a:gd name="connsiteY35" fmla="*/ 2113112 h 4501982"/>
                <a:gd name="connsiteX36" fmla="*/ 1965224 w 3843122"/>
                <a:gd name="connsiteY36" fmla="*/ 2098825 h 4501982"/>
                <a:gd name="connsiteX37" fmla="*/ 1946174 w 3843122"/>
                <a:gd name="connsiteY37" fmla="*/ 2084537 h 4501982"/>
                <a:gd name="connsiteX38" fmla="*/ 1927124 w 3843122"/>
                <a:gd name="connsiteY38" fmla="*/ 2069297 h 4501982"/>
                <a:gd name="connsiteX39" fmla="*/ 1909027 w 3843122"/>
                <a:gd name="connsiteY39" fmla="*/ 2054057 h 4501982"/>
                <a:gd name="connsiteX40" fmla="*/ 1890929 w 3843122"/>
                <a:gd name="connsiteY40" fmla="*/ 2037865 h 4501982"/>
                <a:gd name="connsiteX41" fmla="*/ 1856639 w 3843122"/>
                <a:gd name="connsiteY41" fmla="*/ 2004527 h 4501982"/>
                <a:gd name="connsiteX42" fmla="*/ 1738529 w 3843122"/>
                <a:gd name="connsiteY42" fmla="*/ 1853080 h 4501982"/>
                <a:gd name="connsiteX43" fmla="*/ 1654709 w 3843122"/>
                <a:gd name="connsiteY43" fmla="*/ 1679725 h 4501982"/>
                <a:gd name="connsiteX44" fmla="*/ 1608037 w 3843122"/>
                <a:gd name="connsiteY44" fmla="*/ 1493035 h 4501982"/>
                <a:gd name="connsiteX45" fmla="*/ 1601369 w 3843122"/>
                <a:gd name="connsiteY45" fmla="*/ 1300630 h 4501982"/>
                <a:gd name="connsiteX46" fmla="*/ 1614704 w 3843122"/>
                <a:gd name="connsiteY46" fmla="*/ 1205380 h 4501982"/>
                <a:gd name="connsiteX47" fmla="*/ 1626134 w 3843122"/>
                <a:gd name="connsiteY47" fmla="*/ 1158707 h 4501982"/>
                <a:gd name="connsiteX48" fmla="*/ 1632802 w 3843122"/>
                <a:gd name="connsiteY48" fmla="*/ 1135847 h 4501982"/>
                <a:gd name="connsiteX49" fmla="*/ 1640422 w 3843122"/>
                <a:gd name="connsiteY49" fmla="*/ 1112987 h 4501982"/>
                <a:gd name="connsiteX50" fmla="*/ 1656614 w 3843122"/>
                <a:gd name="connsiteY50" fmla="*/ 1068220 h 4501982"/>
                <a:gd name="connsiteX51" fmla="*/ 1676617 w 3843122"/>
                <a:gd name="connsiteY51" fmla="*/ 1024405 h 4501982"/>
                <a:gd name="connsiteX52" fmla="*/ 1725194 w 3843122"/>
                <a:gd name="connsiteY52" fmla="*/ 941537 h 4501982"/>
                <a:gd name="connsiteX53" fmla="*/ 1785202 w 3843122"/>
                <a:gd name="connsiteY53" fmla="*/ 866290 h 4501982"/>
                <a:gd name="connsiteX54" fmla="*/ 1854734 w 3843122"/>
                <a:gd name="connsiteY54" fmla="*/ 799615 h 4501982"/>
                <a:gd name="connsiteX55" fmla="*/ 2199539 w 3843122"/>
                <a:gd name="connsiteY55" fmla="*/ 639595 h 4501982"/>
                <a:gd name="connsiteX56" fmla="*/ 2390992 w 3843122"/>
                <a:gd name="connsiteY56" fmla="*/ 641500 h 4501982"/>
                <a:gd name="connsiteX57" fmla="*/ 2483384 w 3843122"/>
                <a:gd name="connsiteY57" fmla="*/ 667217 h 4501982"/>
                <a:gd name="connsiteX58" fmla="*/ 2505292 w 3843122"/>
                <a:gd name="connsiteY58" fmla="*/ 676742 h 4501982"/>
                <a:gd name="connsiteX59" fmla="*/ 2527199 w 3843122"/>
                <a:gd name="connsiteY59" fmla="*/ 687220 h 4501982"/>
                <a:gd name="connsiteX60" fmla="*/ 2549107 w 3843122"/>
                <a:gd name="connsiteY60" fmla="*/ 697697 h 4501982"/>
                <a:gd name="connsiteX61" fmla="*/ 2570062 w 3843122"/>
                <a:gd name="connsiteY61" fmla="*/ 710080 h 4501982"/>
                <a:gd name="connsiteX62" fmla="*/ 2714842 w 3843122"/>
                <a:gd name="connsiteY62" fmla="*/ 835810 h 4501982"/>
                <a:gd name="connsiteX63" fmla="*/ 2816759 w 3843122"/>
                <a:gd name="connsiteY63" fmla="*/ 998687 h 4501982"/>
                <a:gd name="connsiteX64" fmla="*/ 2889149 w 3843122"/>
                <a:gd name="connsiteY64" fmla="*/ 1373020 h 4501982"/>
                <a:gd name="connsiteX65" fmla="*/ 2810092 w 3843122"/>
                <a:gd name="connsiteY65" fmla="*/ 1748305 h 4501982"/>
                <a:gd name="connsiteX66" fmla="*/ 2641499 w 3843122"/>
                <a:gd name="connsiteY66" fmla="*/ 2094062 h 4501982"/>
                <a:gd name="connsiteX67" fmla="*/ 2171917 w 3843122"/>
                <a:gd name="connsiteY67" fmla="*/ 2701757 h 4501982"/>
                <a:gd name="connsiteX68" fmla="*/ 1872832 w 3843122"/>
                <a:gd name="connsiteY68" fmla="*/ 2943692 h 4501982"/>
                <a:gd name="connsiteX69" fmla="*/ 1531837 w 3843122"/>
                <a:gd name="connsiteY69" fmla="*/ 3120857 h 4501982"/>
                <a:gd name="connsiteX70" fmla="*/ 1508977 w 3843122"/>
                <a:gd name="connsiteY70" fmla="*/ 3129430 h 4501982"/>
                <a:gd name="connsiteX71" fmla="*/ 1486117 w 3843122"/>
                <a:gd name="connsiteY71" fmla="*/ 3137050 h 4501982"/>
                <a:gd name="connsiteX72" fmla="*/ 1440397 w 3843122"/>
                <a:gd name="connsiteY72" fmla="*/ 3152290 h 4501982"/>
                <a:gd name="connsiteX73" fmla="*/ 1348004 w 3843122"/>
                <a:gd name="connsiteY73" fmla="*/ 3178960 h 4501982"/>
                <a:gd name="connsiteX74" fmla="*/ 1253707 w 3843122"/>
                <a:gd name="connsiteY74" fmla="*/ 3198962 h 4501982"/>
                <a:gd name="connsiteX75" fmla="*/ 1206082 w 3843122"/>
                <a:gd name="connsiteY75" fmla="*/ 3206582 h 4501982"/>
                <a:gd name="connsiteX76" fmla="*/ 1158457 w 3843122"/>
                <a:gd name="connsiteY76" fmla="*/ 3213250 h 4501982"/>
                <a:gd name="connsiteX77" fmla="*/ 774599 w 3843122"/>
                <a:gd name="connsiteY77" fmla="*/ 3208487 h 4501982"/>
                <a:gd name="connsiteX78" fmla="*/ 750787 w 3843122"/>
                <a:gd name="connsiteY78" fmla="*/ 3205630 h 4501982"/>
                <a:gd name="connsiteX79" fmla="*/ 726974 w 3843122"/>
                <a:gd name="connsiteY79" fmla="*/ 3200867 h 4501982"/>
                <a:gd name="connsiteX80" fmla="*/ 679349 w 3843122"/>
                <a:gd name="connsiteY80" fmla="*/ 3191342 h 4501982"/>
                <a:gd name="connsiteX81" fmla="*/ 632677 w 3843122"/>
                <a:gd name="connsiteY81" fmla="*/ 3179912 h 4501982"/>
                <a:gd name="connsiteX82" fmla="*/ 586004 w 3843122"/>
                <a:gd name="connsiteY82" fmla="*/ 3167530 h 4501982"/>
                <a:gd name="connsiteX83" fmla="*/ 540284 w 3843122"/>
                <a:gd name="connsiteY83" fmla="*/ 3151337 h 4501982"/>
                <a:gd name="connsiteX84" fmla="*/ 495517 w 3843122"/>
                <a:gd name="connsiteY84" fmla="*/ 3135145 h 4501982"/>
                <a:gd name="connsiteX85" fmla="*/ 451702 w 3843122"/>
                <a:gd name="connsiteY85" fmla="*/ 3116095 h 4501982"/>
                <a:gd name="connsiteX86" fmla="*/ 407887 w 3843122"/>
                <a:gd name="connsiteY86" fmla="*/ 3095140 h 4501982"/>
                <a:gd name="connsiteX87" fmla="*/ 108802 w 3843122"/>
                <a:gd name="connsiteY87" fmla="*/ 2857967 h 4501982"/>
                <a:gd name="connsiteX88" fmla="*/ 81179 w 3843122"/>
                <a:gd name="connsiteY88" fmla="*/ 2818915 h 4501982"/>
                <a:gd name="connsiteX89" fmla="*/ 67844 w 3843122"/>
                <a:gd name="connsiteY89" fmla="*/ 2798912 h 4501982"/>
                <a:gd name="connsiteX90" fmla="*/ 56414 w 3843122"/>
                <a:gd name="connsiteY90" fmla="*/ 2777957 h 4501982"/>
                <a:gd name="connsiteX91" fmla="*/ 50699 w 3843122"/>
                <a:gd name="connsiteY91" fmla="*/ 2767480 h 4501982"/>
                <a:gd name="connsiteX92" fmla="*/ 45937 w 3843122"/>
                <a:gd name="connsiteY92" fmla="*/ 2757002 h 4501982"/>
                <a:gd name="connsiteX93" fmla="*/ 35459 w 3843122"/>
                <a:gd name="connsiteY93" fmla="*/ 2735095 h 4501982"/>
                <a:gd name="connsiteX94" fmla="*/ 26887 w 3843122"/>
                <a:gd name="connsiteY94" fmla="*/ 2712235 h 4501982"/>
                <a:gd name="connsiteX95" fmla="*/ 19267 w 3843122"/>
                <a:gd name="connsiteY95" fmla="*/ 2689375 h 4501982"/>
                <a:gd name="connsiteX96" fmla="*/ 4979 w 3843122"/>
                <a:gd name="connsiteY96" fmla="*/ 2498875 h 4501982"/>
                <a:gd name="connsiteX97" fmla="*/ 73559 w 3843122"/>
                <a:gd name="connsiteY97" fmla="*/ 2319805 h 4501982"/>
                <a:gd name="connsiteX98" fmla="*/ 201194 w 3843122"/>
                <a:gd name="connsiteY98" fmla="*/ 2175977 h 4501982"/>
                <a:gd name="connsiteX99" fmla="*/ 366929 w 3843122"/>
                <a:gd name="connsiteY99" fmla="*/ 2078822 h 4501982"/>
                <a:gd name="connsiteX100" fmla="*/ 553619 w 3843122"/>
                <a:gd name="connsiteY100" fmla="*/ 2033102 h 4501982"/>
                <a:gd name="connsiteX101" fmla="*/ 935572 w 3843122"/>
                <a:gd name="connsiteY101" fmla="*/ 2060725 h 4501982"/>
                <a:gd name="connsiteX102" fmla="*/ 1120357 w 3843122"/>
                <a:gd name="connsiteY102" fmla="*/ 2114065 h 4501982"/>
                <a:gd name="connsiteX103" fmla="*/ 1298474 w 3843122"/>
                <a:gd name="connsiteY103" fmla="*/ 2186455 h 4501982"/>
                <a:gd name="connsiteX104" fmla="*/ 1468019 w 3843122"/>
                <a:gd name="connsiteY104" fmla="*/ 2276942 h 4501982"/>
                <a:gd name="connsiteX105" fmla="*/ 1627087 w 3843122"/>
                <a:gd name="connsiteY105" fmla="*/ 2385527 h 4501982"/>
                <a:gd name="connsiteX106" fmla="*/ 1896644 w 3843122"/>
                <a:gd name="connsiteY106" fmla="*/ 2658895 h 4501982"/>
                <a:gd name="connsiteX107" fmla="*/ 2080477 w 3843122"/>
                <a:gd name="connsiteY107" fmla="*/ 2996080 h 4501982"/>
                <a:gd name="connsiteX108" fmla="*/ 2139532 w 3843122"/>
                <a:gd name="connsiteY108" fmla="*/ 3178960 h 4501982"/>
                <a:gd name="connsiteX109" fmla="*/ 2179537 w 3843122"/>
                <a:gd name="connsiteY109" fmla="*/ 3367555 h 4501982"/>
                <a:gd name="connsiteX110" fmla="*/ 2202397 w 3843122"/>
                <a:gd name="connsiteY110" fmla="*/ 3559007 h 4501982"/>
                <a:gd name="connsiteX111" fmla="*/ 2210969 w 3843122"/>
                <a:gd name="connsiteY111" fmla="*/ 3751412 h 4501982"/>
                <a:gd name="connsiteX112" fmla="*/ 2208112 w 3843122"/>
                <a:gd name="connsiteY112" fmla="*/ 3943817 h 4501982"/>
                <a:gd name="connsiteX113" fmla="*/ 2203349 w 3843122"/>
                <a:gd name="connsiteY113" fmla="*/ 4040020 h 4501982"/>
                <a:gd name="connsiteX114" fmla="*/ 2201444 w 3843122"/>
                <a:gd name="connsiteY114" fmla="*/ 4070500 h 4501982"/>
                <a:gd name="connsiteX115" fmla="*/ 2201444 w 3843122"/>
                <a:gd name="connsiteY115" fmla="*/ 4075262 h 4501982"/>
                <a:gd name="connsiteX116" fmla="*/ 2200492 w 3843122"/>
                <a:gd name="connsiteY116" fmla="*/ 4093360 h 4501982"/>
                <a:gd name="connsiteX117" fmla="*/ 2197634 w 3843122"/>
                <a:gd name="connsiteY117" fmla="*/ 4130507 h 4501982"/>
                <a:gd name="connsiteX118" fmla="*/ 2190967 w 3843122"/>
                <a:gd name="connsiteY118" fmla="*/ 4205755 h 4501982"/>
                <a:gd name="connsiteX119" fmla="*/ 2158582 w 3843122"/>
                <a:gd name="connsiteY119" fmla="*/ 4501982 h 4501982"/>
                <a:gd name="connsiteX0" fmla="*/ 3555550 w 3816990"/>
                <a:gd name="connsiteY0" fmla="*/ 0 h 4615084"/>
                <a:gd name="connsiteX1" fmla="*/ 3653054 w 3816990"/>
                <a:gd name="connsiteY1" fmla="*/ 1749012 h 4615084"/>
                <a:gd name="connsiteX2" fmla="*/ 3601619 w 3816990"/>
                <a:gd name="connsiteY2" fmla="*/ 1829974 h 4615084"/>
                <a:gd name="connsiteX3" fmla="*/ 3573997 w 3816990"/>
                <a:gd name="connsiteY3" fmla="*/ 1869979 h 4615084"/>
                <a:gd name="connsiteX4" fmla="*/ 3544469 w 3816990"/>
                <a:gd name="connsiteY4" fmla="*/ 1908079 h 4615084"/>
                <a:gd name="connsiteX5" fmla="*/ 3530182 w 3816990"/>
                <a:gd name="connsiteY5" fmla="*/ 1927129 h 4615084"/>
                <a:gd name="connsiteX6" fmla="*/ 3514942 w 3816990"/>
                <a:gd name="connsiteY6" fmla="*/ 1945227 h 4615084"/>
                <a:gd name="connsiteX7" fmla="*/ 3483509 w 3816990"/>
                <a:gd name="connsiteY7" fmla="*/ 1982374 h 4615084"/>
                <a:gd name="connsiteX8" fmla="*/ 3450172 w 3816990"/>
                <a:gd name="connsiteY8" fmla="*/ 2017617 h 4615084"/>
                <a:gd name="connsiteX9" fmla="*/ 3416834 w 3816990"/>
                <a:gd name="connsiteY9" fmla="*/ 2051907 h 4615084"/>
                <a:gd name="connsiteX10" fmla="*/ 3106319 w 3816990"/>
                <a:gd name="connsiteY10" fmla="*/ 2277649 h 4615084"/>
                <a:gd name="connsiteX11" fmla="*/ 3063457 w 3816990"/>
                <a:gd name="connsiteY11" fmla="*/ 2299557 h 4615084"/>
                <a:gd name="connsiteX12" fmla="*/ 3019642 w 3816990"/>
                <a:gd name="connsiteY12" fmla="*/ 2318607 h 4615084"/>
                <a:gd name="connsiteX13" fmla="*/ 2997734 w 3816990"/>
                <a:gd name="connsiteY13" fmla="*/ 2328132 h 4615084"/>
                <a:gd name="connsiteX14" fmla="*/ 2974874 w 3816990"/>
                <a:gd name="connsiteY14" fmla="*/ 2335752 h 4615084"/>
                <a:gd name="connsiteX15" fmla="*/ 2929154 w 3816990"/>
                <a:gd name="connsiteY15" fmla="*/ 2351944 h 4615084"/>
                <a:gd name="connsiteX16" fmla="*/ 2741512 w 3816990"/>
                <a:gd name="connsiteY16" fmla="*/ 2393854 h 4615084"/>
                <a:gd name="connsiteX17" fmla="*/ 2645309 w 3816990"/>
                <a:gd name="connsiteY17" fmla="*/ 2403379 h 4615084"/>
                <a:gd name="connsiteX18" fmla="*/ 2597684 w 3816990"/>
                <a:gd name="connsiteY18" fmla="*/ 2405284 h 4615084"/>
                <a:gd name="connsiteX19" fmla="*/ 2549107 w 3816990"/>
                <a:gd name="connsiteY19" fmla="*/ 2405284 h 4615084"/>
                <a:gd name="connsiteX20" fmla="*/ 2501482 w 3816990"/>
                <a:gd name="connsiteY20" fmla="*/ 2402427 h 4615084"/>
                <a:gd name="connsiteX21" fmla="*/ 2477669 w 3816990"/>
                <a:gd name="connsiteY21" fmla="*/ 2400522 h 4615084"/>
                <a:gd name="connsiteX22" fmla="*/ 2453857 w 3816990"/>
                <a:gd name="connsiteY22" fmla="*/ 2397664 h 4615084"/>
                <a:gd name="connsiteX23" fmla="*/ 2406232 w 3816990"/>
                <a:gd name="connsiteY23" fmla="*/ 2391949 h 4615084"/>
                <a:gd name="connsiteX24" fmla="*/ 2358607 w 3816990"/>
                <a:gd name="connsiteY24" fmla="*/ 2383377 h 4615084"/>
                <a:gd name="connsiteX25" fmla="*/ 2334794 w 3816990"/>
                <a:gd name="connsiteY25" fmla="*/ 2378614 h 4615084"/>
                <a:gd name="connsiteX26" fmla="*/ 2311934 w 3816990"/>
                <a:gd name="connsiteY26" fmla="*/ 2372899 h 4615084"/>
                <a:gd name="connsiteX27" fmla="*/ 2265262 w 3816990"/>
                <a:gd name="connsiteY27" fmla="*/ 2360517 h 4615084"/>
                <a:gd name="connsiteX28" fmla="*/ 2219542 w 3816990"/>
                <a:gd name="connsiteY28" fmla="*/ 2345277 h 4615084"/>
                <a:gd name="connsiteX29" fmla="*/ 2196682 w 3816990"/>
                <a:gd name="connsiteY29" fmla="*/ 2337657 h 4615084"/>
                <a:gd name="connsiteX30" fmla="*/ 2174774 w 3816990"/>
                <a:gd name="connsiteY30" fmla="*/ 2329084 h 4615084"/>
                <a:gd name="connsiteX31" fmla="*/ 2130007 w 3816990"/>
                <a:gd name="connsiteY31" fmla="*/ 2310034 h 4615084"/>
                <a:gd name="connsiteX32" fmla="*/ 2087144 w 3816990"/>
                <a:gd name="connsiteY32" fmla="*/ 2288127 h 4615084"/>
                <a:gd name="connsiteX33" fmla="*/ 2004277 w 3816990"/>
                <a:gd name="connsiteY33" fmla="*/ 2239549 h 4615084"/>
                <a:gd name="connsiteX34" fmla="*/ 1993799 w 3816990"/>
                <a:gd name="connsiteY34" fmla="*/ 2232882 h 4615084"/>
                <a:gd name="connsiteX35" fmla="*/ 1984274 w 3816990"/>
                <a:gd name="connsiteY35" fmla="*/ 2226214 h 4615084"/>
                <a:gd name="connsiteX36" fmla="*/ 1965224 w 3816990"/>
                <a:gd name="connsiteY36" fmla="*/ 2211927 h 4615084"/>
                <a:gd name="connsiteX37" fmla="*/ 1946174 w 3816990"/>
                <a:gd name="connsiteY37" fmla="*/ 2197639 h 4615084"/>
                <a:gd name="connsiteX38" fmla="*/ 1927124 w 3816990"/>
                <a:gd name="connsiteY38" fmla="*/ 2182399 h 4615084"/>
                <a:gd name="connsiteX39" fmla="*/ 1909027 w 3816990"/>
                <a:gd name="connsiteY39" fmla="*/ 2167159 h 4615084"/>
                <a:gd name="connsiteX40" fmla="*/ 1890929 w 3816990"/>
                <a:gd name="connsiteY40" fmla="*/ 2150967 h 4615084"/>
                <a:gd name="connsiteX41" fmla="*/ 1856639 w 3816990"/>
                <a:gd name="connsiteY41" fmla="*/ 2117629 h 4615084"/>
                <a:gd name="connsiteX42" fmla="*/ 1738529 w 3816990"/>
                <a:gd name="connsiteY42" fmla="*/ 1966182 h 4615084"/>
                <a:gd name="connsiteX43" fmla="*/ 1654709 w 3816990"/>
                <a:gd name="connsiteY43" fmla="*/ 1792827 h 4615084"/>
                <a:gd name="connsiteX44" fmla="*/ 1608037 w 3816990"/>
                <a:gd name="connsiteY44" fmla="*/ 1606137 h 4615084"/>
                <a:gd name="connsiteX45" fmla="*/ 1601369 w 3816990"/>
                <a:gd name="connsiteY45" fmla="*/ 1413732 h 4615084"/>
                <a:gd name="connsiteX46" fmla="*/ 1614704 w 3816990"/>
                <a:gd name="connsiteY46" fmla="*/ 1318482 h 4615084"/>
                <a:gd name="connsiteX47" fmla="*/ 1626134 w 3816990"/>
                <a:gd name="connsiteY47" fmla="*/ 1271809 h 4615084"/>
                <a:gd name="connsiteX48" fmla="*/ 1632802 w 3816990"/>
                <a:gd name="connsiteY48" fmla="*/ 1248949 h 4615084"/>
                <a:gd name="connsiteX49" fmla="*/ 1640422 w 3816990"/>
                <a:gd name="connsiteY49" fmla="*/ 1226089 h 4615084"/>
                <a:gd name="connsiteX50" fmla="*/ 1656614 w 3816990"/>
                <a:gd name="connsiteY50" fmla="*/ 1181322 h 4615084"/>
                <a:gd name="connsiteX51" fmla="*/ 1676617 w 3816990"/>
                <a:gd name="connsiteY51" fmla="*/ 1137507 h 4615084"/>
                <a:gd name="connsiteX52" fmla="*/ 1725194 w 3816990"/>
                <a:gd name="connsiteY52" fmla="*/ 1054639 h 4615084"/>
                <a:gd name="connsiteX53" fmla="*/ 1785202 w 3816990"/>
                <a:gd name="connsiteY53" fmla="*/ 979392 h 4615084"/>
                <a:gd name="connsiteX54" fmla="*/ 1854734 w 3816990"/>
                <a:gd name="connsiteY54" fmla="*/ 912717 h 4615084"/>
                <a:gd name="connsiteX55" fmla="*/ 2199539 w 3816990"/>
                <a:gd name="connsiteY55" fmla="*/ 752697 h 4615084"/>
                <a:gd name="connsiteX56" fmla="*/ 2390992 w 3816990"/>
                <a:gd name="connsiteY56" fmla="*/ 754602 h 4615084"/>
                <a:gd name="connsiteX57" fmla="*/ 2483384 w 3816990"/>
                <a:gd name="connsiteY57" fmla="*/ 780319 h 4615084"/>
                <a:gd name="connsiteX58" fmla="*/ 2505292 w 3816990"/>
                <a:gd name="connsiteY58" fmla="*/ 789844 h 4615084"/>
                <a:gd name="connsiteX59" fmla="*/ 2527199 w 3816990"/>
                <a:gd name="connsiteY59" fmla="*/ 800322 h 4615084"/>
                <a:gd name="connsiteX60" fmla="*/ 2549107 w 3816990"/>
                <a:gd name="connsiteY60" fmla="*/ 810799 h 4615084"/>
                <a:gd name="connsiteX61" fmla="*/ 2570062 w 3816990"/>
                <a:gd name="connsiteY61" fmla="*/ 823182 h 4615084"/>
                <a:gd name="connsiteX62" fmla="*/ 2714842 w 3816990"/>
                <a:gd name="connsiteY62" fmla="*/ 948912 h 4615084"/>
                <a:gd name="connsiteX63" fmla="*/ 2816759 w 3816990"/>
                <a:gd name="connsiteY63" fmla="*/ 1111789 h 4615084"/>
                <a:gd name="connsiteX64" fmla="*/ 2889149 w 3816990"/>
                <a:gd name="connsiteY64" fmla="*/ 1486122 h 4615084"/>
                <a:gd name="connsiteX65" fmla="*/ 2810092 w 3816990"/>
                <a:gd name="connsiteY65" fmla="*/ 1861407 h 4615084"/>
                <a:gd name="connsiteX66" fmla="*/ 2641499 w 3816990"/>
                <a:gd name="connsiteY66" fmla="*/ 2207164 h 4615084"/>
                <a:gd name="connsiteX67" fmla="*/ 2171917 w 3816990"/>
                <a:gd name="connsiteY67" fmla="*/ 2814859 h 4615084"/>
                <a:gd name="connsiteX68" fmla="*/ 1872832 w 3816990"/>
                <a:gd name="connsiteY68" fmla="*/ 3056794 h 4615084"/>
                <a:gd name="connsiteX69" fmla="*/ 1531837 w 3816990"/>
                <a:gd name="connsiteY69" fmla="*/ 3233959 h 4615084"/>
                <a:gd name="connsiteX70" fmla="*/ 1508977 w 3816990"/>
                <a:gd name="connsiteY70" fmla="*/ 3242532 h 4615084"/>
                <a:gd name="connsiteX71" fmla="*/ 1486117 w 3816990"/>
                <a:gd name="connsiteY71" fmla="*/ 3250152 h 4615084"/>
                <a:gd name="connsiteX72" fmla="*/ 1440397 w 3816990"/>
                <a:gd name="connsiteY72" fmla="*/ 3265392 h 4615084"/>
                <a:gd name="connsiteX73" fmla="*/ 1348004 w 3816990"/>
                <a:gd name="connsiteY73" fmla="*/ 3292062 h 4615084"/>
                <a:gd name="connsiteX74" fmla="*/ 1253707 w 3816990"/>
                <a:gd name="connsiteY74" fmla="*/ 3312064 h 4615084"/>
                <a:gd name="connsiteX75" fmla="*/ 1206082 w 3816990"/>
                <a:gd name="connsiteY75" fmla="*/ 3319684 h 4615084"/>
                <a:gd name="connsiteX76" fmla="*/ 1158457 w 3816990"/>
                <a:gd name="connsiteY76" fmla="*/ 3326352 h 4615084"/>
                <a:gd name="connsiteX77" fmla="*/ 774599 w 3816990"/>
                <a:gd name="connsiteY77" fmla="*/ 3321589 h 4615084"/>
                <a:gd name="connsiteX78" fmla="*/ 750787 w 3816990"/>
                <a:gd name="connsiteY78" fmla="*/ 3318732 h 4615084"/>
                <a:gd name="connsiteX79" fmla="*/ 726974 w 3816990"/>
                <a:gd name="connsiteY79" fmla="*/ 3313969 h 4615084"/>
                <a:gd name="connsiteX80" fmla="*/ 679349 w 3816990"/>
                <a:gd name="connsiteY80" fmla="*/ 3304444 h 4615084"/>
                <a:gd name="connsiteX81" fmla="*/ 632677 w 3816990"/>
                <a:gd name="connsiteY81" fmla="*/ 3293014 h 4615084"/>
                <a:gd name="connsiteX82" fmla="*/ 586004 w 3816990"/>
                <a:gd name="connsiteY82" fmla="*/ 3280632 h 4615084"/>
                <a:gd name="connsiteX83" fmla="*/ 540284 w 3816990"/>
                <a:gd name="connsiteY83" fmla="*/ 3264439 h 4615084"/>
                <a:gd name="connsiteX84" fmla="*/ 495517 w 3816990"/>
                <a:gd name="connsiteY84" fmla="*/ 3248247 h 4615084"/>
                <a:gd name="connsiteX85" fmla="*/ 451702 w 3816990"/>
                <a:gd name="connsiteY85" fmla="*/ 3229197 h 4615084"/>
                <a:gd name="connsiteX86" fmla="*/ 407887 w 3816990"/>
                <a:gd name="connsiteY86" fmla="*/ 3208242 h 4615084"/>
                <a:gd name="connsiteX87" fmla="*/ 108802 w 3816990"/>
                <a:gd name="connsiteY87" fmla="*/ 2971069 h 4615084"/>
                <a:gd name="connsiteX88" fmla="*/ 81179 w 3816990"/>
                <a:gd name="connsiteY88" fmla="*/ 2932017 h 4615084"/>
                <a:gd name="connsiteX89" fmla="*/ 67844 w 3816990"/>
                <a:gd name="connsiteY89" fmla="*/ 2912014 h 4615084"/>
                <a:gd name="connsiteX90" fmla="*/ 56414 w 3816990"/>
                <a:gd name="connsiteY90" fmla="*/ 2891059 h 4615084"/>
                <a:gd name="connsiteX91" fmla="*/ 50699 w 3816990"/>
                <a:gd name="connsiteY91" fmla="*/ 2880582 h 4615084"/>
                <a:gd name="connsiteX92" fmla="*/ 45937 w 3816990"/>
                <a:gd name="connsiteY92" fmla="*/ 2870104 h 4615084"/>
                <a:gd name="connsiteX93" fmla="*/ 35459 w 3816990"/>
                <a:gd name="connsiteY93" fmla="*/ 2848197 h 4615084"/>
                <a:gd name="connsiteX94" fmla="*/ 26887 w 3816990"/>
                <a:gd name="connsiteY94" fmla="*/ 2825337 h 4615084"/>
                <a:gd name="connsiteX95" fmla="*/ 19267 w 3816990"/>
                <a:gd name="connsiteY95" fmla="*/ 2802477 h 4615084"/>
                <a:gd name="connsiteX96" fmla="*/ 4979 w 3816990"/>
                <a:gd name="connsiteY96" fmla="*/ 2611977 h 4615084"/>
                <a:gd name="connsiteX97" fmla="*/ 73559 w 3816990"/>
                <a:gd name="connsiteY97" fmla="*/ 2432907 h 4615084"/>
                <a:gd name="connsiteX98" fmla="*/ 201194 w 3816990"/>
                <a:gd name="connsiteY98" fmla="*/ 2289079 h 4615084"/>
                <a:gd name="connsiteX99" fmla="*/ 366929 w 3816990"/>
                <a:gd name="connsiteY99" fmla="*/ 2191924 h 4615084"/>
                <a:gd name="connsiteX100" fmla="*/ 553619 w 3816990"/>
                <a:gd name="connsiteY100" fmla="*/ 2146204 h 4615084"/>
                <a:gd name="connsiteX101" fmla="*/ 935572 w 3816990"/>
                <a:gd name="connsiteY101" fmla="*/ 2173827 h 4615084"/>
                <a:gd name="connsiteX102" fmla="*/ 1120357 w 3816990"/>
                <a:gd name="connsiteY102" fmla="*/ 2227167 h 4615084"/>
                <a:gd name="connsiteX103" fmla="*/ 1298474 w 3816990"/>
                <a:gd name="connsiteY103" fmla="*/ 2299557 h 4615084"/>
                <a:gd name="connsiteX104" fmla="*/ 1468019 w 3816990"/>
                <a:gd name="connsiteY104" fmla="*/ 2390044 h 4615084"/>
                <a:gd name="connsiteX105" fmla="*/ 1627087 w 3816990"/>
                <a:gd name="connsiteY105" fmla="*/ 2498629 h 4615084"/>
                <a:gd name="connsiteX106" fmla="*/ 1896644 w 3816990"/>
                <a:gd name="connsiteY106" fmla="*/ 2771997 h 4615084"/>
                <a:gd name="connsiteX107" fmla="*/ 2080477 w 3816990"/>
                <a:gd name="connsiteY107" fmla="*/ 3109182 h 4615084"/>
                <a:gd name="connsiteX108" fmla="*/ 2139532 w 3816990"/>
                <a:gd name="connsiteY108" fmla="*/ 3292062 h 4615084"/>
                <a:gd name="connsiteX109" fmla="*/ 2179537 w 3816990"/>
                <a:gd name="connsiteY109" fmla="*/ 3480657 h 4615084"/>
                <a:gd name="connsiteX110" fmla="*/ 2202397 w 3816990"/>
                <a:gd name="connsiteY110" fmla="*/ 3672109 h 4615084"/>
                <a:gd name="connsiteX111" fmla="*/ 2210969 w 3816990"/>
                <a:gd name="connsiteY111" fmla="*/ 3864514 h 4615084"/>
                <a:gd name="connsiteX112" fmla="*/ 2208112 w 3816990"/>
                <a:gd name="connsiteY112" fmla="*/ 4056919 h 4615084"/>
                <a:gd name="connsiteX113" fmla="*/ 2203349 w 3816990"/>
                <a:gd name="connsiteY113" fmla="*/ 4153122 h 4615084"/>
                <a:gd name="connsiteX114" fmla="*/ 2201444 w 3816990"/>
                <a:gd name="connsiteY114" fmla="*/ 4183602 h 4615084"/>
                <a:gd name="connsiteX115" fmla="*/ 2201444 w 3816990"/>
                <a:gd name="connsiteY115" fmla="*/ 4188364 h 4615084"/>
                <a:gd name="connsiteX116" fmla="*/ 2200492 w 3816990"/>
                <a:gd name="connsiteY116" fmla="*/ 4206462 h 4615084"/>
                <a:gd name="connsiteX117" fmla="*/ 2197634 w 3816990"/>
                <a:gd name="connsiteY117" fmla="*/ 4243609 h 4615084"/>
                <a:gd name="connsiteX118" fmla="*/ 2190967 w 3816990"/>
                <a:gd name="connsiteY118" fmla="*/ 4318857 h 4615084"/>
                <a:gd name="connsiteX119" fmla="*/ 2158582 w 3816990"/>
                <a:gd name="connsiteY119" fmla="*/ 4615084 h 461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816990" h="4615084">
                  <a:moveTo>
                    <a:pt x="3555550" y="0"/>
                  </a:moveTo>
                  <a:cubicBezTo>
                    <a:pt x="4037003" y="944429"/>
                    <a:pt x="3718777" y="1638522"/>
                    <a:pt x="3653054" y="1749012"/>
                  </a:cubicBezTo>
                  <a:cubicBezTo>
                    <a:pt x="3635909" y="1776634"/>
                    <a:pt x="3619717" y="1804257"/>
                    <a:pt x="3601619" y="1829974"/>
                  </a:cubicBezTo>
                  <a:cubicBezTo>
                    <a:pt x="3592094" y="1843309"/>
                    <a:pt x="3583522" y="1856644"/>
                    <a:pt x="3573997" y="1869979"/>
                  </a:cubicBezTo>
                  <a:lnTo>
                    <a:pt x="3544469" y="1908079"/>
                  </a:lnTo>
                  <a:lnTo>
                    <a:pt x="3530182" y="1927129"/>
                  </a:lnTo>
                  <a:lnTo>
                    <a:pt x="3514942" y="1945227"/>
                  </a:lnTo>
                  <a:lnTo>
                    <a:pt x="3483509" y="1982374"/>
                  </a:lnTo>
                  <a:cubicBezTo>
                    <a:pt x="3473032" y="1993804"/>
                    <a:pt x="3461602" y="2006187"/>
                    <a:pt x="3450172" y="2017617"/>
                  </a:cubicBezTo>
                  <a:cubicBezTo>
                    <a:pt x="3438742" y="2029047"/>
                    <a:pt x="3428264" y="2041429"/>
                    <a:pt x="3416834" y="2051907"/>
                  </a:cubicBezTo>
                  <a:cubicBezTo>
                    <a:pt x="3325394" y="2141442"/>
                    <a:pt x="3221572" y="2219547"/>
                    <a:pt x="3106319" y="2277649"/>
                  </a:cubicBezTo>
                  <a:cubicBezTo>
                    <a:pt x="3092032" y="2285269"/>
                    <a:pt x="3077744" y="2292889"/>
                    <a:pt x="3063457" y="2299557"/>
                  </a:cubicBezTo>
                  <a:lnTo>
                    <a:pt x="3019642" y="2318607"/>
                  </a:lnTo>
                  <a:cubicBezTo>
                    <a:pt x="3012022" y="2321464"/>
                    <a:pt x="3005354" y="2325274"/>
                    <a:pt x="2997734" y="2328132"/>
                  </a:cubicBezTo>
                  <a:lnTo>
                    <a:pt x="2974874" y="2335752"/>
                  </a:lnTo>
                  <a:lnTo>
                    <a:pt x="2929154" y="2351944"/>
                  </a:lnTo>
                  <a:cubicBezTo>
                    <a:pt x="2867242" y="2370042"/>
                    <a:pt x="2805329" y="2386234"/>
                    <a:pt x="2741512" y="2393854"/>
                  </a:cubicBezTo>
                  <a:cubicBezTo>
                    <a:pt x="2710079" y="2399569"/>
                    <a:pt x="2677694" y="2401474"/>
                    <a:pt x="2645309" y="2403379"/>
                  </a:cubicBezTo>
                  <a:cubicBezTo>
                    <a:pt x="2629117" y="2405284"/>
                    <a:pt x="2612924" y="2404332"/>
                    <a:pt x="2597684" y="2405284"/>
                  </a:cubicBezTo>
                  <a:cubicBezTo>
                    <a:pt x="2581492" y="2405284"/>
                    <a:pt x="2565299" y="2406237"/>
                    <a:pt x="2549107" y="2405284"/>
                  </a:cubicBezTo>
                  <a:lnTo>
                    <a:pt x="2501482" y="2402427"/>
                  </a:lnTo>
                  <a:cubicBezTo>
                    <a:pt x="2493862" y="2401474"/>
                    <a:pt x="2485289" y="2401474"/>
                    <a:pt x="2477669" y="2400522"/>
                  </a:cubicBezTo>
                  <a:lnTo>
                    <a:pt x="2453857" y="2397664"/>
                  </a:lnTo>
                  <a:lnTo>
                    <a:pt x="2406232" y="2391949"/>
                  </a:lnTo>
                  <a:lnTo>
                    <a:pt x="2358607" y="2383377"/>
                  </a:lnTo>
                  <a:lnTo>
                    <a:pt x="2334794" y="2378614"/>
                  </a:lnTo>
                  <a:lnTo>
                    <a:pt x="2311934" y="2372899"/>
                  </a:lnTo>
                  <a:lnTo>
                    <a:pt x="2265262" y="2360517"/>
                  </a:lnTo>
                  <a:cubicBezTo>
                    <a:pt x="2250022" y="2355754"/>
                    <a:pt x="2234782" y="2350039"/>
                    <a:pt x="2219542" y="2345277"/>
                  </a:cubicBezTo>
                  <a:lnTo>
                    <a:pt x="2196682" y="2337657"/>
                  </a:lnTo>
                  <a:cubicBezTo>
                    <a:pt x="2189062" y="2334799"/>
                    <a:pt x="2181442" y="2331942"/>
                    <a:pt x="2174774" y="2329084"/>
                  </a:cubicBezTo>
                  <a:lnTo>
                    <a:pt x="2130007" y="2310034"/>
                  </a:lnTo>
                  <a:cubicBezTo>
                    <a:pt x="2115719" y="2303367"/>
                    <a:pt x="2101432" y="2295747"/>
                    <a:pt x="2087144" y="2288127"/>
                  </a:cubicBezTo>
                  <a:cubicBezTo>
                    <a:pt x="2057617" y="2274792"/>
                    <a:pt x="2030947" y="2256694"/>
                    <a:pt x="2004277" y="2239549"/>
                  </a:cubicBezTo>
                  <a:cubicBezTo>
                    <a:pt x="2000467" y="2237644"/>
                    <a:pt x="1997609" y="2235739"/>
                    <a:pt x="1993799" y="2232882"/>
                  </a:cubicBezTo>
                  <a:lnTo>
                    <a:pt x="1984274" y="2226214"/>
                  </a:lnTo>
                  <a:lnTo>
                    <a:pt x="1965224" y="2211927"/>
                  </a:lnTo>
                  <a:lnTo>
                    <a:pt x="1946174" y="2197639"/>
                  </a:lnTo>
                  <a:cubicBezTo>
                    <a:pt x="1939507" y="2192877"/>
                    <a:pt x="1932839" y="2188114"/>
                    <a:pt x="1927124" y="2182399"/>
                  </a:cubicBezTo>
                  <a:lnTo>
                    <a:pt x="1909027" y="2167159"/>
                  </a:lnTo>
                  <a:cubicBezTo>
                    <a:pt x="1903312" y="2161444"/>
                    <a:pt x="1897597" y="2156682"/>
                    <a:pt x="1890929" y="2150967"/>
                  </a:cubicBezTo>
                  <a:cubicBezTo>
                    <a:pt x="1878547" y="2140489"/>
                    <a:pt x="1868069" y="2129059"/>
                    <a:pt x="1856639" y="2117629"/>
                  </a:cubicBezTo>
                  <a:cubicBezTo>
                    <a:pt x="1811872" y="2071909"/>
                    <a:pt x="1772819" y="2020474"/>
                    <a:pt x="1738529" y="1966182"/>
                  </a:cubicBezTo>
                  <a:cubicBezTo>
                    <a:pt x="1705192" y="1910937"/>
                    <a:pt x="1676617" y="1853787"/>
                    <a:pt x="1654709" y="1792827"/>
                  </a:cubicBezTo>
                  <a:cubicBezTo>
                    <a:pt x="1632802" y="1732819"/>
                    <a:pt x="1616609" y="1669954"/>
                    <a:pt x="1608037" y="1606137"/>
                  </a:cubicBezTo>
                  <a:cubicBezTo>
                    <a:pt x="1599464" y="1542319"/>
                    <a:pt x="1596607" y="1478502"/>
                    <a:pt x="1601369" y="1413732"/>
                  </a:cubicBezTo>
                  <a:cubicBezTo>
                    <a:pt x="1603274" y="1381347"/>
                    <a:pt x="1608989" y="1349914"/>
                    <a:pt x="1614704" y="1318482"/>
                  </a:cubicBezTo>
                  <a:cubicBezTo>
                    <a:pt x="1618514" y="1303242"/>
                    <a:pt x="1621372" y="1287049"/>
                    <a:pt x="1626134" y="1271809"/>
                  </a:cubicBezTo>
                  <a:lnTo>
                    <a:pt x="1632802" y="1248949"/>
                  </a:lnTo>
                  <a:lnTo>
                    <a:pt x="1640422" y="1226089"/>
                  </a:lnTo>
                  <a:cubicBezTo>
                    <a:pt x="1645184" y="1210849"/>
                    <a:pt x="1651852" y="1195609"/>
                    <a:pt x="1656614" y="1181322"/>
                  </a:cubicBezTo>
                  <a:cubicBezTo>
                    <a:pt x="1663282" y="1167034"/>
                    <a:pt x="1668997" y="1151794"/>
                    <a:pt x="1676617" y="1137507"/>
                  </a:cubicBezTo>
                  <a:cubicBezTo>
                    <a:pt x="1690904" y="1108932"/>
                    <a:pt x="1707097" y="1081309"/>
                    <a:pt x="1725194" y="1054639"/>
                  </a:cubicBezTo>
                  <a:cubicBezTo>
                    <a:pt x="1743292" y="1027969"/>
                    <a:pt x="1763294" y="1003204"/>
                    <a:pt x="1785202" y="979392"/>
                  </a:cubicBezTo>
                  <a:cubicBezTo>
                    <a:pt x="1807109" y="955579"/>
                    <a:pt x="1829969" y="933672"/>
                    <a:pt x="1854734" y="912717"/>
                  </a:cubicBezTo>
                  <a:cubicBezTo>
                    <a:pt x="1952842" y="829849"/>
                    <a:pt x="2072857" y="772699"/>
                    <a:pt x="2199539" y="752697"/>
                  </a:cubicBezTo>
                  <a:cubicBezTo>
                    <a:pt x="2263357" y="742219"/>
                    <a:pt x="2328127" y="743172"/>
                    <a:pt x="2390992" y="754602"/>
                  </a:cubicBezTo>
                  <a:cubicBezTo>
                    <a:pt x="2422424" y="760317"/>
                    <a:pt x="2453857" y="768889"/>
                    <a:pt x="2483384" y="780319"/>
                  </a:cubicBezTo>
                  <a:cubicBezTo>
                    <a:pt x="2491004" y="783177"/>
                    <a:pt x="2498624" y="786034"/>
                    <a:pt x="2505292" y="789844"/>
                  </a:cubicBezTo>
                  <a:lnTo>
                    <a:pt x="2527199" y="800322"/>
                  </a:lnTo>
                  <a:lnTo>
                    <a:pt x="2549107" y="810799"/>
                  </a:lnTo>
                  <a:lnTo>
                    <a:pt x="2570062" y="823182"/>
                  </a:lnTo>
                  <a:cubicBezTo>
                    <a:pt x="2625307" y="856519"/>
                    <a:pt x="2673884" y="899382"/>
                    <a:pt x="2714842" y="948912"/>
                  </a:cubicBezTo>
                  <a:cubicBezTo>
                    <a:pt x="2755799" y="998442"/>
                    <a:pt x="2790089" y="1053687"/>
                    <a:pt x="2816759" y="1111789"/>
                  </a:cubicBezTo>
                  <a:cubicBezTo>
                    <a:pt x="2870099" y="1228947"/>
                    <a:pt x="2893912" y="1358487"/>
                    <a:pt x="2889149" y="1486122"/>
                  </a:cubicBezTo>
                  <a:cubicBezTo>
                    <a:pt x="2884387" y="1614709"/>
                    <a:pt x="2854859" y="1741392"/>
                    <a:pt x="2810092" y="1861407"/>
                  </a:cubicBezTo>
                  <a:cubicBezTo>
                    <a:pt x="2765324" y="1981422"/>
                    <a:pt x="2706269" y="2096674"/>
                    <a:pt x="2641499" y="2207164"/>
                  </a:cubicBezTo>
                  <a:cubicBezTo>
                    <a:pt x="2511007" y="2428144"/>
                    <a:pt x="2356702" y="2635789"/>
                    <a:pt x="2171917" y="2814859"/>
                  </a:cubicBezTo>
                  <a:cubicBezTo>
                    <a:pt x="2080477" y="2904394"/>
                    <a:pt x="1980464" y="2986309"/>
                    <a:pt x="1872832" y="3056794"/>
                  </a:cubicBezTo>
                  <a:cubicBezTo>
                    <a:pt x="1766152" y="3127279"/>
                    <a:pt x="1651852" y="3188239"/>
                    <a:pt x="1531837" y="3233959"/>
                  </a:cubicBezTo>
                  <a:lnTo>
                    <a:pt x="1508977" y="3242532"/>
                  </a:lnTo>
                  <a:lnTo>
                    <a:pt x="1486117" y="3250152"/>
                  </a:lnTo>
                  <a:lnTo>
                    <a:pt x="1440397" y="3265392"/>
                  </a:lnTo>
                  <a:cubicBezTo>
                    <a:pt x="1409917" y="3274917"/>
                    <a:pt x="1378484" y="3282537"/>
                    <a:pt x="1348004" y="3292062"/>
                  </a:cubicBezTo>
                  <a:cubicBezTo>
                    <a:pt x="1316572" y="3298729"/>
                    <a:pt x="1285139" y="3306349"/>
                    <a:pt x="1253707" y="3312064"/>
                  </a:cubicBezTo>
                  <a:lnTo>
                    <a:pt x="1206082" y="3319684"/>
                  </a:lnTo>
                  <a:cubicBezTo>
                    <a:pt x="1189889" y="3322542"/>
                    <a:pt x="1174649" y="3325399"/>
                    <a:pt x="1158457" y="3326352"/>
                  </a:cubicBezTo>
                  <a:cubicBezTo>
                    <a:pt x="1030822" y="3341592"/>
                    <a:pt x="901282" y="3340639"/>
                    <a:pt x="774599" y="3321589"/>
                  </a:cubicBezTo>
                  <a:lnTo>
                    <a:pt x="750787" y="3318732"/>
                  </a:lnTo>
                  <a:cubicBezTo>
                    <a:pt x="743167" y="3317779"/>
                    <a:pt x="734594" y="3315874"/>
                    <a:pt x="726974" y="3313969"/>
                  </a:cubicBezTo>
                  <a:lnTo>
                    <a:pt x="679349" y="3304444"/>
                  </a:lnTo>
                  <a:cubicBezTo>
                    <a:pt x="663157" y="3301587"/>
                    <a:pt x="647917" y="3296824"/>
                    <a:pt x="632677" y="3293014"/>
                  </a:cubicBezTo>
                  <a:lnTo>
                    <a:pt x="586004" y="3280632"/>
                  </a:lnTo>
                  <a:cubicBezTo>
                    <a:pt x="570764" y="3275869"/>
                    <a:pt x="555524" y="3270154"/>
                    <a:pt x="540284" y="3264439"/>
                  </a:cubicBezTo>
                  <a:cubicBezTo>
                    <a:pt x="525044" y="3258724"/>
                    <a:pt x="509804" y="3253962"/>
                    <a:pt x="495517" y="3248247"/>
                  </a:cubicBezTo>
                  <a:lnTo>
                    <a:pt x="451702" y="3229197"/>
                  </a:lnTo>
                  <a:cubicBezTo>
                    <a:pt x="437414" y="3222529"/>
                    <a:pt x="422174" y="3216814"/>
                    <a:pt x="407887" y="3208242"/>
                  </a:cubicBezTo>
                  <a:cubicBezTo>
                    <a:pt x="292634" y="3152044"/>
                    <a:pt x="187859" y="3072034"/>
                    <a:pt x="108802" y="2971069"/>
                  </a:cubicBezTo>
                  <a:cubicBezTo>
                    <a:pt x="99277" y="2957734"/>
                    <a:pt x="89752" y="2945352"/>
                    <a:pt x="81179" y="2932017"/>
                  </a:cubicBezTo>
                  <a:cubicBezTo>
                    <a:pt x="77369" y="2925349"/>
                    <a:pt x="72607" y="2918682"/>
                    <a:pt x="67844" y="2912014"/>
                  </a:cubicBezTo>
                  <a:lnTo>
                    <a:pt x="56414" y="2891059"/>
                  </a:lnTo>
                  <a:lnTo>
                    <a:pt x="50699" y="2880582"/>
                  </a:lnTo>
                  <a:lnTo>
                    <a:pt x="45937" y="2870104"/>
                  </a:lnTo>
                  <a:lnTo>
                    <a:pt x="35459" y="2848197"/>
                  </a:lnTo>
                  <a:lnTo>
                    <a:pt x="26887" y="2825337"/>
                  </a:lnTo>
                  <a:cubicBezTo>
                    <a:pt x="24029" y="2817717"/>
                    <a:pt x="21172" y="2810097"/>
                    <a:pt x="19267" y="2802477"/>
                  </a:cubicBezTo>
                  <a:cubicBezTo>
                    <a:pt x="1169" y="2741517"/>
                    <a:pt x="-5498" y="2675794"/>
                    <a:pt x="4979" y="2611977"/>
                  </a:cubicBezTo>
                  <a:cubicBezTo>
                    <a:pt x="15457" y="2548159"/>
                    <a:pt x="39269" y="2488152"/>
                    <a:pt x="73559" y="2432907"/>
                  </a:cubicBezTo>
                  <a:cubicBezTo>
                    <a:pt x="107849" y="2378614"/>
                    <a:pt x="150712" y="2330037"/>
                    <a:pt x="201194" y="2289079"/>
                  </a:cubicBezTo>
                  <a:cubicBezTo>
                    <a:pt x="250724" y="2249074"/>
                    <a:pt x="306922" y="2215737"/>
                    <a:pt x="366929" y="2191924"/>
                  </a:cubicBezTo>
                  <a:cubicBezTo>
                    <a:pt x="426937" y="2169064"/>
                    <a:pt x="489802" y="2153824"/>
                    <a:pt x="553619" y="2146204"/>
                  </a:cubicBezTo>
                  <a:cubicBezTo>
                    <a:pt x="681254" y="2131917"/>
                    <a:pt x="810794" y="2145252"/>
                    <a:pt x="935572" y="2173827"/>
                  </a:cubicBezTo>
                  <a:cubicBezTo>
                    <a:pt x="998437" y="2188114"/>
                    <a:pt x="1059397" y="2207164"/>
                    <a:pt x="1120357" y="2227167"/>
                  </a:cubicBezTo>
                  <a:cubicBezTo>
                    <a:pt x="1181317" y="2248122"/>
                    <a:pt x="1240372" y="2272887"/>
                    <a:pt x="1298474" y="2299557"/>
                  </a:cubicBezTo>
                  <a:cubicBezTo>
                    <a:pt x="1356577" y="2327179"/>
                    <a:pt x="1413727" y="2356707"/>
                    <a:pt x="1468019" y="2390044"/>
                  </a:cubicBezTo>
                  <a:cubicBezTo>
                    <a:pt x="1522312" y="2423382"/>
                    <a:pt x="1576604" y="2459577"/>
                    <a:pt x="1627087" y="2498629"/>
                  </a:cubicBezTo>
                  <a:cubicBezTo>
                    <a:pt x="1728052" y="2577687"/>
                    <a:pt x="1820444" y="2669127"/>
                    <a:pt x="1896644" y="2771997"/>
                  </a:cubicBezTo>
                  <a:cubicBezTo>
                    <a:pt x="1973797" y="2874867"/>
                    <a:pt x="2033804" y="2989167"/>
                    <a:pt x="2080477" y="3109182"/>
                  </a:cubicBezTo>
                  <a:cubicBezTo>
                    <a:pt x="2103337" y="3169189"/>
                    <a:pt x="2123339" y="3230149"/>
                    <a:pt x="2139532" y="3292062"/>
                  </a:cubicBezTo>
                  <a:cubicBezTo>
                    <a:pt x="2156677" y="3353974"/>
                    <a:pt x="2169059" y="3416839"/>
                    <a:pt x="2179537" y="3480657"/>
                  </a:cubicBezTo>
                  <a:cubicBezTo>
                    <a:pt x="2190014" y="3543522"/>
                    <a:pt x="2197634" y="3607339"/>
                    <a:pt x="2202397" y="3672109"/>
                  </a:cubicBezTo>
                  <a:cubicBezTo>
                    <a:pt x="2208112" y="3735927"/>
                    <a:pt x="2210017" y="3800697"/>
                    <a:pt x="2210969" y="3864514"/>
                  </a:cubicBezTo>
                  <a:cubicBezTo>
                    <a:pt x="2211922" y="3928332"/>
                    <a:pt x="2210969" y="3993102"/>
                    <a:pt x="2208112" y="4056919"/>
                  </a:cubicBezTo>
                  <a:cubicBezTo>
                    <a:pt x="2206207" y="4089304"/>
                    <a:pt x="2205254" y="4120737"/>
                    <a:pt x="2203349" y="4153122"/>
                  </a:cubicBezTo>
                  <a:lnTo>
                    <a:pt x="2201444" y="4183602"/>
                  </a:lnTo>
                  <a:lnTo>
                    <a:pt x="2201444" y="4188364"/>
                  </a:lnTo>
                  <a:cubicBezTo>
                    <a:pt x="2201127" y="4194397"/>
                    <a:pt x="2200809" y="4200429"/>
                    <a:pt x="2200492" y="4206462"/>
                  </a:cubicBezTo>
                  <a:lnTo>
                    <a:pt x="2197634" y="4243609"/>
                  </a:lnTo>
                  <a:lnTo>
                    <a:pt x="2190967" y="4318857"/>
                  </a:lnTo>
                  <a:cubicBezTo>
                    <a:pt x="2181442" y="4417917"/>
                    <a:pt x="2170964" y="4516024"/>
                    <a:pt x="2158582" y="4615084"/>
                  </a:cubicBezTo>
                </a:path>
              </a:pathLst>
            </a:custGeom>
            <a:noFill/>
            <a:ln w="126746" cap="flat">
              <a:solidFill>
                <a:srgbClr val="1210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6" name="Frihandsfigur: Form 18">
              <a:extLst>
                <a:ext uri="{FF2B5EF4-FFF2-40B4-BE49-F238E27FC236}">
                  <a16:creationId xmlns:a16="http://schemas.microsoft.com/office/drawing/2014/main" id="{41A50463-FA84-F346-9A1D-586587BC7439}"/>
                </a:ext>
              </a:extLst>
            </p:cNvPr>
            <p:cNvSpPr/>
            <p:nvPr/>
          </p:nvSpPr>
          <p:spPr>
            <a:xfrm rot="10512305">
              <a:off x="9113988" y="2260045"/>
              <a:ext cx="789622" cy="427672"/>
            </a:xfrm>
            <a:custGeom>
              <a:avLst/>
              <a:gdLst>
                <a:gd name="connsiteX0" fmla="*/ 0 w 789622"/>
                <a:gd name="connsiteY0" fmla="*/ 0 h 427672"/>
                <a:gd name="connsiteX1" fmla="*/ 354330 w 789622"/>
                <a:gd name="connsiteY1" fmla="*/ 427672 h 427672"/>
                <a:gd name="connsiteX2" fmla="*/ 789622 w 789622"/>
                <a:gd name="connsiteY2" fmla="*/ 67628 h 42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9622" h="427672">
                  <a:moveTo>
                    <a:pt x="0" y="0"/>
                  </a:moveTo>
                  <a:cubicBezTo>
                    <a:pt x="121920" y="133350"/>
                    <a:pt x="239078" y="280035"/>
                    <a:pt x="354330" y="427672"/>
                  </a:cubicBezTo>
                  <a:cubicBezTo>
                    <a:pt x="501015" y="312420"/>
                    <a:pt x="646747" y="197168"/>
                    <a:pt x="789622" y="67628"/>
                  </a:cubicBezTo>
                </a:path>
              </a:pathLst>
            </a:custGeom>
            <a:noFill/>
            <a:ln w="126746" cap="flat">
              <a:solidFill>
                <a:srgbClr val="1210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55404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B2C77082-0276-E54E-BA40-B00D00CF1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83" r="18462"/>
          <a:stretch/>
        </p:blipFill>
        <p:spPr>
          <a:xfrm>
            <a:off x="6393523" y="-1"/>
            <a:ext cx="5798478" cy="583727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A3D8A0F-1B87-2841-8311-64350854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86 procent av medlemsföretagen har ett skriftligt kvalitetssäkringsförfarande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57E1A-1E63-CB45-98D4-E9C9FA75F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377768"/>
          </a:xfrm>
        </p:spPr>
        <p:txBody>
          <a:bodyPr/>
          <a:lstStyle/>
          <a:p>
            <a:r>
              <a:rPr lang="sv-SE" dirty="0"/>
              <a:t>Kvalitetssäkringssystem</a:t>
            </a:r>
          </a:p>
        </p:txBody>
      </p:sp>
      <p:graphicFrame>
        <p:nvGraphicFramePr>
          <p:cNvPr id="4" name="Chart 29">
            <a:extLst>
              <a:ext uri="{FF2B5EF4-FFF2-40B4-BE49-F238E27FC236}">
                <a16:creationId xmlns:a16="http://schemas.microsoft.com/office/drawing/2014/main" id="{EB401B84-89F0-F04E-8436-EFC7A639F7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353848"/>
              </p:ext>
            </p:extLst>
          </p:nvPr>
        </p:nvGraphicFramePr>
        <p:xfrm>
          <a:off x="351078" y="3634143"/>
          <a:ext cx="5693238" cy="254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3">
            <a:extLst>
              <a:ext uri="{FF2B5EF4-FFF2-40B4-BE49-F238E27FC236}">
                <a16:creationId xmlns:a16="http://schemas.microsoft.com/office/drawing/2014/main" id="{C2AD6B17-6C04-F443-8946-CCAACAE9B5B9}"/>
              </a:ext>
            </a:extLst>
          </p:cNvPr>
          <p:cNvGrpSpPr/>
          <p:nvPr/>
        </p:nvGrpSpPr>
        <p:grpSpPr>
          <a:xfrm>
            <a:off x="1129950" y="1351895"/>
            <a:ext cx="3912002" cy="2416652"/>
            <a:chOff x="5534813" y="1556341"/>
            <a:chExt cx="3244513" cy="2004309"/>
          </a:xfrm>
        </p:grpSpPr>
        <p:grpSp>
          <p:nvGrpSpPr>
            <p:cNvPr id="6" name="Group 25">
              <a:extLst>
                <a:ext uri="{FF2B5EF4-FFF2-40B4-BE49-F238E27FC236}">
                  <a16:creationId xmlns:a16="http://schemas.microsoft.com/office/drawing/2014/main" id="{EDA4B724-E637-1B4E-AD4C-C83D44A0879B}"/>
                </a:ext>
              </a:extLst>
            </p:cNvPr>
            <p:cNvGrpSpPr/>
            <p:nvPr/>
          </p:nvGrpSpPr>
          <p:grpSpPr>
            <a:xfrm>
              <a:off x="5534813" y="1556341"/>
              <a:ext cx="3244513" cy="2004309"/>
              <a:chOff x="2038989" y="1424688"/>
              <a:chExt cx="3244513" cy="2004309"/>
            </a:xfrm>
          </p:grpSpPr>
          <p:grpSp>
            <p:nvGrpSpPr>
              <p:cNvPr id="8" name="Group 24">
                <a:extLst>
                  <a:ext uri="{FF2B5EF4-FFF2-40B4-BE49-F238E27FC236}">
                    <a16:creationId xmlns:a16="http://schemas.microsoft.com/office/drawing/2014/main" id="{A88E3D7B-6E9A-0C47-9A84-4F540D5A7045}"/>
                  </a:ext>
                </a:extLst>
              </p:cNvPr>
              <p:cNvGrpSpPr/>
              <p:nvPr/>
            </p:nvGrpSpPr>
            <p:grpSpPr>
              <a:xfrm>
                <a:off x="2808909" y="1424688"/>
                <a:ext cx="1953858" cy="1346033"/>
                <a:chOff x="2808909" y="1424688"/>
                <a:chExt cx="1953858" cy="1346033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2EFF6626-1D89-5045-9E50-F22CDF10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49877" y="2702232"/>
                  <a:ext cx="236093" cy="6848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6096507-9413-3640-95BE-ACEB70FC49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85970" y="2770721"/>
                  <a:ext cx="33695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CFE7F721-34C9-B842-87FF-7D7CEB0B7F1C}"/>
                    </a:ext>
                  </a:extLst>
                </p:cNvPr>
                <p:cNvSpPr txBox="1"/>
                <p:nvPr/>
              </p:nvSpPr>
              <p:spPr>
                <a:xfrm>
                  <a:off x="4354348" y="2401953"/>
                  <a:ext cx="408419" cy="344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v-SE" sz="1050" b="1" dirty="0">
                      <a:latin typeface="+mj-lt"/>
                    </a:rPr>
                    <a:t>Ja</a:t>
                  </a:r>
                  <a:br>
                    <a:rPr lang="sv-SE" sz="1050" b="1" dirty="0">
                      <a:latin typeface="+mj-lt"/>
                    </a:rPr>
                  </a:br>
                  <a:r>
                    <a:rPr lang="sv-SE" sz="1050" b="1" dirty="0">
                      <a:latin typeface="+mj-lt"/>
                    </a:rPr>
                    <a:t>86 %</a:t>
                  </a:r>
                </a:p>
              </p:txBody>
            </p:sp>
            <p:cxnSp>
              <p:nvCxnSpPr>
                <p:cNvPr id="13" name="Straight Connector 13">
                  <a:extLst>
                    <a:ext uri="{FF2B5EF4-FFF2-40B4-BE49-F238E27FC236}">
                      <a16:creationId xmlns:a16="http://schemas.microsoft.com/office/drawing/2014/main" id="{36804A06-575D-E844-A10B-C426D863A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9946" y="1992781"/>
                  <a:ext cx="224699" cy="1753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4">
                  <a:extLst>
                    <a:ext uri="{FF2B5EF4-FFF2-40B4-BE49-F238E27FC236}">
                      <a16:creationId xmlns:a16="http://schemas.microsoft.com/office/drawing/2014/main" id="{E9FCFEB9-E224-5C42-ACBC-3A6C87F2F7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22994" y="1992780"/>
                  <a:ext cx="33695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7">
                  <a:extLst>
                    <a:ext uri="{FF2B5EF4-FFF2-40B4-BE49-F238E27FC236}">
                      <a16:creationId xmlns:a16="http://schemas.microsoft.com/office/drawing/2014/main" id="{F1A98B07-DDC7-9042-A9A2-5D1C469C9C22}"/>
                    </a:ext>
                  </a:extLst>
                </p:cNvPr>
                <p:cNvSpPr txBox="1"/>
                <p:nvPr/>
              </p:nvSpPr>
              <p:spPr>
                <a:xfrm>
                  <a:off x="2808909" y="1613012"/>
                  <a:ext cx="407089" cy="344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v-SE" sz="1050" b="1" dirty="0">
                      <a:latin typeface="+mj-lt"/>
                    </a:rPr>
                    <a:t>Nej</a:t>
                  </a:r>
                </a:p>
                <a:p>
                  <a:pPr algn="ctr"/>
                  <a:r>
                    <a:rPr lang="sv-SE" sz="1050" b="1" dirty="0">
                      <a:latin typeface="+mj-lt"/>
                    </a:rPr>
                    <a:t>13 %</a:t>
                  </a:r>
                </a:p>
              </p:txBody>
            </p:sp>
            <p:sp>
              <p:nvSpPr>
                <p:cNvPr id="16" name="TextBox 18">
                  <a:extLst>
                    <a:ext uri="{FF2B5EF4-FFF2-40B4-BE49-F238E27FC236}">
                      <a16:creationId xmlns:a16="http://schemas.microsoft.com/office/drawing/2014/main" id="{7387972C-69C4-F14E-9E6C-233AF60AF623}"/>
                    </a:ext>
                  </a:extLst>
                </p:cNvPr>
                <p:cNvSpPr txBox="1"/>
                <p:nvPr/>
              </p:nvSpPr>
              <p:spPr>
                <a:xfrm>
                  <a:off x="3669740" y="1424688"/>
                  <a:ext cx="450963" cy="344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v-SE" sz="1050" b="1" dirty="0">
                      <a:latin typeface="+mj-lt"/>
                    </a:rPr>
                    <a:t>Vet ej</a:t>
                  </a:r>
                  <a:br>
                    <a:rPr lang="sv-SE" sz="1050" b="1" dirty="0">
                      <a:latin typeface="+mj-lt"/>
                    </a:rPr>
                  </a:br>
                  <a:r>
                    <a:rPr lang="sv-SE" sz="1050" b="1" dirty="0">
                      <a:latin typeface="+mj-lt"/>
                    </a:rPr>
                    <a:t>1 %</a:t>
                  </a:r>
                </a:p>
              </p:txBody>
            </p:sp>
            <p:cxnSp>
              <p:nvCxnSpPr>
                <p:cNvPr id="17" name="Straight Connector 19">
                  <a:extLst>
                    <a:ext uri="{FF2B5EF4-FFF2-40B4-BE49-F238E27FC236}">
                      <a16:creationId xmlns:a16="http://schemas.microsoft.com/office/drawing/2014/main" id="{325CA515-2B62-EB40-8AD0-9420864496CF}"/>
                    </a:ext>
                  </a:extLst>
                </p:cNvPr>
                <p:cNvCxnSpPr>
                  <a:cxnSpLocks/>
                  <a:stCxn id="9" idx="0"/>
                </p:cNvCxnSpPr>
                <p:nvPr/>
              </p:nvCxnSpPr>
              <p:spPr>
                <a:xfrm flipH="1">
                  <a:off x="3636453" y="1788880"/>
                  <a:ext cx="24792" cy="2872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22">
                  <a:extLst>
                    <a:ext uri="{FF2B5EF4-FFF2-40B4-BE49-F238E27FC236}">
                      <a16:creationId xmlns:a16="http://schemas.microsoft.com/office/drawing/2014/main" id="{7C7AA60C-345D-F142-9BEA-F7DC4976F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61244" y="1788880"/>
                  <a:ext cx="46118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9" name="Chart 6">
                <a:extLst>
                  <a:ext uri="{FF2B5EF4-FFF2-40B4-BE49-F238E27FC236}">
                    <a16:creationId xmlns:a16="http://schemas.microsoft.com/office/drawing/2014/main" id="{F6489EF0-6C9E-2147-B377-85EDDE09CF5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16412742"/>
                  </p:ext>
                </p:extLst>
              </p:nvPr>
            </p:nvGraphicFramePr>
            <p:xfrm>
              <a:off x="2038989" y="1788880"/>
              <a:ext cx="3244513" cy="16401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7" name="TextBox 31">
              <a:extLst>
                <a:ext uri="{FF2B5EF4-FFF2-40B4-BE49-F238E27FC236}">
                  <a16:creationId xmlns:a16="http://schemas.microsoft.com/office/drawing/2014/main" id="{8B3FFC20-C83D-CF49-89BA-4A1BEEE1E3F7}"/>
                </a:ext>
              </a:extLst>
            </p:cNvPr>
            <p:cNvSpPr txBox="1"/>
            <p:nvPr/>
          </p:nvSpPr>
          <p:spPr>
            <a:xfrm>
              <a:off x="6907046" y="2644021"/>
              <a:ext cx="492017" cy="229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200" b="1" dirty="0">
                  <a:latin typeface="+mj-lt"/>
                </a:rPr>
                <a:t>Totalt</a:t>
              </a:r>
            </a:p>
          </p:txBody>
        </p:sp>
      </p:grp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24FB8585-BEBE-1342-9E8E-067E15DBA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21"/>
          <a:stretch/>
        </p:blipFill>
        <p:spPr>
          <a:xfrm>
            <a:off x="6044317" y="750516"/>
            <a:ext cx="6147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D28A9E41-2776-DD43-8BC1-69779B869859}"/>
              </a:ext>
            </a:extLst>
          </p:cNvPr>
          <p:cNvSpPr/>
          <p:nvPr/>
        </p:nvSpPr>
        <p:spPr>
          <a:xfrm>
            <a:off x="6521590" y="2619194"/>
            <a:ext cx="4595648" cy="40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4D25A406-E78B-C34C-A7EB-0617AF4F5E00}"/>
              </a:ext>
            </a:extLst>
          </p:cNvPr>
          <p:cNvSpPr/>
          <p:nvPr/>
        </p:nvSpPr>
        <p:spPr>
          <a:xfrm>
            <a:off x="890752" y="2632842"/>
            <a:ext cx="4595648" cy="40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5049755-8EB3-E24F-88B7-450D2EF6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80 procent av medlemsföretagen har interna processer för deras hållbarhetsarbete medan 70 procent erbjuder hållbara produkter/tjänster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AE2289-9E8E-854E-A56C-F4C83484A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7" y="1206994"/>
            <a:ext cx="5794514" cy="638740"/>
          </a:xfrm>
        </p:spPr>
        <p:txBody>
          <a:bodyPr/>
          <a:lstStyle/>
          <a:p>
            <a:r>
              <a:rPr lang="sv-SE" sz="1800" b="1" dirty="0"/>
              <a:t>Interna processer för ert eget hållbarhetsarbete </a:t>
            </a:r>
            <a:br>
              <a:rPr lang="sv-SE" sz="1800" dirty="0"/>
            </a:br>
            <a:r>
              <a:rPr lang="sv-SE" sz="1800" dirty="0"/>
              <a:t>I procent, fördelat per verksamhetsområde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3F650D6A-DA67-8243-8958-8B44EB0E00F2}"/>
              </a:ext>
            </a:extLst>
          </p:cNvPr>
          <p:cNvSpPr txBox="1">
            <a:spLocks/>
          </p:cNvSpPr>
          <p:nvPr/>
        </p:nvSpPr>
        <p:spPr>
          <a:xfrm>
            <a:off x="6095999" y="1206994"/>
            <a:ext cx="5794514" cy="6387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1" dirty="0"/>
              <a:t>Erbjuder hållbara produkter/tjänster</a:t>
            </a:r>
            <a:br>
              <a:rPr lang="sv-SE" sz="1800" b="1" dirty="0"/>
            </a:br>
            <a:r>
              <a:rPr lang="sv-SE" sz="1800" dirty="0"/>
              <a:t>I procent, fördelat per verksamhetsområde</a:t>
            </a:r>
          </a:p>
        </p:txBody>
      </p:sp>
      <p:graphicFrame>
        <p:nvGraphicFramePr>
          <p:cNvPr id="6" name="Chart 8">
            <a:extLst>
              <a:ext uri="{FF2B5EF4-FFF2-40B4-BE49-F238E27FC236}">
                <a16:creationId xmlns:a16="http://schemas.microsoft.com/office/drawing/2014/main" id="{4AE424FD-4A79-C54E-B688-BC12F6569F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158104"/>
              </p:ext>
            </p:extLst>
          </p:nvPr>
        </p:nvGraphicFramePr>
        <p:xfrm>
          <a:off x="362517" y="2424426"/>
          <a:ext cx="5954119" cy="3239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13">
            <a:extLst>
              <a:ext uri="{FF2B5EF4-FFF2-40B4-BE49-F238E27FC236}">
                <a16:creationId xmlns:a16="http://schemas.microsoft.com/office/drawing/2014/main" id="{C6F02CED-51DD-4647-8FD9-91FD0403D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200926"/>
              </p:ext>
            </p:extLst>
          </p:nvPr>
        </p:nvGraphicFramePr>
        <p:xfrm>
          <a:off x="6114421" y="2401140"/>
          <a:ext cx="5688013" cy="3262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015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3">
            <a:extLst>
              <a:ext uri="{FF2B5EF4-FFF2-40B4-BE49-F238E27FC236}">
                <a16:creationId xmlns:a16="http://schemas.microsoft.com/office/drawing/2014/main" id="{B6DE365A-9DF1-DA45-B14D-A1C46B9FD5D7}"/>
              </a:ext>
            </a:extLst>
          </p:cNvPr>
          <p:cNvSpPr txBox="1"/>
          <p:nvPr/>
        </p:nvSpPr>
        <p:spPr>
          <a:xfrm>
            <a:off x="1241772" y="4030775"/>
            <a:ext cx="10903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b="1" dirty="0">
                <a:latin typeface="+mj-lt"/>
              </a:rPr>
              <a:t>1 % </a:t>
            </a:r>
            <a:br>
              <a:rPr lang="sv-SE" sz="800" b="1" dirty="0">
                <a:latin typeface="+mj-lt"/>
              </a:rPr>
            </a:br>
            <a:r>
              <a:rPr lang="sv-SE" sz="600" b="1" dirty="0">
                <a:latin typeface="+mj-lt"/>
              </a:rPr>
              <a:t>Mycket hög utsträckning</a:t>
            </a:r>
            <a:br>
              <a:rPr lang="sv-SE" sz="600" b="1" dirty="0">
                <a:latin typeface="+mj-lt"/>
              </a:rPr>
            </a:br>
            <a:endParaRPr lang="sv-SE" sz="600" b="1" dirty="0">
              <a:latin typeface="+mj-lt"/>
            </a:endParaRP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74A9F185-B0C9-DC4C-9D7C-E4C965A58CBC}"/>
              </a:ext>
            </a:extLst>
          </p:cNvPr>
          <p:cNvSpPr txBox="1"/>
          <p:nvPr/>
        </p:nvSpPr>
        <p:spPr>
          <a:xfrm>
            <a:off x="3094925" y="4868203"/>
            <a:ext cx="10775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b="1" dirty="0">
                <a:latin typeface="+mj-lt"/>
              </a:rPr>
              <a:t>17 % </a:t>
            </a:r>
            <a:br>
              <a:rPr lang="sv-SE" sz="800" b="1" dirty="0">
                <a:latin typeface="+mj-lt"/>
              </a:rPr>
            </a:br>
            <a:r>
              <a:rPr lang="sv-SE" sz="600" b="1" dirty="0">
                <a:latin typeface="+mj-lt"/>
              </a:rPr>
              <a:t>Ganska låg utsträckning</a:t>
            </a:r>
            <a:br>
              <a:rPr lang="sv-SE" sz="600" b="1" dirty="0">
                <a:latin typeface="+mj-lt"/>
              </a:rPr>
            </a:br>
            <a:endParaRPr lang="sv-SE" sz="600" b="1" dirty="0">
              <a:latin typeface="+mj-lt"/>
            </a:endParaRPr>
          </a:p>
        </p:txBody>
      </p:sp>
      <p:cxnSp>
        <p:nvCxnSpPr>
          <p:cNvPr id="26" name="Straight Connector 40">
            <a:extLst>
              <a:ext uri="{FF2B5EF4-FFF2-40B4-BE49-F238E27FC236}">
                <a16:creationId xmlns:a16="http://schemas.microsoft.com/office/drawing/2014/main" id="{14456DAA-69F7-C94B-8468-DE8C10633657}"/>
              </a:ext>
            </a:extLst>
          </p:cNvPr>
          <p:cNvCxnSpPr>
            <a:cxnSpLocks/>
          </p:cNvCxnSpPr>
          <p:nvPr/>
        </p:nvCxnSpPr>
        <p:spPr>
          <a:xfrm flipH="1" flipV="1">
            <a:off x="2929782" y="5125064"/>
            <a:ext cx="236093" cy="68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42">
            <a:extLst>
              <a:ext uri="{FF2B5EF4-FFF2-40B4-BE49-F238E27FC236}">
                <a16:creationId xmlns:a16="http://schemas.microsoft.com/office/drawing/2014/main" id="{1A2AF2F8-06F3-9B40-8C03-84B85F21A8B5}"/>
              </a:ext>
            </a:extLst>
          </p:cNvPr>
          <p:cNvCxnSpPr>
            <a:cxnSpLocks/>
          </p:cNvCxnSpPr>
          <p:nvPr/>
        </p:nvCxnSpPr>
        <p:spPr>
          <a:xfrm>
            <a:off x="3165875" y="5192987"/>
            <a:ext cx="9839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6">
            <a:extLst>
              <a:ext uri="{FF2B5EF4-FFF2-40B4-BE49-F238E27FC236}">
                <a16:creationId xmlns:a16="http://schemas.microsoft.com/office/drawing/2014/main" id="{81714568-3608-C945-91D9-3AFE3753BD09}"/>
              </a:ext>
            </a:extLst>
          </p:cNvPr>
          <p:cNvSpPr txBox="1"/>
          <p:nvPr/>
        </p:nvSpPr>
        <p:spPr>
          <a:xfrm>
            <a:off x="2048185" y="5178271"/>
            <a:ext cx="552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+mj-lt"/>
              </a:rPr>
              <a:t>Totalt</a:t>
            </a:r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21A76848-9DD9-5C46-8655-42690748006E}"/>
              </a:ext>
            </a:extLst>
          </p:cNvPr>
          <p:cNvCxnSpPr>
            <a:cxnSpLocks/>
          </p:cNvCxnSpPr>
          <p:nvPr/>
        </p:nvCxnSpPr>
        <p:spPr>
          <a:xfrm flipH="1" flipV="1">
            <a:off x="2672142" y="5911895"/>
            <a:ext cx="236093" cy="68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0">
            <a:extLst>
              <a:ext uri="{FF2B5EF4-FFF2-40B4-BE49-F238E27FC236}">
                <a16:creationId xmlns:a16="http://schemas.microsoft.com/office/drawing/2014/main" id="{809B4B95-3AEE-AF4D-A75C-677989B0004E}"/>
              </a:ext>
            </a:extLst>
          </p:cNvPr>
          <p:cNvSpPr txBox="1"/>
          <p:nvPr/>
        </p:nvSpPr>
        <p:spPr>
          <a:xfrm>
            <a:off x="2879156" y="5673986"/>
            <a:ext cx="1061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b="1" dirty="0">
                <a:latin typeface="+mj-lt"/>
              </a:rPr>
              <a:t>23 %</a:t>
            </a:r>
            <a:br>
              <a:rPr lang="sv-SE" sz="800" b="1" dirty="0">
                <a:latin typeface="+mj-lt"/>
              </a:rPr>
            </a:br>
            <a:r>
              <a:rPr lang="sv-SE" sz="600" b="1" dirty="0">
                <a:latin typeface="+mj-lt"/>
              </a:rPr>
              <a:t>Mycket låg utsträckning</a:t>
            </a:r>
            <a:br>
              <a:rPr lang="sv-SE" sz="600" b="1" dirty="0">
                <a:latin typeface="+mj-lt"/>
              </a:rPr>
            </a:br>
            <a:endParaRPr lang="sv-SE" sz="600" b="1" dirty="0">
              <a:latin typeface="+mj-lt"/>
            </a:endParaRPr>
          </a:p>
        </p:txBody>
      </p:sp>
      <p:cxnSp>
        <p:nvCxnSpPr>
          <p:cNvPr id="31" name="Straight Connector 21">
            <a:extLst>
              <a:ext uri="{FF2B5EF4-FFF2-40B4-BE49-F238E27FC236}">
                <a16:creationId xmlns:a16="http://schemas.microsoft.com/office/drawing/2014/main" id="{954A6757-64D9-AD47-AC18-48978D9F07BC}"/>
              </a:ext>
            </a:extLst>
          </p:cNvPr>
          <p:cNvCxnSpPr>
            <a:cxnSpLocks/>
          </p:cNvCxnSpPr>
          <p:nvPr/>
        </p:nvCxnSpPr>
        <p:spPr>
          <a:xfrm>
            <a:off x="1451702" y="5259187"/>
            <a:ext cx="224699" cy="1753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2">
            <a:extLst>
              <a:ext uri="{FF2B5EF4-FFF2-40B4-BE49-F238E27FC236}">
                <a16:creationId xmlns:a16="http://schemas.microsoft.com/office/drawing/2014/main" id="{B802290F-2F02-4543-93DA-2ACFA9A3225E}"/>
              </a:ext>
            </a:extLst>
          </p:cNvPr>
          <p:cNvSpPr txBox="1"/>
          <p:nvPr/>
        </p:nvSpPr>
        <p:spPr>
          <a:xfrm>
            <a:off x="944432" y="4956600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b="1" dirty="0">
                <a:latin typeface="+mj-lt"/>
              </a:rPr>
              <a:t>49 %</a:t>
            </a:r>
          </a:p>
          <a:p>
            <a:pPr algn="ctr"/>
            <a:r>
              <a:rPr lang="sv-SE" sz="600" b="1" dirty="0">
                <a:latin typeface="+mj-lt"/>
              </a:rPr>
              <a:t>Ingen alls</a:t>
            </a:r>
          </a:p>
        </p:txBody>
      </p:sp>
      <p:cxnSp>
        <p:nvCxnSpPr>
          <p:cNvPr id="33" name="Straight Connector 26">
            <a:extLst>
              <a:ext uri="{FF2B5EF4-FFF2-40B4-BE49-F238E27FC236}">
                <a16:creationId xmlns:a16="http://schemas.microsoft.com/office/drawing/2014/main" id="{0AEB0577-5D8F-6049-8028-8C68331F25C6}"/>
              </a:ext>
            </a:extLst>
          </p:cNvPr>
          <p:cNvCxnSpPr>
            <a:cxnSpLocks/>
          </p:cNvCxnSpPr>
          <p:nvPr/>
        </p:nvCxnSpPr>
        <p:spPr>
          <a:xfrm>
            <a:off x="2908235" y="5979818"/>
            <a:ext cx="9839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7">
            <a:extLst>
              <a:ext uri="{FF2B5EF4-FFF2-40B4-BE49-F238E27FC236}">
                <a16:creationId xmlns:a16="http://schemas.microsoft.com/office/drawing/2014/main" id="{D471AE26-5EFA-7745-80D6-59F898761993}"/>
              </a:ext>
            </a:extLst>
          </p:cNvPr>
          <p:cNvCxnSpPr>
            <a:cxnSpLocks/>
          </p:cNvCxnSpPr>
          <p:nvPr/>
        </p:nvCxnSpPr>
        <p:spPr>
          <a:xfrm>
            <a:off x="990520" y="5259187"/>
            <a:ext cx="4611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4">
            <a:extLst>
              <a:ext uri="{FF2B5EF4-FFF2-40B4-BE49-F238E27FC236}">
                <a16:creationId xmlns:a16="http://schemas.microsoft.com/office/drawing/2014/main" id="{27EBC0F5-C607-6E4A-81BE-301568747C1E}"/>
              </a:ext>
            </a:extLst>
          </p:cNvPr>
          <p:cNvCxnSpPr>
            <a:cxnSpLocks/>
          </p:cNvCxnSpPr>
          <p:nvPr/>
        </p:nvCxnSpPr>
        <p:spPr>
          <a:xfrm>
            <a:off x="1303475" y="4323015"/>
            <a:ext cx="9839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5">
            <a:extLst>
              <a:ext uri="{FF2B5EF4-FFF2-40B4-BE49-F238E27FC236}">
                <a16:creationId xmlns:a16="http://schemas.microsoft.com/office/drawing/2014/main" id="{455034AF-FBAB-4F43-AC19-189530F63D1E}"/>
              </a:ext>
            </a:extLst>
          </p:cNvPr>
          <p:cNvSpPr txBox="1"/>
          <p:nvPr/>
        </p:nvSpPr>
        <p:spPr>
          <a:xfrm>
            <a:off x="2705172" y="4267652"/>
            <a:ext cx="11063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b="1" dirty="0">
                <a:latin typeface="+mj-lt"/>
              </a:rPr>
              <a:t>7 % </a:t>
            </a:r>
            <a:br>
              <a:rPr lang="sv-SE" sz="800" b="1" dirty="0">
                <a:latin typeface="+mj-lt"/>
              </a:rPr>
            </a:br>
            <a:r>
              <a:rPr lang="sv-SE" sz="600" b="1" dirty="0">
                <a:latin typeface="+mj-lt"/>
              </a:rPr>
              <a:t>Ganska hög utsträckning</a:t>
            </a:r>
            <a:br>
              <a:rPr lang="sv-SE" sz="600" b="1" dirty="0">
                <a:latin typeface="+mj-lt"/>
              </a:rPr>
            </a:br>
            <a:endParaRPr lang="sv-SE" sz="600" b="1" dirty="0">
              <a:latin typeface="+mj-lt"/>
            </a:endParaRPr>
          </a:p>
        </p:txBody>
      </p:sp>
      <p:cxnSp>
        <p:nvCxnSpPr>
          <p:cNvPr id="37" name="Straight Connector 46">
            <a:extLst>
              <a:ext uri="{FF2B5EF4-FFF2-40B4-BE49-F238E27FC236}">
                <a16:creationId xmlns:a16="http://schemas.microsoft.com/office/drawing/2014/main" id="{8C7552A3-719C-324C-A311-1FC6E668F9CD}"/>
              </a:ext>
            </a:extLst>
          </p:cNvPr>
          <p:cNvCxnSpPr>
            <a:cxnSpLocks/>
          </p:cNvCxnSpPr>
          <p:nvPr/>
        </p:nvCxnSpPr>
        <p:spPr>
          <a:xfrm>
            <a:off x="2766385" y="4569480"/>
            <a:ext cx="9839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7">
            <a:extLst>
              <a:ext uri="{FF2B5EF4-FFF2-40B4-BE49-F238E27FC236}">
                <a16:creationId xmlns:a16="http://schemas.microsoft.com/office/drawing/2014/main" id="{CF423563-D117-804F-A0DF-44585825719F}"/>
              </a:ext>
            </a:extLst>
          </p:cNvPr>
          <p:cNvCxnSpPr>
            <a:cxnSpLocks/>
          </p:cNvCxnSpPr>
          <p:nvPr/>
        </p:nvCxnSpPr>
        <p:spPr>
          <a:xfrm flipH="1">
            <a:off x="2551311" y="4572449"/>
            <a:ext cx="215074" cy="141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9">
            <a:extLst>
              <a:ext uri="{FF2B5EF4-FFF2-40B4-BE49-F238E27FC236}">
                <a16:creationId xmlns:a16="http://schemas.microsoft.com/office/drawing/2014/main" id="{B1ABFC48-94C8-CF4D-AAFC-3F73FA42E1F1}"/>
              </a:ext>
            </a:extLst>
          </p:cNvPr>
          <p:cNvCxnSpPr>
            <a:cxnSpLocks/>
          </p:cNvCxnSpPr>
          <p:nvPr/>
        </p:nvCxnSpPr>
        <p:spPr>
          <a:xfrm>
            <a:off x="2287440" y="4323015"/>
            <a:ext cx="82766" cy="300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8">
            <a:extLst>
              <a:ext uri="{FF2B5EF4-FFF2-40B4-BE49-F238E27FC236}">
                <a16:creationId xmlns:a16="http://schemas.microsoft.com/office/drawing/2014/main" id="{941CDECB-224C-B542-AC04-5A1762DC6C78}"/>
              </a:ext>
            </a:extLst>
          </p:cNvPr>
          <p:cNvCxnSpPr>
            <a:cxnSpLocks/>
          </p:cNvCxnSpPr>
          <p:nvPr/>
        </p:nvCxnSpPr>
        <p:spPr>
          <a:xfrm>
            <a:off x="1564051" y="4598347"/>
            <a:ext cx="6354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B9014EB2-EDBF-5241-A449-5A794DFF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42 procent av medlemsföretagen har en digital strategi och 48 procent jobbar med Big Data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4FB1C1-CC79-D14A-ACD7-BF31EE07B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68227"/>
            <a:ext cx="11590473" cy="344050"/>
          </a:xfrm>
        </p:spPr>
        <p:txBody>
          <a:bodyPr/>
          <a:lstStyle/>
          <a:p>
            <a:r>
              <a:rPr lang="sv-SE" sz="1800" b="1" dirty="0"/>
              <a:t>Andelen som har en uttalad digital strategi</a:t>
            </a:r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FCA5178C-56C9-894E-A187-ECE7E39CADD6}"/>
              </a:ext>
            </a:extLst>
          </p:cNvPr>
          <p:cNvCxnSpPr>
            <a:cxnSpLocks/>
          </p:cNvCxnSpPr>
          <p:nvPr/>
        </p:nvCxnSpPr>
        <p:spPr>
          <a:xfrm flipH="1" flipV="1">
            <a:off x="2830781" y="2613378"/>
            <a:ext cx="236093" cy="68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B1E15567-D6BE-7E40-BA3D-1A5E3C2F3F3D}"/>
              </a:ext>
            </a:extLst>
          </p:cNvPr>
          <p:cNvCxnSpPr>
            <a:cxnSpLocks/>
          </p:cNvCxnSpPr>
          <p:nvPr/>
        </p:nvCxnSpPr>
        <p:spPr>
          <a:xfrm>
            <a:off x="1840850" y="1903927"/>
            <a:ext cx="224699" cy="1753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8F2A8E5A-ABBB-3841-83EC-E07D27646FFA}"/>
              </a:ext>
            </a:extLst>
          </p:cNvPr>
          <p:cNvCxnSpPr>
            <a:cxnSpLocks/>
          </p:cNvCxnSpPr>
          <p:nvPr/>
        </p:nvCxnSpPr>
        <p:spPr>
          <a:xfrm flipH="1">
            <a:off x="2317357" y="1700026"/>
            <a:ext cx="24792" cy="2872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4">
            <a:extLst>
              <a:ext uri="{FF2B5EF4-FFF2-40B4-BE49-F238E27FC236}">
                <a16:creationId xmlns:a16="http://schemas.microsoft.com/office/drawing/2014/main" id="{F408A692-140F-8441-8775-2C56E2A5A513}"/>
              </a:ext>
            </a:extLst>
          </p:cNvPr>
          <p:cNvCxnSpPr>
            <a:cxnSpLocks/>
          </p:cNvCxnSpPr>
          <p:nvPr/>
        </p:nvCxnSpPr>
        <p:spPr>
          <a:xfrm>
            <a:off x="3066874" y="2681301"/>
            <a:ext cx="4611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B181ABBD-BDFB-5341-ADCF-6923CD312620}"/>
              </a:ext>
            </a:extLst>
          </p:cNvPr>
          <p:cNvCxnSpPr>
            <a:cxnSpLocks/>
          </p:cNvCxnSpPr>
          <p:nvPr/>
        </p:nvCxnSpPr>
        <p:spPr>
          <a:xfrm>
            <a:off x="1379668" y="1903927"/>
            <a:ext cx="4611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6">
            <a:extLst>
              <a:ext uri="{FF2B5EF4-FFF2-40B4-BE49-F238E27FC236}">
                <a16:creationId xmlns:a16="http://schemas.microsoft.com/office/drawing/2014/main" id="{4FBCF909-128A-BA47-90AF-B2022830703F}"/>
              </a:ext>
            </a:extLst>
          </p:cNvPr>
          <p:cNvSpPr txBox="1"/>
          <p:nvPr/>
        </p:nvSpPr>
        <p:spPr>
          <a:xfrm>
            <a:off x="2300870" y="1316917"/>
            <a:ext cx="5437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>
                <a:latin typeface="+mj-lt"/>
              </a:rPr>
              <a:t>2 %</a:t>
            </a:r>
          </a:p>
          <a:p>
            <a:pPr algn="ctr"/>
            <a:r>
              <a:rPr lang="sv-SE" sz="1050" b="1" dirty="0">
                <a:latin typeface="+mj-lt"/>
              </a:rPr>
              <a:t>Vet ej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673D0154-F040-7A44-B100-C1C88D6A3C95}"/>
              </a:ext>
            </a:extLst>
          </p:cNvPr>
          <p:cNvSpPr txBox="1"/>
          <p:nvPr/>
        </p:nvSpPr>
        <p:spPr>
          <a:xfrm>
            <a:off x="2052657" y="2443789"/>
            <a:ext cx="552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+mj-lt"/>
              </a:rPr>
              <a:t>Totalt</a:t>
            </a:r>
          </a:p>
        </p:txBody>
      </p:sp>
      <p:graphicFrame>
        <p:nvGraphicFramePr>
          <p:cNvPr id="17" name="Chart 17">
            <a:extLst>
              <a:ext uri="{FF2B5EF4-FFF2-40B4-BE49-F238E27FC236}">
                <a16:creationId xmlns:a16="http://schemas.microsoft.com/office/drawing/2014/main" id="{350943F9-8732-6D42-8E15-8C99A122A3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201264"/>
              </p:ext>
            </p:extLst>
          </p:nvPr>
        </p:nvGraphicFramePr>
        <p:xfrm>
          <a:off x="4093479" y="1394509"/>
          <a:ext cx="7577887" cy="194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29">
            <a:extLst>
              <a:ext uri="{FF2B5EF4-FFF2-40B4-BE49-F238E27FC236}">
                <a16:creationId xmlns:a16="http://schemas.microsoft.com/office/drawing/2014/main" id="{FB9F9BC7-138E-CF48-840A-1B6F9380A7E1}"/>
              </a:ext>
            </a:extLst>
          </p:cNvPr>
          <p:cNvSpPr txBox="1"/>
          <p:nvPr/>
        </p:nvSpPr>
        <p:spPr>
          <a:xfrm>
            <a:off x="3069984" y="2313099"/>
            <a:ext cx="4924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>
                <a:latin typeface="+mj-lt"/>
              </a:rPr>
              <a:t>42 %</a:t>
            </a:r>
          </a:p>
          <a:p>
            <a:pPr algn="ctr"/>
            <a:r>
              <a:rPr lang="sv-SE" sz="1050" b="1" dirty="0">
                <a:latin typeface="+mj-lt"/>
              </a:rPr>
              <a:t>Ja</a:t>
            </a: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6A40E04F-7706-074B-BA16-C40545381803}"/>
              </a:ext>
            </a:extLst>
          </p:cNvPr>
          <p:cNvSpPr txBox="1"/>
          <p:nvPr/>
        </p:nvSpPr>
        <p:spPr>
          <a:xfrm>
            <a:off x="1388760" y="1533970"/>
            <a:ext cx="4924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>
                <a:latin typeface="+mj-lt"/>
              </a:rPr>
              <a:t>56 %</a:t>
            </a:r>
          </a:p>
          <a:p>
            <a:pPr algn="ctr"/>
            <a:r>
              <a:rPr lang="sv-SE" sz="1050" b="1" dirty="0">
                <a:latin typeface="+mj-lt"/>
              </a:rPr>
              <a:t>Nej</a:t>
            </a:r>
          </a:p>
        </p:txBody>
      </p:sp>
      <p:cxnSp>
        <p:nvCxnSpPr>
          <p:cNvPr id="20" name="Straight Connector 33">
            <a:extLst>
              <a:ext uri="{FF2B5EF4-FFF2-40B4-BE49-F238E27FC236}">
                <a16:creationId xmlns:a16="http://schemas.microsoft.com/office/drawing/2014/main" id="{B8C4CF1C-CD17-2847-A893-AB48A5E79CC8}"/>
              </a:ext>
            </a:extLst>
          </p:cNvPr>
          <p:cNvCxnSpPr>
            <a:cxnSpLocks/>
          </p:cNvCxnSpPr>
          <p:nvPr/>
        </p:nvCxnSpPr>
        <p:spPr>
          <a:xfrm>
            <a:off x="2342148" y="1700026"/>
            <a:ext cx="4611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innehåll 2">
            <a:extLst>
              <a:ext uri="{FF2B5EF4-FFF2-40B4-BE49-F238E27FC236}">
                <a16:creationId xmlns:a16="http://schemas.microsoft.com/office/drawing/2014/main" id="{B265B6E1-5F39-3246-A570-686BEE12947D}"/>
              </a:ext>
            </a:extLst>
          </p:cNvPr>
          <p:cNvSpPr txBox="1">
            <a:spLocks/>
          </p:cNvSpPr>
          <p:nvPr/>
        </p:nvSpPr>
        <p:spPr>
          <a:xfrm>
            <a:off x="301486" y="3763927"/>
            <a:ext cx="11590473" cy="34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1" dirty="0"/>
              <a:t>Analys med hjälp av Big Data</a:t>
            </a:r>
          </a:p>
        </p:txBody>
      </p:sp>
      <p:graphicFrame>
        <p:nvGraphicFramePr>
          <p:cNvPr id="22" name="Chart 14">
            <a:extLst>
              <a:ext uri="{FF2B5EF4-FFF2-40B4-BE49-F238E27FC236}">
                <a16:creationId xmlns:a16="http://schemas.microsoft.com/office/drawing/2014/main" id="{C858F5E3-CF16-974E-AF75-F2AF9300D2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111310"/>
              </p:ext>
            </p:extLst>
          </p:nvPr>
        </p:nvGraphicFramePr>
        <p:xfrm>
          <a:off x="4459514" y="4235461"/>
          <a:ext cx="8227785" cy="194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51">
            <a:extLst>
              <a:ext uri="{FF2B5EF4-FFF2-40B4-BE49-F238E27FC236}">
                <a16:creationId xmlns:a16="http://schemas.microsoft.com/office/drawing/2014/main" id="{EE34F1A3-1659-7E4D-98D3-6C76035A1728}"/>
              </a:ext>
            </a:extLst>
          </p:cNvPr>
          <p:cNvSpPr txBox="1"/>
          <p:nvPr/>
        </p:nvSpPr>
        <p:spPr>
          <a:xfrm>
            <a:off x="1650849" y="4311682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00" b="1" dirty="0">
                <a:latin typeface="+mj-lt"/>
              </a:rPr>
              <a:t>3 % </a:t>
            </a:r>
            <a:br>
              <a:rPr lang="sv-SE" sz="1000" b="1" dirty="0">
                <a:latin typeface="+mj-lt"/>
              </a:rPr>
            </a:br>
            <a:r>
              <a:rPr lang="sv-SE" sz="600" b="1" dirty="0">
                <a:latin typeface="+mj-lt"/>
              </a:rPr>
              <a:t>Vet ej</a:t>
            </a:r>
          </a:p>
        </p:txBody>
      </p:sp>
      <p:graphicFrame>
        <p:nvGraphicFramePr>
          <p:cNvPr id="16" name="Chart 12">
            <a:extLst>
              <a:ext uri="{FF2B5EF4-FFF2-40B4-BE49-F238E27FC236}">
                <a16:creationId xmlns:a16="http://schemas.microsoft.com/office/drawing/2014/main" id="{A084826C-1705-6E48-9A80-076FCECF34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497226"/>
              </p:ext>
            </p:extLst>
          </p:nvPr>
        </p:nvGraphicFramePr>
        <p:xfrm>
          <a:off x="764207" y="1649418"/>
          <a:ext cx="3161524" cy="189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Chart 37">
            <a:extLst>
              <a:ext uri="{FF2B5EF4-FFF2-40B4-BE49-F238E27FC236}">
                <a16:creationId xmlns:a16="http://schemas.microsoft.com/office/drawing/2014/main" id="{3CE0224B-F035-A046-AFF7-590BE49FD4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438144"/>
              </p:ext>
            </p:extLst>
          </p:nvPr>
        </p:nvGraphicFramePr>
        <p:xfrm>
          <a:off x="855881" y="4437505"/>
          <a:ext cx="2947743" cy="1768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51471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1D843-E137-1D46-94B5-4FF7E5473B0E}"/>
              </a:ext>
            </a:extLst>
          </p:cNvPr>
          <p:cNvSpPr txBox="1">
            <a:spLocks/>
          </p:cNvSpPr>
          <p:nvPr/>
        </p:nvSpPr>
        <p:spPr>
          <a:xfrm>
            <a:off x="304698" y="1709738"/>
            <a:ext cx="11582502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8000" dirty="0"/>
              <a:t>2. Kunder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86DF073-457A-AB4A-B57B-52DF980B0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75450" y="63500"/>
            <a:ext cx="41021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EBA6EA1C-53D0-6147-B01A-21BE3E67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589" y="948863"/>
            <a:ext cx="3237186" cy="277473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2248D2C-A071-AA42-B404-888C3E16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Industrikonsulterna har i genomsnitt de största kundprojekten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2005FF-D140-0947-8F5F-4F69E5036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666184"/>
          </a:xfrm>
        </p:spPr>
        <p:txBody>
          <a:bodyPr/>
          <a:lstStyle/>
          <a:p>
            <a:r>
              <a:rPr lang="sv-SE" b="1" dirty="0"/>
              <a:t>Genomsnittliga storleken på kundprojekten</a:t>
            </a:r>
            <a:br>
              <a:rPr lang="sv-SE" dirty="0"/>
            </a:br>
            <a:r>
              <a:rPr lang="sv-SE" dirty="0"/>
              <a:t> I TSEK</a:t>
            </a:r>
          </a:p>
        </p:txBody>
      </p: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4" name="Chart 5">
                <a:extLst>
                  <a:ext uri="{FF2B5EF4-FFF2-40B4-BE49-F238E27FC236}">
                    <a16:creationId xmlns:a16="http://schemas.microsoft.com/office/drawing/2014/main" id="{0971B88C-7B1D-6D4A-81A9-A01FC1EA806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09968541"/>
                  </p:ext>
                </p:extLst>
              </p:nvPr>
            </p:nvGraphicFramePr>
            <p:xfrm>
              <a:off x="722468" y="1917599"/>
              <a:ext cx="5673213" cy="340392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hart 5">
                <a:extLst>
                  <a:ext uri="{FF2B5EF4-FFF2-40B4-BE49-F238E27FC236}">
                    <a16:creationId xmlns:a16="http://schemas.microsoft.com/office/drawing/2014/main" id="{0971B88C-7B1D-6D4A-81A9-A01FC1EA80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468" y="1917599"/>
                <a:ext cx="5673213" cy="3403928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78367AB7-D2B4-AD43-87C4-722E7A7C3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23240"/>
              </p:ext>
            </p:extLst>
          </p:nvPr>
        </p:nvGraphicFramePr>
        <p:xfrm>
          <a:off x="7035051" y="4123063"/>
          <a:ext cx="4545724" cy="1714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23133">
                  <a:extLst>
                    <a:ext uri="{9D8B030D-6E8A-4147-A177-3AD203B41FA5}">
                      <a16:colId xmlns:a16="http://schemas.microsoft.com/office/drawing/2014/main" val="3135180305"/>
                    </a:ext>
                  </a:extLst>
                </a:gridCol>
                <a:gridCol w="1110332">
                  <a:extLst>
                    <a:ext uri="{9D8B030D-6E8A-4147-A177-3AD203B41FA5}">
                      <a16:colId xmlns:a16="http://schemas.microsoft.com/office/drawing/2014/main" val="2575029766"/>
                    </a:ext>
                  </a:extLst>
                </a:gridCol>
                <a:gridCol w="1045735">
                  <a:extLst>
                    <a:ext uri="{9D8B030D-6E8A-4147-A177-3AD203B41FA5}">
                      <a16:colId xmlns:a16="http://schemas.microsoft.com/office/drawing/2014/main" val="963582075"/>
                    </a:ext>
                  </a:extLst>
                </a:gridCol>
                <a:gridCol w="1066524">
                  <a:extLst>
                    <a:ext uri="{9D8B030D-6E8A-4147-A177-3AD203B41FA5}">
                      <a16:colId xmlns:a16="http://schemas.microsoft.com/office/drawing/2014/main" val="1797385116"/>
                    </a:ext>
                  </a:extLst>
                </a:gridCol>
              </a:tblGrid>
              <a:tr h="338171"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TSEK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  <a:latin typeface="+mj-lt"/>
                        </a:rPr>
                        <a:t>Medel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  <a:latin typeface="+mj-lt"/>
                        </a:rPr>
                        <a:t>Median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  <a:latin typeface="+mj-lt"/>
                        </a:rPr>
                        <a:t>Standard-avvikelsen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64344"/>
                  </a:ext>
                </a:extLst>
              </a:tr>
              <a:tr h="345956"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  <a:latin typeface="+mj-lt"/>
                        </a:rPr>
                        <a:t>Industrikonsulter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1 917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1 000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2 048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624534"/>
                  </a:ext>
                </a:extLst>
              </a:tr>
              <a:tr h="345956"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  <a:latin typeface="+mj-lt"/>
                        </a:rPr>
                        <a:t>Arkitekt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1 498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300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2 723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941569"/>
                  </a:ext>
                </a:extLst>
              </a:tr>
              <a:tr h="345956"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  <a:latin typeface="+mj-lt"/>
                        </a:rPr>
                        <a:t>Annan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1 437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1 000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1 927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978924"/>
                  </a:ext>
                </a:extLst>
              </a:tr>
              <a:tr h="338171"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  <a:latin typeface="+mj-lt"/>
                        </a:rPr>
                        <a:t>Teknikkonsulter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835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250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  <a:latin typeface="+mj-lt"/>
                        </a:rPr>
                        <a:t>2 048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56753"/>
                  </a:ext>
                </a:extLst>
              </a:tr>
            </a:tbl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A42D09AC-BA2B-864E-B5C9-993D7A9A2686}"/>
              </a:ext>
            </a:extLst>
          </p:cNvPr>
          <p:cNvSpPr/>
          <p:nvPr/>
        </p:nvSpPr>
        <p:spPr>
          <a:xfrm>
            <a:off x="8737727" y="1796169"/>
            <a:ext cx="2448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/>
              <a:t>Medlemsföretagens genomsnittliga kundprojekt ligger på 1 187 TSEK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B98E13E-3A63-1F4F-9287-18C8399A64AB}"/>
              </a:ext>
            </a:extLst>
          </p:cNvPr>
          <p:cNvSpPr/>
          <p:nvPr/>
        </p:nvSpPr>
        <p:spPr>
          <a:xfrm>
            <a:off x="6869241" y="4593265"/>
            <a:ext cx="102637" cy="102637"/>
          </a:xfrm>
          <a:prstGeom prst="ellipse">
            <a:avLst/>
          </a:prstGeom>
          <a:solidFill>
            <a:srgbClr val="193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1F4E75F0-2E8E-9740-AE1E-59EBA112C026}"/>
              </a:ext>
            </a:extLst>
          </p:cNvPr>
          <p:cNvSpPr/>
          <p:nvPr/>
        </p:nvSpPr>
        <p:spPr>
          <a:xfrm>
            <a:off x="6869241" y="4929254"/>
            <a:ext cx="102637" cy="102637"/>
          </a:xfrm>
          <a:prstGeom prst="ellipse">
            <a:avLst/>
          </a:prstGeom>
          <a:solidFill>
            <a:srgbClr val="1D6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B9EB73BF-1063-D04D-92BB-14F05304992A}"/>
              </a:ext>
            </a:extLst>
          </p:cNvPr>
          <p:cNvSpPr/>
          <p:nvPr/>
        </p:nvSpPr>
        <p:spPr>
          <a:xfrm>
            <a:off x="6869241" y="5278002"/>
            <a:ext cx="102637" cy="1026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91995EB5-EF9E-7D45-8FCD-9CD3C95DAC0C}"/>
              </a:ext>
            </a:extLst>
          </p:cNvPr>
          <p:cNvSpPr/>
          <p:nvPr/>
        </p:nvSpPr>
        <p:spPr>
          <a:xfrm>
            <a:off x="6869241" y="5631003"/>
            <a:ext cx="102637" cy="102637"/>
          </a:xfrm>
          <a:prstGeom prst="ellipse">
            <a:avLst/>
          </a:prstGeom>
          <a:solidFill>
            <a:srgbClr val="2F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0076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35B61E-E80D-5A4A-9054-15240706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97 procent av medlemsföretagen jobbar mot privata företag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A25E0A-87EA-F54F-BBDD-D00F01C70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18503"/>
          </a:xfrm>
        </p:spPr>
        <p:txBody>
          <a:bodyPr/>
          <a:lstStyle/>
          <a:p>
            <a:r>
              <a:rPr lang="sv-SE" b="1" dirty="0"/>
              <a:t>Kundbasen fördelat per sektor</a:t>
            </a:r>
            <a:br>
              <a:rPr lang="sv-SE" dirty="0"/>
            </a:br>
            <a:r>
              <a:rPr lang="sv-SE" dirty="0"/>
              <a:t> Procent av vardera verksamhetsområde som har kunder från sektorn</a:t>
            </a:r>
          </a:p>
        </p:txBody>
      </p:sp>
      <p:sp>
        <p:nvSpPr>
          <p:cNvPr id="4" name="Rectangular Callout 15">
            <a:extLst>
              <a:ext uri="{FF2B5EF4-FFF2-40B4-BE49-F238E27FC236}">
                <a16:creationId xmlns:a16="http://schemas.microsoft.com/office/drawing/2014/main" id="{D34DD679-DFF2-CF49-B8F0-77A8DD548B07}"/>
              </a:ext>
            </a:extLst>
          </p:cNvPr>
          <p:cNvSpPr/>
          <p:nvPr/>
        </p:nvSpPr>
        <p:spPr>
          <a:xfrm flipV="1">
            <a:off x="1095375" y="5598584"/>
            <a:ext cx="9442710" cy="490186"/>
          </a:xfrm>
          <a:prstGeom prst="wedgeRectCallout">
            <a:avLst>
              <a:gd name="adj1" fmla="val -20370"/>
              <a:gd name="adj2" fmla="val 41692"/>
            </a:avLst>
          </a:prstGeom>
          <a:solidFill>
            <a:schemeClr val="accent1">
              <a:alpha val="659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sv-SE" sz="1200" dirty="0">
              <a:latin typeface="+mj-lt"/>
            </a:endParaRPr>
          </a:p>
        </p:txBody>
      </p:sp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409ECE6D-91EE-4548-9045-6BA64434A6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15014"/>
              </p:ext>
            </p:extLst>
          </p:nvPr>
        </p:nvGraphicFramePr>
        <p:xfrm>
          <a:off x="655879" y="1851880"/>
          <a:ext cx="11201285" cy="3760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7">
            <a:extLst>
              <a:ext uri="{FF2B5EF4-FFF2-40B4-BE49-F238E27FC236}">
                <a16:creationId xmlns:a16="http://schemas.microsoft.com/office/drawing/2014/main" id="{D6DA610E-C18A-804E-BF51-D8F6280894BF}"/>
              </a:ext>
            </a:extLst>
          </p:cNvPr>
          <p:cNvSpPr/>
          <p:nvPr/>
        </p:nvSpPr>
        <p:spPr>
          <a:xfrm>
            <a:off x="4209548" y="5623321"/>
            <a:ext cx="445624" cy="445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1050" dirty="0">
                <a:latin typeface="+mj-lt"/>
              </a:rPr>
              <a:t>97 %</a:t>
            </a: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B9605635-7CBE-AF4E-9B5F-2DB4493E4166}"/>
              </a:ext>
            </a:extLst>
          </p:cNvPr>
          <p:cNvSpPr/>
          <p:nvPr/>
        </p:nvSpPr>
        <p:spPr>
          <a:xfrm>
            <a:off x="2873197" y="5623321"/>
            <a:ext cx="445624" cy="445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1050" dirty="0">
                <a:latin typeface="+mj-lt"/>
              </a:rPr>
              <a:t>39 %</a:t>
            </a: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6D84EE73-7444-A74C-AE6C-E6618ACEDB27}"/>
              </a:ext>
            </a:extLst>
          </p:cNvPr>
          <p:cNvSpPr/>
          <p:nvPr/>
        </p:nvSpPr>
        <p:spPr>
          <a:xfrm>
            <a:off x="1536846" y="5623321"/>
            <a:ext cx="445624" cy="445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1050" dirty="0">
                <a:latin typeface="+mj-lt"/>
              </a:rPr>
              <a:t>56 %</a:t>
            </a: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EF9230C8-D8F6-3C43-B358-7FF4363BD8BD}"/>
              </a:ext>
            </a:extLst>
          </p:cNvPr>
          <p:cNvSpPr/>
          <p:nvPr/>
        </p:nvSpPr>
        <p:spPr>
          <a:xfrm>
            <a:off x="5545899" y="5623321"/>
            <a:ext cx="445624" cy="445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1050" dirty="0">
                <a:latin typeface="+mj-lt"/>
              </a:rPr>
              <a:t>15 %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282C0C5B-3F56-3147-8A0F-EBBFB1B50B7A}"/>
              </a:ext>
            </a:extLst>
          </p:cNvPr>
          <p:cNvSpPr/>
          <p:nvPr/>
        </p:nvSpPr>
        <p:spPr>
          <a:xfrm>
            <a:off x="9554950" y="5623321"/>
            <a:ext cx="445624" cy="445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1050" dirty="0">
                <a:latin typeface="+mj-lt"/>
              </a:rPr>
              <a:t>6 %</a:t>
            </a: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E1F5D7EA-3B16-C54F-8935-36646CED5452}"/>
              </a:ext>
            </a:extLst>
          </p:cNvPr>
          <p:cNvSpPr/>
          <p:nvPr/>
        </p:nvSpPr>
        <p:spPr>
          <a:xfrm>
            <a:off x="8218601" y="5623321"/>
            <a:ext cx="445624" cy="445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1050" dirty="0">
                <a:latin typeface="+mj-lt"/>
              </a:rPr>
              <a:t>15 %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F4AC3D4D-9E49-A64C-929F-33CA3C750DE7}"/>
              </a:ext>
            </a:extLst>
          </p:cNvPr>
          <p:cNvSpPr/>
          <p:nvPr/>
        </p:nvSpPr>
        <p:spPr>
          <a:xfrm>
            <a:off x="6882250" y="5623321"/>
            <a:ext cx="445624" cy="445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1050" dirty="0">
                <a:latin typeface="+mj-lt"/>
              </a:rPr>
              <a:t>10 %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5B4515C1-42F1-C643-A593-7D4DA19E227C}"/>
              </a:ext>
            </a:extLst>
          </p:cNvPr>
          <p:cNvSpPr txBox="1"/>
          <p:nvPr/>
        </p:nvSpPr>
        <p:spPr>
          <a:xfrm>
            <a:off x="407989" y="5609005"/>
            <a:ext cx="798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>
                <a:latin typeface="+mj-lt"/>
              </a:rPr>
              <a:t>Totala snittet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C257B2FC-58D0-904B-BCB9-914C33C809CD}"/>
              </a:ext>
            </a:extLst>
          </p:cNvPr>
          <p:cNvSpPr txBox="1"/>
          <p:nvPr/>
        </p:nvSpPr>
        <p:spPr>
          <a:xfrm>
            <a:off x="6620712" y="6249814"/>
            <a:ext cx="52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 dirty="0"/>
              <a:t>Tabellen visar hur många av verksamhetsområdena som jobbar mot de olika sektorerna, </a:t>
            </a:r>
            <a:br>
              <a:rPr lang="sv-SE" sz="800" dirty="0"/>
            </a:br>
            <a:r>
              <a:rPr lang="sv-SE" sz="800" dirty="0"/>
              <a:t>dvs inte till vilken grad utan endast som ja och nej fråga. </a:t>
            </a:r>
          </a:p>
        </p:txBody>
      </p:sp>
    </p:spTree>
    <p:extLst>
      <p:ext uri="{BB962C8B-B14F-4D97-AF65-F5344CB8AC3E}">
        <p14:creationId xmlns:p14="http://schemas.microsoft.com/office/powerpoint/2010/main" val="188028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029B4DB-8444-F94C-A414-0F72C4557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5" t="8505" b="1027"/>
          <a:stretch/>
        </p:blipFill>
        <p:spPr>
          <a:xfrm rot="10800000">
            <a:off x="4404317" y="-1"/>
            <a:ext cx="7787681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4D25ECC-98A4-3D4B-B512-216895E7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59 procent av medlemmarnas egna omsättning är från privata aktörer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9CFC81-D32A-E64B-90DD-836ED85D5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749080"/>
          </a:xfrm>
        </p:spPr>
        <p:txBody>
          <a:bodyPr/>
          <a:lstStyle/>
          <a:p>
            <a:r>
              <a:rPr lang="sv-SE" b="1" dirty="0"/>
              <a:t>Egen omsättning per sektor </a:t>
            </a:r>
            <a:br>
              <a:rPr lang="sv-SE" dirty="0"/>
            </a:br>
            <a:r>
              <a:rPr lang="sv-SE" dirty="0"/>
              <a:t> Totalt för alla verksamhetsområden i procent</a:t>
            </a:r>
          </a:p>
        </p:txBody>
      </p:sp>
      <p:graphicFrame>
        <p:nvGraphicFramePr>
          <p:cNvPr id="4" name="Chart 7">
            <a:extLst>
              <a:ext uri="{FF2B5EF4-FFF2-40B4-BE49-F238E27FC236}">
                <a16:creationId xmlns:a16="http://schemas.microsoft.com/office/drawing/2014/main" id="{CF976DDB-AB97-2E41-B083-9A768F8C40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587199"/>
              </p:ext>
            </p:extLst>
          </p:nvPr>
        </p:nvGraphicFramePr>
        <p:xfrm>
          <a:off x="998181" y="1065718"/>
          <a:ext cx="10195639" cy="472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2DDA122A-5740-8948-823A-144935E0DB43}"/>
              </a:ext>
            </a:extLst>
          </p:cNvPr>
          <p:cNvSpPr txBox="1"/>
          <p:nvPr/>
        </p:nvSpPr>
        <p:spPr>
          <a:xfrm>
            <a:off x="5514383" y="3596378"/>
            <a:ext cx="113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Totalt</a:t>
            </a:r>
          </a:p>
        </p:txBody>
      </p:sp>
    </p:spTree>
    <p:extLst>
      <p:ext uri="{BB962C8B-B14F-4D97-AF65-F5344CB8AC3E}">
        <p14:creationId xmlns:p14="http://schemas.microsoft.com/office/powerpoint/2010/main" val="167386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9F2416-4DED-CA40-8086-B6ECF68A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Teknikkonsulterna har störst andel egen omsättning från offentlig sektor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FD727C1-788C-8E40-85E3-9FA2BD52C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715084"/>
          </a:xfrm>
        </p:spPr>
        <p:txBody>
          <a:bodyPr/>
          <a:lstStyle/>
          <a:p>
            <a:r>
              <a:rPr lang="sv-SE" b="1" dirty="0"/>
              <a:t>Egen omsättning per sektor</a:t>
            </a:r>
            <a:br>
              <a:rPr lang="sv-SE" dirty="0"/>
            </a:br>
            <a:r>
              <a:rPr lang="sv-SE" dirty="0"/>
              <a:t> I procent av totalen</a:t>
            </a:r>
          </a:p>
        </p:txBody>
      </p:sp>
      <p:graphicFrame>
        <p:nvGraphicFramePr>
          <p:cNvPr id="5" name="Chart 3">
            <a:extLst>
              <a:ext uri="{FF2B5EF4-FFF2-40B4-BE49-F238E27FC236}">
                <a16:creationId xmlns:a16="http://schemas.microsoft.com/office/drawing/2014/main" id="{C946F638-BC59-924F-BBF7-781A0B0D7C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994420"/>
              </p:ext>
            </p:extLst>
          </p:nvPr>
        </p:nvGraphicFramePr>
        <p:xfrm>
          <a:off x="714375" y="1716087"/>
          <a:ext cx="11172825" cy="4243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ight Brace 2">
            <a:extLst>
              <a:ext uri="{FF2B5EF4-FFF2-40B4-BE49-F238E27FC236}">
                <a16:creationId xmlns:a16="http://schemas.microsoft.com/office/drawing/2014/main" id="{49AED392-44EC-2840-9F29-69903E7798B5}"/>
              </a:ext>
            </a:extLst>
          </p:cNvPr>
          <p:cNvSpPr/>
          <p:nvPr/>
        </p:nvSpPr>
        <p:spPr>
          <a:xfrm>
            <a:off x="7067028" y="4095908"/>
            <a:ext cx="166293" cy="1581665"/>
          </a:xfrm>
          <a:prstGeom prst="rightBrace">
            <a:avLst>
              <a:gd name="adj1" fmla="val 411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D93A3-E8B9-7A4D-BBF7-5E4A53E9F761}"/>
              </a:ext>
            </a:extLst>
          </p:cNvPr>
          <p:cNvSpPr txBox="1"/>
          <p:nvPr/>
        </p:nvSpPr>
        <p:spPr>
          <a:xfrm>
            <a:off x="7190882" y="4771280"/>
            <a:ext cx="5497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/>
              <a:t>42 %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BFBC7-06DC-3643-87D3-BBB464042BC1}"/>
              </a:ext>
            </a:extLst>
          </p:cNvPr>
          <p:cNvSpPr txBox="1"/>
          <p:nvPr/>
        </p:nvSpPr>
        <p:spPr>
          <a:xfrm>
            <a:off x="920383" y="1723923"/>
            <a:ext cx="301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/>
              <a:t>%</a:t>
            </a:r>
          </a:p>
        </p:txBody>
      </p:sp>
      <p:sp>
        <p:nvSpPr>
          <p:cNvPr id="9" name="Right Brace 10">
            <a:extLst>
              <a:ext uri="{FF2B5EF4-FFF2-40B4-BE49-F238E27FC236}">
                <a16:creationId xmlns:a16="http://schemas.microsoft.com/office/drawing/2014/main" id="{858A6F68-BEC7-EC41-9486-6BAE85794030}"/>
              </a:ext>
            </a:extLst>
          </p:cNvPr>
          <p:cNvSpPr/>
          <p:nvPr/>
        </p:nvSpPr>
        <p:spPr>
          <a:xfrm>
            <a:off x="9257532" y="4805916"/>
            <a:ext cx="166293" cy="871657"/>
          </a:xfrm>
          <a:prstGeom prst="rightBrace">
            <a:avLst>
              <a:gd name="adj1" fmla="val 411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25C16EAC-3E71-6E41-BE70-899C7413E6C1}"/>
              </a:ext>
            </a:extLst>
          </p:cNvPr>
          <p:cNvSpPr txBox="1"/>
          <p:nvPr/>
        </p:nvSpPr>
        <p:spPr>
          <a:xfrm>
            <a:off x="9354817" y="5122190"/>
            <a:ext cx="481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23 %</a:t>
            </a:r>
          </a:p>
        </p:txBody>
      </p:sp>
      <p:sp>
        <p:nvSpPr>
          <p:cNvPr id="11" name="Right Brace 12">
            <a:extLst>
              <a:ext uri="{FF2B5EF4-FFF2-40B4-BE49-F238E27FC236}">
                <a16:creationId xmlns:a16="http://schemas.microsoft.com/office/drawing/2014/main" id="{E77DF29C-4589-D54B-B748-DC6D46D72015}"/>
              </a:ext>
            </a:extLst>
          </p:cNvPr>
          <p:cNvSpPr/>
          <p:nvPr/>
        </p:nvSpPr>
        <p:spPr>
          <a:xfrm>
            <a:off x="4876524" y="5229076"/>
            <a:ext cx="166293" cy="441017"/>
          </a:xfrm>
          <a:prstGeom prst="rightBrace">
            <a:avLst>
              <a:gd name="adj1" fmla="val 411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5880F87-477B-8747-91F6-2018F52EE51A}"/>
              </a:ext>
            </a:extLst>
          </p:cNvPr>
          <p:cNvSpPr txBox="1"/>
          <p:nvPr/>
        </p:nvSpPr>
        <p:spPr>
          <a:xfrm>
            <a:off x="4992150" y="5321527"/>
            <a:ext cx="481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12 %</a:t>
            </a:r>
          </a:p>
        </p:txBody>
      </p:sp>
      <p:sp>
        <p:nvSpPr>
          <p:cNvPr id="13" name="Right Brace 14">
            <a:extLst>
              <a:ext uri="{FF2B5EF4-FFF2-40B4-BE49-F238E27FC236}">
                <a16:creationId xmlns:a16="http://schemas.microsoft.com/office/drawing/2014/main" id="{64168D4A-6264-9245-A792-4FE7FC5AC1AE}"/>
              </a:ext>
            </a:extLst>
          </p:cNvPr>
          <p:cNvSpPr/>
          <p:nvPr/>
        </p:nvSpPr>
        <p:spPr>
          <a:xfrm>
            <a:off x="2715999" y="4497282"/>
            <a:ext cx="166293" cy="1185031"/>
          </a:xfrm>
          <a:prstGeom prst="rightBrace">
            <a:avLst>
              <a:gd name="adj1" fmla="val 4115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9DD63D4F-212A-6146-B43B-74B2CB38E8B5}"/>
              </a:ext>
            </a:extLst>
          </p:cNvPr>
          <p:cNvSpPr txBox="1"/>
          <p:nvPr/>
        </p:nvSpPr>
        <p:spPr>
          <a:xfrm>
            <a:off x="2948988" y="4956604"/>
            <a:ext cx="509471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sv-SE" sz="900" dirty="0"/>
              <a:t>31 %</a:t>
            </a:r>
          </a:p>
          <a:p>
            <a:r>
              <a:rPr lang="sv-SE" sz="600" dirty="0"/>
              <a:t>Offentlig sektor</a:t>
            </a:r>
          </a:p>
        </p:txBody>
      </p:sp>
    </p:spTree>
    <p:extLst>
      <p:ext uri="{BB962C8B-B14F-4D97-AF65-F5344CB8AC3E}">
        <p14:creationId xmlns:p14="http://schemas.microsoft.com/office/powerpoint/2010/main" val="2807728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1D843-E137-1D46-94B5-4FF7E5473B0E}"/>
              </a:ext>
            </a:extLst>
          </p:cNvPr>
          <p:cNvSpPr txBox="1">
            <a:spLocks/>
          </p:cNvSpPr>
          <p:nvPr/>
        </p:nvSpPr>
        <p:spPr>
          <a:xfrm>
            <a:off x="304698" y="1709738"/>
            <a:ext cx="11582502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8000" dirty="0"/>
              <a:t>3. Medarbetare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1DDD3FA-006D-3E44-8A8E-6FA0B8076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3"/>
          <a:stretch/>
        </p:blipFill>
        <p:spPr>
          <a:xfrm>
            <a:off x="8690492" y="-1"/>
            <a:ext cx="2806700" cy="48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3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BBC44A14-36AD-C54D-83F5-1ACF2F02D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5" t="14583" b="2074"/>
          <a:stretch/>
        </p:blipFill>
        <p:spPr>
          <a:xfrm rot="10800000">
            <a:off x="4439562" y="-1"/>
            <a:ext cx="7752438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457B5CB-7C7F-C846-BB7D-44F0F8E5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Två tredjedelar av medlemsföretagens anställda är män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30691A-6BED-D844-AEE8-0762FF2B6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747114"/>
          </a:xfrm>
        </p:spPr>
        <p:txBody>
          <a:bodyPr/>
          <a:lstStyle/>
          <a:p>
            <a:r>
              <a:rPr lang="sv-SE" b="1" dirty="0"/>
              <a:t>Könsfördelningen bland de anställda</a:t>
            </a:r>
            <a:br>
              <a:rPr lang="sv-SE" dirty="0"/>
            </a:br>
            <a:r>
              <a:rPr lang="sv-SE" dirty="0"/>
              <a:t>För samtliga verksamhetsområden i procent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A3250658-8236-6646-9C7C-8B90E53DCB57}"/>
              </a:ext>
            </a:extLst>
          </p:cNvPr>
          <p:cNvSpPr>
            <a:spLocks noChangeAspect="1"/>
          </p:cNvSpPr>
          <p:nvPr/>
        </p:nvSpPr>
        <p:spPr>
          <a:xfrm>
            <a:off x="1870079" y="1767841"/>
            <a:ext cx="4225921" cy="4225921"/>
          </a:xfrm>
          <a:prstGeom prst="ellipse">
            <a:avLst/>
          </a:prstGeom>
          <a:solidFill>
            <a:srgbClr val="1D6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0" b="1" dirty="0"/>
              <a:t>67 %</a:t>
            </a:r>
          </a:p>
          <a:p>
            <a:pPr algn="ctr"/>
            <a:r>
              <a:rPr lang="sv-SE" sz="2800" dirty="0"/>
              <a:t>Män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3DF1E502-49BB-1C4B-BE67-439D3D4C5C1C}"/>
              </a:ext>
            </a:extLst>
          </p:cNvPr>
          <p:cNvSpPr>
            <a:spLocks noChangeAspect="1"/>
          </p:cNvSpPr>
          <p:nvPr/>
        </p:nvSpPr>
        <p:spPr>
          <a:xfrm>
            <a:off x="7433040" y="2840089"/>
            <a:ext cx="2081424" cy="2081424"/>
          </a:xfrm>
          <a:prstGeom prst="ellipse">
            <a:avLst/>
          </a:prstGeom>
          <a:solidFill>
            <a:srgbClr val="2F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4800" b="1" dirty="0">
                <a:solidFill>
                  <a:srgbClr val="13444A"/>
                </a:solidFill>
              </a:rPr>
              <a:t>33 %</a:t>
            </a:r>
          </a:p>
          <a:p>
            <a:pPr algn="ctr"/>
            <a:r>
              <a:rPr lang="sv-SE" sz="2400" dirty="0">
                <a:solidFill>
                  <a:srgbClr val="13444A"/>
                </a:solidFill>
              </a:rPr>
              <a:t>Kvinnor</a:t>
            </a:r>
          </a:p>
        </p:txBody>
      </p:sp>
    </p:spTree>
    <p:extLst>
      <p:ext uri="{BB962C8B-B14F-4D97-AF65-F5344CB8AC3E}">
        <p14:creationId xmlns:p14="http://schemas.microsoft.com/office/powerpoint/2010/main" val="338759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A4C515-5C24-434C-A0DD-4A9DF887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Inledning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C88FE7-405F-D84E-9C22-2AADDB4F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7" y="1894178"/>
            <a:ext cx="7039840" cy="405486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v-SE" sz="2400" dirty="0"/>
              <a:t> Med Insikt vill vi fördjupa kunskapen och förståelsen om medlemsföretagens värdeskapande och förändring i den pågående transformationen av sektorn. 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v-SE" sz="2400" dirty="0"/>
              <a:t> Insikt handlar bland annat om nya affärsmodeller, kompetens, digitalisering, F&amp;U-investeringar, hållbarhetsarbete,  kvalitetsarbete och intäktsfördelning per </a:t>
            </a:r>
            <a:r>
              <a:rPr lang="sv-SE" sz="2400" dirty="0" err="1"/>
              <a:t>kundtyp</a:t>
            </a:r>
            <a:r>
              <a:rPr lang="sv-SE" sz="2400" dirty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sv-SE" sz="24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sv-SE" sz="24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2A7743B-26ED-F746-8DDE-905C44C2F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86"/>
          <a:stretch/>
        </p:blipFill>
        <p:spPr>
          <a:xfrm>
            <a:off x="7098794" y="656953"/>
            <a:ext cx="5335741" cy="554409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7E0B093-7D41-DB48-9A6A-2A03FA3162FC}"/>
              </a:ext>
            </a:extLst>
          </p:cNvPr>
          <p:cNvSpPr/>
          <p:nvPr/>
        </p:nvSpPr>
        <p:spPr>
          <a:xfrm>
            <a:off x="8312728" y="1618975"/>
            <a:ext cx="387927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Om rapporten </a:t>
            </a:r>
          </a:p>
          <a:p>
            <a:endParaRPr lang="sv-SE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Insikt 2021 är den första av flera </a:t>
            </a:r>
            <a:r>
              <a:rPr lang="sv-SE" sz="1400"/>
              <a:t>tänkta Insiktsrapporter </a:t>
            </a:r>
            <a:r>
              <a:rPr lang="sv-SE" sz="1400" dirty="0"/>
              <a:t>som har syftet att ge läsaren en fördjupad inblick om de olika verksamhetsområdena var för sig samt för hela branschen.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All data är från det senaste avslutade räkenskapsåret. </a:t>
            </a:r>
          </a:p>
          <a:p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Svarsfrekvens: 25 %.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Totalt medverkade 178 medlemsföretag.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err="1"/>
              <a:t>Enkätperiod</a:t>
            </a:r>
            <a:r>
              <a:rPr lang="sv-SE" sz="1400" dirty="0"/>
              <a:t> 3–24 maj 2021. </a:t>
            </a:r>
          </a:p>
        </p:txBody>
      </p:sp>
    </p:spTree>
    <p:extLst>
      <p:ext uri="{BB962C8B-B14F-4D97-AF65-F5344CB8AC3E}">
        <p14:creationId xmlns:p14="http://schemas.microsoft.com/office/powerpoint/2010/main" val="1170388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9A4A79-A8F5-1E43-8708-B6D9B4AE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Arkitektföretagen har fler kvinnliga anställda än män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6E7E26-61A9-8540-902E-E7BFEB06F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514662"/>
          </a:xfrm>
        </p:spPr>
        <p:txBody>
          <a:bodyPr/>
          <a:lstStyle/>
          <a:p>
            <a:r>
              <a:rPr lang="sv-SE" b="1" dirty="0"/>
              <a:t>Könsfördelningen bland de anställda</a:t>
            </a:r>
            <a:br>
              <a:rPr lang="sv-SE" b="1" dirty="0"/>
            </a:br>
            <a:r>
              <a:rPr lang="sv-SE" dirty="0"/>
              <a:t>I procent fördelat per verksamhetsområde</a:t>
            </a:r>
          </a:p>
          <a:p>
            <a:endParaRPr lang="sv-SE" b="1" dirty="0"/>
          </a:p>
        </p:txBody>
      </p:sp>
      <p:graphicFrame>
        <p:nvGraphicFramePr>
          <p:cNvPr id="5" name="Chart 27">
            <a:extLst>
              <a:ext uri="{FF2B5EF4-FFF2-40B4-BE49-F238E27FC236}">
                <a16:creationId xmlns:a16="http://schemas.microsoft.com/office/drawing/2014/main" id="{52C29A9D-D97E-DD47-B718-029366CB72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048869"/>
              </p:ext>
            </p:extLst>
          </p:nvPr>
        </p:nvGraphicFramePr>
        <p:xfrm>
          <a:off x="1317525" y="1748041"/>
          <a:ext cx="8913103" cy="4362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4296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B28B187-904A-0F4B-8F40-2C66F81F7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5" t="8505" b="1027"/>
          <a:stretch/>
        </p:blipFill>
        <p:spPr>
          <a:xfrm rot="10800000">
            <a:off x="4404317" y="-1"/>
            <a:ext cx="7787681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457B5CB-7C7F-C846-BB7D-44F0F8E5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73 procent av medlemsföretagens chefer är män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30691A-6BED-D844-AEE8-0762FF2B6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83383"/>
          </a:xfrm>
        </p:spPr>
        <p:txBody>
          <a:bodyPr/>
          <a:lstStyle/>
          <a:p>
            <a:r>
              <a:rPr lang="sv-SE" b="1" dirty="0"/>
              <a:t>Könsfördelningen bland de anställda på chefspositioner</a:t>
            </a:r>
            <a:br>
              <a:rPr lang="sv-SE" dirty="0"/>
            </a:br>
            <a:r>
              <a:rPr lang="sv-SE" dirty="0"/>
              <a:t>I procent av totalen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756D3579-82EE-E84A-B2D8-B26002AE5D2C}"/>
              </a:ext>
            </a:extLst>
          </p:cNvPr>
          <p:cNvSpPr>
            <a:spLocks noChangeAspect="1"/>
          </p:cNvSpPr>
          <p:nvPr/>
        </p:nvSpPr>
        <p:spPr>
          <a:xfrm>
            <a:off x="1963510" y="1566876"/>
            <a:ext cx="4636106" cy="4636106"/>
          </a:xfrm>
          <a:prstGeom prst="ellipse">
            <a:avLst/>
          </a:prstGeom>
          <a:solidFill>
            <a:srgbClr val="1D6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0" b="1" dirty="0"/>
              <a:t>73 %</a:t>
            </a:r>
          </a:p>
          <a:p>
            <a:pPr algn="ctr"/>
            <a:r>
              <a:rPr lang="sv-SE" sz="2800" dirty="0"/>
              <a:t>Män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2DFFAE82-A6A0-554F-9987-FDEF38AE3F3E}"/>
              </a:ext>
            </a:extLst>
          </p:cNvPr>
          <p:cNvSpPr>
            <a:spLocks noChangeAspect="1"/>
          </p:cNvSpPr>
          <p:nvPr/>
        </p:nvSpPr>
        <p:spPr>
          <a:xfrm>
            <a:off x="7795413" y="2886635"/>
            <a:ext cx="1714724" cy="1714724"/>
          </a:xfrm>
          <a:prstGeom prst="ellipse">
            <a:avLst/>
          </a:prstGeom>
          <a:solidFill>
            <a:srgbClr val="2F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sv-SE" sz="4000" b="1" dirty="0">
                <a:solidFill>
                  <a:srgbClr val="13444A"/>
                </a:solidFill>
              </a:rPr>
              <a:t>27 %</a:t>
            </a:r>
          </a:p>
          <a:p>
            <a:pPr algn="ctr"/>
            <a:r>
              <a:rPr lang="sv-SE" sz="2000" dirty="0">
                <a:solidFill>
                  <a:srgbClr val="13444A"/>
                </a:solidFill>
              </a:rPr>
              <a:t>Kvinnor</a:t>
            </a:r>
          </a:p>
        </p:txBody>
      </p:sp>
    </p:spTree>
    <p:extLst>
      <p:ext uri="{BB962C8B-B14F-4D97-AF65-F5344CB8AC3E}">
        <p14:creationId xmlns:p14="http://schemas.microsoft.com/office/powerpoint/2010/main" val="310145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9A4A79-A8F5-1E43-8708-B6D9B4AE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Hos arkitekterna är fördelningen mellan cheferna 52/48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6E7E26-61A9-8540-902E-E7BFEB06F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988183"/>
          </a:xfrm>
        </p:spPr>
        <p:txBody>
          <a:bodyPr/>
          <a:lstStyle/>
          <a:p>
            <a:r>
              <a:rPr lang="sv-SE" b="1" dirty="0"/>
              <a:t>Könsfördelningen bland de anställda på chefspositioner</a:t>
            </a:r>
            <a:br>
              <a:rPr lang="sv-SE" b="1" dirty="0"/>
            </a:br>
            <a:r>
              <a:rPr lang="sv-SE" dirty="0"/>
              <a:t> I procent fördelat per verksamhetsområde</a:t>
            </a:r>
          </a:p>
        </p:txBody>
      </p:sp>
      <p:graphicFrame>
        <p:nvGraphicFramePr>
          <p:cNvPr id="4" name="Chart 9">
            <a:extLst>
              <a:ext uri="{FF2B5EF4-FFF2-40B4-BE49-F238E27FC236}">
                <a16:creationId xmlns:a16="http://schemas.microsoft.com/office/drawing/2014/main" id="{9B1B76D4-DCDF-B848-8581-F9B61C0BD0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78162"/>
              </p:ext>
            </p:extLst>
          </p:nvPr>
        </p:nvGraphicFramePr>
        <p:xfrm>
          <a:off x="1177636" y="1859106"/>
          <a:ext cx="9440919" cy="436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1102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14321989-96B9-D04F-8240-4BE8060C2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8" r="14901"/>
          <a:stretch/>
        </p:blipFill>
        <p:spPr>
          <a:xfrm>
            <a:off x="6283777" y="-1"/>
            <a:ext cx="5908223" cy="647753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39A4A79-A8F5-1E43-8708-B6D9B4AE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Snittålder för medlemsföretagens anställda ligger inom spannet 30-44 år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6E7E26-61A9-8540-902E-E7BFEB06F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514662"/>
          </a:xfrm>
        </p:spPr>
        <p:txBody>
          <a:bodyPr/>
          <a:lstStyle/>
          <a:p>
            <a:r>
              <a:rPr lang="sv-SE" b="1" dirty="0"/>
              <a:t>Åldersfördelning bland de anställda</a:t>
            </a:r>
            <a:br>
              <a:rPr lang="sv-SE" dirty="0"/>
            </a:br>
            <a:r>
              <a:rPr lang="sv-SE" dirty="0"/>
              <a:t>I procent av totalen </a:t>
            </a:r>
          </a:p>
        </p:txBody>
      </p:sp>
      <p:graphicFrame>
        <p:nvGraphicFramePr>
          <p:cNvPr id="5" name="Chart 7">
            <a:extLst>
              <a:ext uri="{FF2B5EF4-FFF2-40B4-BE49-F238E27FC236}">
                <a16:creationId xmlns:a16="http://schemas.microsoft.com/office/drawing/2014/main" id="{4CED0F7C-5D2B-EF49-8981-5DADE7A3DC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839976"/>
              </p:ext>
            </p:extLst>
          </p:nvPr>
        </p:nvGraphicFramePr>
        <p:xfrm>
          <a:off x="622920" y="2063867"/>
          <a:ext cx="5473080" cy="377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2">
            <a:extLst>
              <a:ext uri="{FF2B5EF4-FFF2-40B4-BE49-F238E27FC236}">
                <a16:creationId xmlns:a16="http://schemas.microsoft.com/office/drawing/2014/main" id="{E5DBC31A-EFBE-FF48-827C-9062C52B6F34}"/>
              </a:ext>
            </a:extLst>
          </p:cNvPr>
          <p:cNvSpPr txBox="1"/>
          <p:nvPr/>
        </p:nvSpPr>
        <p:spPr>
          <a:xfrm>
            <a:off x="4151905" y="430432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  <a:latin typeface="+mj-lt"/>
              </a:rPr>
              <a:t>43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7DA782BF-097D-7C43-B93A-C0952D1FA235}"/>
              </a:ext>
            </a:extLst>
          </p:cNvPr>
          <p:cNvSpPr txBox="1"/>
          <p:nvPr/>
        </p:nvSpPr>
        <p:spPr>
          <a:xfrm>
            <a:off x="2272161" y="4435128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  <a:latin typeface="+mj-lt"/>
              </a:rPr>
              <a:t>17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A390C4A-A3B2-9543-9C6D-1CE79321F9F2}"/>
              </a:ext>
            </a:extLst>
          </p:cNvPr>
          <p:cNvSpPr txBox="1"/>
          <p:nvPr/>
        </p:nvSpPr>
        <p:spPr>
          <a:xfrm>
            <a:off x="2101281" y="304853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  <a:latin typeface="+mj-lt"/>
              </a:rPr>
              <a:t>24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88DEE9F0-E5F7-B740-9851-438305AFA308}"/>
              </a:ext>
            </a:extLst>
          </p:cNvPr>
          <p:cNvSpPr txBox="1"/>
          <p:nvPr/>
        </p:nvSpPr>
        <p:spPr>
          <a:xfrm>
            <a:off x="3090187" y="2408424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F9644A82-0177-334E-B570-0730E519A1BC}"/>
              </a:ext>
            </a:extLst>
          </p:cNvPr>
          <p:cNvSpPr txBox="1"/>
          <p:nvPr/>
        </p:nvSpPr>
        <p:spPr>
          <a:xfrm>
            <a:off x="3628753" y="253922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  <a:latin typeface="+mj-lt"/>
              </a:rPr>
              <a:t>12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2A3FF28-A7E8-9946-819B-C877FE5D2F94}"/>
              </a:ext>
            </a:extLst>
          </p:cNvPr>
          <p:cNvSpPr txBox="1"/>
          <p:nvPr/>
        </p:nvSpPr>
        <p:spPr>
          <a:xfrm>
            <a:off x="2994221" y="3642793"/>
            <a:ext cx="657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Totalt</a:t>
            </a:r>
          </a:p>
        </p:txBody>
      </p:sp>
      <p:graphicFrame>
        <p:nvGraphicFramePr>
          <p:cNvPr id="12" name="Chart 8">
            <a:extLst>
              <a:ext uri="{FF2B5EF4-FFF2-40B4-BE49-F238E27FC236}">
                <a16:creationId xmlns:a16="http://schemas.microsoft.com/office/drawing/2014/main" id="{501ECD0B-47FD-EF43-858E-80824FB3F5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245306"/>
              </p:ext>
            </p:extLst>
          </p:nvPr>
        </p:nvGraphicFramePr>
        <p:xfrm>
          <a:off x="6022561" y="2408424"/>
          <a:ext cx="5473080" cy="3250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ruta 12">
            <a:extLst>
              <a:ext uri="{FF2B5EF4-FFF2-40B4-BE49-F238E27FC236}">
                <a16:creationId xmlns:a16="http://schemas.microsoft.com/office/drawing/2014/main" id="{0970BD96-4CD3-E04F-92E2-984ECD78A95C}"/>
              </a:ext>
            </a:extLst>
          </p:cNvPr>
          <p:cNvSpPr txBox="1"/>
          <p:nvPr/>
        </p:nvSpPr>
        <p:spPr>
          <a:xfrm>
            <a:off x="6966855" y="2105341"/>
            <a:ext cx="4383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Åldersfördelning per verksamhetsområde</a:t>
            </a:r>
          </a:p>
        </p:txBody>
      </p:sp>
    </p:spTree>
    <p:extLst>
      <p:ext uri="{BB962C8B-B14F-4D97-AF65-F5344CB8AC3E}">
        <p14:creationId xmlns:p14="http://schemas.microsoft.com/office/powerpoint/2010/main" val="429448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B227E21-8302-7D4E-972B-E605FE590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02"/>
          <a:stretch/>
        </p:blipFill>
        <p:spPr>
          <a:xfrm>
            <a:off x="6988629" y="1044496"/>
            <a:ext cx="5203371" cy="506174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457B5CB-7C7F-C846-BB7D-44F0F8E5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Arkitekter har högst antal årliga sjukdagar per medarbetare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30691A-6BED-D844-AEE8-0762FF2B6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514663"/>
          </a:xfrm>
        </p:spPr>
        <p:txBody>
          <a:bodyPr/>
          <a:lstStyle/>
          <a:p>
            <a:r>
              <a:rPr lang="sv-SE" b="1" dirty="0"/>
              <a:t>Sjukdagar per medarbetare</a:t>
            </a:r>
            <a:br>
              <a:rPr lang="sv-SE" dirty="0"/>
            </a:br>
            <a:r>
              <a:rPr lang="sv-SE" dirty="0"/>
              <a:t>I antal dagar per år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960F4C-C962-DA46-9FA9-6B4DAA2B8B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926239"/>
              </p:ext>
            </p:extLst>
          </p:nvPr>
        </p:nvGraphicFramePr>
        <p:xfrm>
          <a:off x="407988" y="1748040"/>
          <a:ext cx="6858004" cy="425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76F2EF88-88EE-BB41-AAD1-F7862404D614}"/>
              </a:ext>
            </a:extLst>
          </p:cNvPr>
          <p:cNvSpPr/>
          <p:nvPr/>
        </p:nvSpPr>
        <p:spPr>
          <a:xfrm>
            <a:off x="7755388" y="2005710"/>
            <a:ext cx="38215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Arkitekterna är det verksamhetsområde som har högst sjukdagar per anställd för 2020.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Viktigt att notera är att 2020 inte varit ett normalt år där många har varit hemma mer än vanligt. Med det sagt ligger sjuktalen för medlemsföretagen lågt.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21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4CA34D8-DBF1-5743-8F79-3846643FB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09"/>
          <a:stretch/>
        </p:blipFill>
        <p:spPr>
          <a:xfrm>
            <a:off x="8482911" y="808075"/>
            <a:ext cx="3709089" cy="4175480"/>
          </a:xfrm>
          <a:prstGeom prst="rect">
            <a:avLst/>
          </a:prstGeom>
        </p:spPr>
      </p:pic>
      <p:sp>
        <p:nvSpPr>
          <p:cNvPr id="5" name="Left Arrow 7">
            <a:extLst>
              <a:ext uri="{FF2B5EF4-FFF2-40B4-BE49-F238E27FC236}">
                <a16:creationId xmlns:a16="http://schemas.microsoft.com/office/drawing/2014/main" id="{A8D1794B-134B-F14C-AB19-5172FAD97C9A}"/>
              </a:ext>
            </a:extLst>
          </p:cNvPr>
          <p:cNvSpPr/>
          <p:nvPr/>
        </p:nvSpPr>
        <p:spPr>
          <a:xfrm>
            <a:off x="685800" y="2460327"/>
            <a:ext cx="7592787" cy="1937346"/>
          </a:xfrm>
          <a:prstGeom prst="leftArrow">
            <a:avLst>
              <a:gd name="adj1" fmla="val 50000"/>
              <a:gd name="adj2" fmla="val 7171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39A4A79-A8F5-1E43-8708-B6D9B4AE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Medlemsföretagen tror på en återkomst till kontoret efter pandemin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6E7E26-61A9-8540-902E-E7BFEB06F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514662"/>
          </a:xfrm>
        </p:spPr>
        <p:txBody>
          <a:bodyPr/>
          <a:lstStyle/>
          <a:p>
            <a:r>
              <a:rPr lang="sv-SE" b="1" dirty="0"/>
              <a:t>Distansarbete i antal dagar per vecka</a:t>
            </a:r>
            <a:br>
              <a:rPr lang="sv-SE" dirty="0"/>
            </a:br>
            <a:r>
              <a:rPr lang="sv-SE" dirty="0"/>
              <a:t>I procent av totalen</a:t>
            </a:r>
          </a:p>
        </p:txBody>
      </p:sp>
      <p:graphicFrame>
        <p:nvGraphicFramePr>
          <p:cNvPr id="4" name="Chart 4">
            <a:extLst>
              <a:ext uri="{FF2B5EF4-FFF2-40B4-BE49-F238E27FC236}">
                <a16:creationId xmlns:a16="http://schemas.microsoft.com/office/drawing/2014/main" id="{B7ED2462-DE82-8E4D-93EB-A87C7B7CF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335409"/>
              </p:ext>
            </p:extLst>
          </p:nvPr>
        </p:nvGraphicFramePr>
        <p:xfrm>
          <a:off x="540095" y="1371601"/>
          <a:ext cx="7738492" cy="4739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82CE8A17-B112-594A-B11C-2B24D026F972}"/>
              </a:ext>
            </a:extLst>
          </p:cNvPr>
          <p:cNvSpPr/>
          <p:nvPr/>
        </p:nvSpPr>
        <p:spPr>
          <a:xfrm>
            <a:off x="8939831" y="2050051"/>
            <a:ext cx="27952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54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73 %</a:t>
            </a:r>
          </a:p>
          <a:p>
            <a:pPr algn="ctr"/>
            <a:r>
              <a:rPr lang="sv-S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tror att de anställda kommer jobba hemifrån 1-2 dagar i veckan i det nya normala</a:t>
            </a:r>
          </a:p>
          <a:p>
            <a:pPr algn="ctr"/>
            <a:endParaRPr lang="sv-SE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97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1D843-E137-1D46-94B5-4FF7E5473B0E}"/>
              </a:ext>
            </a:extLst>
          </p:cNvPr>
          <p:cNvSpPr txBox="1">
            <a:spLocks/>
          </p:cNvSpPr>
          <p:nvPr/>
        </p:nvSpPr>
        <p:spPr>
          <a:xfrm>
            <a:off x="304698" y="1709738"/>
            <a:ext cx="11582502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8000" dirty="0"/>
              <a:t>4. Appendix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8825666-CA03-EC40-855B-2C656EC48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2260895"/>
            <a:ext cx="67564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06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6B8280A-07AC-F448-A9B8-314A2F84A636}"/>
              </a:ext>
            </a:extLst>
          </p:cNvPr>
          <p:cNvSpPr/>
          <p:nvPr/>
        </p:nvSpPr>
        <p:spPr>
          <a:xfrm>
            <a:off x="984738" y="3188677"/>
            <a:ext cx="10096603" cy="586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B1618C3-F102-FB47-8F37-D7532054C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71" r="5441"/>
          <a:stretch/>
        </p:blipFill>
        <p:spPr>
          <a:xfrm>
            <a:off x="10161115" y="0"/>
            <a:ext cx="2030886" cy="102072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0DC40C-63E8-1D48-ADF1-659D98B8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Industrikonsulterna har störst andel icke arvodesbaserade intäkter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C7F9B75-EFB4-FF44-ACB8-2D79002607C5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BD3B18"/>
                </a:solidFill>
              </a:rPr>
              <a:t>Affärsmodeller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9DCA92EB-EFA0-8045-BC62-5F646185A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881226"/>
          </a:xfrm>
        </p:spPr>
        <p:txBody>
          <a:bodyPr/>
          <a:lstStyle/>
          <a:p>
            <a:r>
              <a:rPr lang="sv-SE" b="1" dirty="0"/>
              <a:t>Omsättning från icke arvodesbaserade intäkter</a:t>
            </a:r>
            <a:br>
              <a:rPr lang="sv-SE" dirty="0"/>
            </a:br>
            <a:r>
              <a:rPr lang="sv-SE" dirty="0"/>
              <a:t> Procent av totala omsättningen, fördelat per verksamhetsområde</a:t>
            </a:r>
          </a:p>
        </p:txBody>
      </p:sp>
      <p:graphicFrame>
        <p:nvGraphicFramePr>
          <p:cNvPr id="10" name="Chart 7">
            <a:extLst>
              <a:ext uri="{FF2B5EF4-FFF2-40B4-BE49-F238E27FC236}">
                <a16:creationId xmlns:a16="http://schemas.microsoft.com/office/drawing/2014/main" id="{4826E4AB-486B-EC4E-9534-D9AD95EB61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19995"/>
              </p:ext>
            </p:extLst>
          </p:nvPr>
        </p:nvGraphicFramePr>
        <p:xfrm>
          <a:off x="1110658" y="2179274"/>
          <a:ext cx="9970683" cy="36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9111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AE534E-DEB8-5549-9D69-33A8AB2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FoI</a:t>
            </a:r>
            <a:r>
              <a:rPr lang="sv-SE" dirty="0"/>
              <a:t> investeringarna ligger mellan 1-4 procent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C2C8A7-27A8-704F-A013-53674A58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67397"/>
          </a:xfrm>
        </p:spPr>
        <p:txBody>
          <a:bodyPr/>
          <a:lstStyle/>
          <a:p>
            <a:r>
              <a:rPr lang="sv-SE" b="1" dirty="0"/>
              <a:t>Investeringar i </a:t>
            </a:r>
            <a:r>
              <a:rPr lang="sv-SE" b="1" dirty="0" err="1"/>
              <a:t>FoI</a:t>
            </a:r>
            <a:r>
              <a:rPr lang="sv-SE" b="1" dirty="0"/>
              <a:t> (forskning och innovation)</a:t>
            </a:r>
            <a:br>
              <a:rPr lang="sv-SE" dirty="0"/>
            </a:br>
            <a:r>
              <a:rPr lang="sv-SE" dirty="0"/>
              <a:t> Procent av totala omsättningen, fördelat per verksamhetsområde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1CA3E36-890B-FF48-A889-FC6139AC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71" r="5441"/>
          <a:stretch/>
        </p:blipFill>
        <p:spPr>
          <a:xfrm>
            <a:off x="10161115" y="0"/>
            <a:ext cx="2030886" cy="102072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BC27D43-DCBD-BA45-9AE2-48F938FA3251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BD3B18"/>
                </a:solidFill>
              </a:rPr>
              <a:t>Affärsmodeller</a:t>
            </a:r>
          </a:p>
        </p:txBody>
      </p:sp>
      <p:graphicFrame>
        <p:nvGraphicFramePr>
          <p:cNvPr id="6" name="Chart 12">
            <a:extLst>
              <a:ext uri="{FF2B5EF4-FFF2-40B4-BE49-F238E27FC236}">
                <a16:creationId xmlns:a16="http://schemas.microsoft.com/office/drawing/2014/main" id="{C76900BE-E137-E545-8BB1-F8BD5604F5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587066"/>
              </p:ext>
            </p:extLst>
          </p:nvPr>
        </p:nvGraphicFramePr>
        <p:xfrm>
          <a:off x="1053886" y="2183333"/>
          <a:ext cx="9883842" cy="3653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0914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0DC40C-63E8-1D48-ADF1-659D98B8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8" y="293412"/>
            <a:ext cx="6764330" cy="727313"/>
          </a:xfrm>
        </p:spPr>
        <p:txBody>
          <a:bodyPr/>
          <a:lstStyle/>
          <a:p>
            <a:r>
              <a:rPr lang="sv-SE" sz="2000" dirty="0"/>
              <a:t>43 procent av medlemsföretagen har en lokalkostnad på 5-9 procent av de totala kostnaderna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F16A86-F66F-8847-9C83-DAF90D36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560742"/>
          </a:xfrm>
        </p:spPr>
        <p:txBody>
          <a:bodyPr/>
          <a:lstStyle/>
          <a:p>
            <a:r>
              <a:rPr lang="sv-SE" b="1" dirty="0"/>
              <a:t>Lokalkostnader</a:t>
            </a:r>
            <a:br>
              <a:rPr lang="sv-SE" dirty="0"/>
            </a:br>
            <a:r>
              <a:rPr lang="sv-SE" dirty="0"/>
              <a:t> Procent av totala kostnaderna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6BE5A17-EA52-D14B-ABC7-09B0170F4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71" r="5441"/>
          <a:stretch/>
        </p:blipFill>
        <p:spPr>
          <a:xfrm>
            <a:off x="10161115" y="0"/>
            <a:ext cx="2030886" cy="102072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D67036A-C27C-E542-B3DC-32FFF2A19960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BD3B18"/>
                </a:solidFill>
              </a:rPr>
              <a:t>Affärsmodeller</a:t>
            </a:r>
          </a:p>
        </p:txBody>
      </p:sp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DE368A73-108D-514C-8DB4-9FA7111E89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948114"/>
              </p:ext>
            </p:extLst>
          </p:nvPr>
        </p:nvGraphicFramePr>
        <p:xfrm>
          <a:off x="598226" y="1581468"/>
          <a:ext cx="5278050" cy="4255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10">
            <a:extLst>
              <a:ext uri="{FF2B5EF4-FFF2-40B4-BE49-F238E27FC236}">
                <a16:creationId xmlns:a16="http://schemas.microsoft.com/office/drawing/2014/main" id="{4A45F070-CC45-E044-99C7-661560BE84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206930"/>
              </p:ext>
            </p:extLst>
          </p:nvPr>
        </p:nvGraphicFramePr>
        <p:xfrm>
          <a:off x="5818497" y="2353814"/>
          <a:ext cx="5775277" cy="3483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17CEFE8F-EFF7-D841-B473-B60497EEFBA5}"/>
              </a:ext>
            </a:extLst>
          </p:cNvPr>
          <p:cNvSpPr txBox="1"/>
          <p:nvPr/>
        </p:nvSpPr>
        <p:spPr>
          <a:xfrm>
            <a:off x="488563" y="1794121"/>
            <a:ext cx="952779" cy="26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Totalt</a:t>
            </a:r>
          </a:p>
        </p:txBody>
      </p:sp>
    </p:spTree>
    <p:extLst>
      <p:ext uri="{BB962C8B-B14F-4D97-AF65-F5344CB8AC3E}">
        <p14:creationId xmlns:p14="http://schemas.microsoft.com/office/powerpoint/2010/main" val="79234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A4DC792-6F81-AC4D-8D8A-7CE6D9D9B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8" r="12995" b="8562"/>
          <a:stretch/>
        </p:blipFill>
        <p:spPr>
          <a:xfrm>
            <a:off x="4188679" y="1"/>
            <a:ext cx="8003321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A5BC4CB-4446-414D-BC23-9D1D07A4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178 medlemsföretag medverkade i den första utgåvan av Insikt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533F5B-1EBB-374D-9986-DC6D0D3D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64383"/>
          </a:xfrm>
        </p:spPr>
        <p:txBody>
          <a:bodyPr/>
          <a:lstStyle/>
          <a:p>
            <a:r>
              <a:rPr lang="sv-SE" b="1" dirty="0"/>
              <a:t>Svarande per verksamhetsområde</a:t>
            </a:r>
            <a:br>
              <a:rPr lang="sv-SE" dirty="0"/>
            </a:br>
            <a:r>
              <a:rPr lang="sv-SE" dirty="0"/>
              <a:t> Procent av totalen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CCFA620-AF00-0645-98E6-0B3DFAFFD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7" y="585725"/>
            <a:ext cx="9198766" cy="6132510"/>
          </a:xfrm>
          <a:prstGeom prst="rect">
            <a:avLst/>
          </a:prstGeom>
        </p:spPr>
      </p:pic>
      <p:graphicFrame>
        <p:nvGraphicFramePr>
          <p:cNvPr id="6" name="Chart 18">
            <a:extLst>
              <a:ext uri="{FF2B5EF4-FFF2-40B4-BE49-F238E27FC236}">
                <a16:creationId xmlns:a16="http://schemas.microsoft.com/office/drawing/2014/main" id="{792A823E-656A-D645-9E7E-EEE07EFA95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909197"/>
              </p:ext>
            </p:extLst>
          </p:nvPr>
        </p:nvGraphicFramePr>
        <p:xfrm>
          <a:off x="3168807" y="1897760"/>
          <a:ext cx="5619255" cy="326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1523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FE73812-F704-D042-AD41-6A0C467A3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71" r="5441"/>
          <a:stretch/>
        </p:blipFill>
        <p:spPr>
          <a:xfrm>
            <a:off x="10161115" y="0"/>
            <a:ext cx="2030886" cy="102072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74CB9D1-A899-0F4E-B602-2819E4AA1727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BD3B18"/>
                </a:solidFill>
              </a:rPr>
              <a:t>Affärsmodeller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AE534E-DEB8-5549-9D69-33A8AB2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78 procent av medlemsföretagen har en IT-kostnad på </a:t>
            </a:r>
            <a:br>
              <a:rPr lang="sv-SE" sz="2000" dirty="0"/>
            </a:br>
            <a:r>
              <a:rPr lang="sv-SE" sz="2000" dirty="0"/>
              <a:t>1-9 procent av de totala kostnaderna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C2C8A7-27A8-704F-A013-53674A58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68589"/>
          </a:xfrm>
        </p:spPr>
        <p:txBody>
          <a:bodyPr/>
          <a:lstStyle/>
          <a:p>
            <a:r>
              <a:rPr lang="sv-SE" b="1" dirty="0"/>
              <a:t>IT kostnader</a:t>
            </a:r>
            <a:br>
              <a:rPr lang="sv-SE" dirty="0"/>
            </a:br>
            <a:r>
              <a:rPr lang="sv-SE" dirty="0"/>
              <a:t> Procent av totala kostnaderna, totalt och fördelat per verksamhetsområde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FB8EA07-F782-F74D-A1DE-0E0A313512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486299"/>
              </p:ext>
            </p:extLst>
          </p:nvPr>
        </p:nvGraphicFramePr>
        <p:xfrm>
          <a:off x="702044" y="1901966"/>
          <a:ext cx="4877345" cy="423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1F154B60-95AF-C14E-862C-62C82942E19A}"/>
              </a:ext>
            </a:extLst>
          </p:cNvPr>
          <p:cNvSpPr txBox="1"/>
          <p:nvPr/>
        </p:nvSpPr>
        <p:spPr>
          <a:xfrm>
            <a:off x="488563" y="1794121"/>
            <a:ext cx="952779" cy="26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Totalt</a:t>
            </a:r>
          </a:p>
        </p:txBody>
      </p:sp>
      <p:graphicFrame>
        <p:nvGraphicFramePr>
          <p:cNvPr id="8" name="Chart 8">
            <a:extLst>
              <a:ext uri="{FF2B5EF4-FFF2-40B4-BE49-F238E27FC236}">
                <a16:creationId xmlns:a16="http://schemas.microsoft.com/office/drawing/2014/main" id="{0FD70293-B20E-5E47-A6DD-325A85A57F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432386"/>
              </p:ext>
            </p:extLst>
          </p:nvPr>
        </p:nvGraphicFramePr>
        <p:xfrm>
          <a:off x="5620010" y="2164863"/>
          <a:ext cx="5910567" cy="408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F7413462-BB88-DB44-8CE8-A86412D3B2B8}"/>
              </a:ext>
            </a:extLst>
          </p:cNvPr>
          <p:cNvSpPr txBox="1"/>
          <p:nvPr/>
        </p:nvSpPr>
        <p:spPr>
          <a:xfrm>
            <a:off x="6620712" y="6249814"/>
            <a:ext cx="5271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 dirty="0"/>
              <a:t>IT-kostnader inkluderar totala kostnaderna för driften av företagets IT-anläggningar,</a:t>
            </a:r>
            <a:br>
              <a:rPr lang="sv-SE" sz="800" dirty="0"/>
            </a:br>
            <a:r>
              <a:rPr lang="sv-SE" sz="800" dirty="0"/>
              <a:t> investeringar i hårdvara, mjukvara, underhåll samt licenser</a:t>
            </a:r>
          </a:p>
          <a:p>
            <a:pPr algn="r"/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660344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44D8708-8B62-4F49-9E37-D72068416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70" b="40053"/>
          <a:stretch/>
        </p:blipFill>
        <p:spPr>
          <a:xfrm rot="10800000">
            <a:off x="10579466" y="-2"/>
            <a:ext cx="1544217" cy="102072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0DC40C-63E8-1D48-ADF1-659D98B8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Den största andelen av medlemsföretagens omsättning </a:t>
            </a:r>
            <a:br>
              <a:rPr lang="sv-SE" sz="2000" dirty="0"/>
            </a:br>
            <a:r>
              <a:rPr lang="sv-SE" sz="2000" dirty="0"/>
              <a:t>kommer från egen produktion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F16A86-F66F-8847-9C83-DAF90D36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53091"/>
          </a:xfrm>
        </p:spPr>
        <p:txBody>
          <a:bodyPr/>
          <a:lstStyle/>
          <a:p>
            <a:r>
              <a:rPr lang="sv-SE" b="1" dirty="0"/>
              <a:t>Egen omsättning </a:t>
            </a:r>
            <a:br>
              <a:rPr lang="sv-SE" dirty="0"/>
            </a:br>
            <a:r>
              <a:rPr lang="sv-SE" dirty="0"/>
              <a:t> I procent av totala omsättningen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15D68D9-DAEF-2946-BB41-A7B37B93576C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1D666E"/>
                </a:solidFill>
              </a:rPr>
              <a:t>Kunder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FC6B6-98E9-334E-B9C1-5DF3AFE1A24C}"/>
              </a:ext>
            </a:extLst>
          </p:cNvPr>
          <p:cNvSpPr/>
          <p:nvPr/>
        </p:nvSpPr>
        <p:spPr>
          <a:xfrm>
            <a:off x="1222625" y="2154383"/>
            <a:ext cx="9873465" cy="53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aphicFrame>
        <p:nvGraphicFramePr>
          <p:cNvPr id="8" name="Chart 9">
            <a:extLst>
              <a:ext uri="{FF2B5EF4-FFF2-40B4-BE49-F238E27FC236}">
                <a16:creationId xmlns:a16="http://schemas.microsoft.com/office/drawing/2014/main" id="{CFF95D17-F37C-1242-AEC0-B19757FABD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758968"/>
              </p:ext>
            </p:extLst>
          </p:nvPr>
        </p:nvGraphicFramePr>
        <p:xfrm>
          <a:off x="839448" y="1923872"/>
          <a:ext cx="10334830" cy="4151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ight Brace 11">
            <a:extLst>
              <a:ext uri="{FF2B5EF4-FFF2-40B4-BE49-F238E27FC236}">
                <a16:creationId xmlns:a16="http://schemas.microsoft.com/office/drawing/2014/main" id="{E7509828-5543-A942-A55F-2670EA96F1E9}"/>
              </a:ext>
            </a:extLst>
          </p:cNvPr>
          <p:cNvSpPr/>
          <p:nvPr/>
        </p:nvSpPr>
        <p:spPr>
          <a:xfrm rot="16200000">
            <a:off x="7165001" y="-904233"/>
            <a:ext cx="180847" cy="5976340"/>
          </a:xfrm>
          <a:prstGeom prst="rightBrace">
            <a:avLst>
              <a:gd name="adj1" fmla="val 5909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4465A507-6804-0048-BD87-3376A10B5D41}"/>
              </a:ext>
            </a:extLst>
          </p:cNvPr>
          <p:cNvSpPr txBox="1"/>
          <p:nvPr/>
        </p:nvSpPr>
        <p:spPr>
          <a:xfrm>
            <a:off x="7022828" y="1670331"/>
            <a:ext cx="4651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900" dirty="0">
                <a:latin typeface="+mj-lt"/>
              </a:rPr>
              <a:t>65 %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3991791-8080-CF4C-B89E-C7096BE683F9}"/>
              </a:ext>
            </a:extLst>
          </p:cNvPr>
          <p:cNvSpPr txBox="1"/>
          <p:nvPr/>
        </p:nvSpPr>
        <p:spPr>
          <a:xfrm>
            <a:off x="6620712" y="6249814"/>
            <a:ext cx="52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 dirty="0"/>
              <a:t>Egen omsättning är den delen av omsättningen som företaget producerar själva/"in house". Med andra ord är det omsättningen exklusive olika slags konsultinköp eller inköp av andra varor, material och tjänster.</a:t>
            </a:r>
          </a:p>
        </p:txBody>
      </p:sp>
    </p:spTree>
    <p:extLst>
      <p:ext uri="{BB962C8B-B14F-4D97-AF65-F5344CB8AC3E}">
        <p14:creationId xmlns:p14="http://schemas.microsoft.com/office/powerpoint/2010/main" val="2629375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AE534E-DEB8-5549-9D69-33A8AB22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293413"/>
            <a:ext cx="5921183" cy="514662"/>
          </a:xfrm>
        </p:spPr>
        <p:txBody>
          <a:bodyPr/>
          <a:lstStyle/>
          <a:p>
            <a:r>
              <a:rPr lang="sv-SE" sz="2000" dirty="0"/>
              <a:t>60 procent av medlemsföretagen har kunder inom bygg och anläggning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C2C8A7-27A8-704F-A013-53674A58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514663"/>
          </a:xfrm>
        </p:spPr>
        <p:txBody>
          <a:bodyPr/>
          <a:lstStyle/>
          <a:p>
            <a:r>
              <a:rPr lang="sv-SE" b="1" dirty="0"/>
              <a:t>Kundbasen fördelat per bransch</a:t>
            </a:r>
            <a:br>
              <a:rPr lang="sv-SE" dirty="0"/>
            </a:br>
            <a:r>
              <a:rPr lang="sv-SE" dirty="0"/>
              <a:t> Procent av vardera verksamhetsområde som har kunder från branschen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C465C27-1FDF-5049-B727-13B79CB84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70" b="40053"/>
          <a:stretch/>
        </p:blipFill>
        <p:spPr>
          <a:xfrm rot="10800000">
            <a:off x="10579466" y="-2"/>
            <a:ext cx="1544217" cy="102072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6A7E8B7-0934-444E-846D-A8C6CFBA79AA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1D666E"/>
                </a:solidFill>
              </a:rPr>
              <a:t>Kunder</a:t>
            </a:r>
          </a:p>
        </p:txBody>
      </p:sp>
      <p:graphicFrame>
        <p:nvGraphicFramePr>
          <p:cNvPr id="6" name="Chart 14">
            <a:extLst>
              <a:ext uri="{FF2B5EF4-FFF2-40B4-BE49-F238E27FC236}">
                <a16:creationId xmlns:a16="http://schemas.microsoft.com/office/drawing/2014/main" id="{C606B6BB-18B5-244B-AE21-F253AC424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77459"/>
              </p:ext>
            </p:extLst>
          </p:nvPr>
        </p:nvGraphicFramePr>
        <p:xfrm>
          <a:off x="619212" y="1674589"/>
          <a:ext cx="11276012" cy="378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2">
            <a:extLst>
              <a:ext uri="{FF2B5EF4-FFF2-40B4-BE49-F238E27FC236}">
                <a16:creationId xmlns:a16="http://schemas.microsoft.com/office/drawing/2014/main" id="{984462E6-D664-8B46-98EF-B1802685CBAC}"/>
              </a:ext>
            </a:extLst>
          </p:cNvPr>
          <p:cNvGrpSpPr/>
          <p:nvPr/>
        </p:nvGrpSpPr>
        <p:grpSpPr>
          <a:xfrm>
            <a:off x="211222" y="5457033"/>
            <a:ext cx="10670615" cy="490186"/>
            <a:chOff x="-2" y="5560301"/>
            <a:chExt cx="10670615" cy="490186"/>
          </a:xfrm>
        </p:grpSpPr>
        <p:sp>
          <p:nvSpPr>
            <p:cNvPr id="8" name="Rectangular Callout 6">
              <a:extLst>
                <a:ext uri="{FF2B5EF4-FFF2-40B4-BE49-F238E27FC236}">
                  <a16:creationId xmlns:a16="http://schemas.microsoft.com/office/drawing/2014/main" id="{1A3C17D2-567C-F842-9543-6B8FEE425F95}"/>
                </a:ext>
              </a:extLst>
            </p:cNvPr>
            <p:cNvSpPr/>
            <p:nvPr/>
          </p:nvSpPr>
          <p:spPr>
            <a:xfrm flipV="1">
              <a:off x="-2" y="5560301"/>
              <a:ext cx="10670615" cy="490186"/>
            </a:xfrm>
            <a:prstGeom prst="wedgeRectCallout">
              <a:avLst>
                <a:gd name="adj1" fmla="val -20370"/>
                <a:gd name="adj2" fmla="val 41692"/>
              </a:avLst>
            </a:prstGeom>
            <a:solidFill>
              <a:schemeClr val="accent1">
                <a:alpha val="6597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SE" sz="1200">
                <a:latin typeface="+mj-lt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BE4BA89C-0BA8-C649-9065-795E9CDDE421}"/>
                </a:ext>
              </a:extLst>
            </p:cNvPr>
            <p:cNvSpPr/>
            <p:nvPr/>
          </p:nvSpPr>
          <p:spPr>
            <a:xfrm>
              <a:off x="4318081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24 %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D52F3BBE-E539-B34B-8ED8-D69AC100139F}"/>
                </a:ext>
              </a:extLst>
            </p:cNvPr>
            <p:cNvSpPr/>
            <p:nvPr/>
          </p:nvSpPr>
          <p:spPr>
            <a:xfrm>
              <a:off x="3531903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54 %</a:t>
              </a: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0D4EE2BC-FE06-5C40-87E3-526A41FA2B77}"/>
                </a:ext>
              </a:extLst>
            </p:cNvPr>
            <p:cNvSpPr/>
            <p:nvPr/>
          </p:nvSpPr>
          <p:spPr>
            <a:xfrm>
              <a:off x="1173369" y="5582582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60 %</a:t>
              </a: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FB079AAD-8AE6-204C-8CB6-37F463166FEC}"/>
                </a:ext>
              </a:extLst>
            </p:cNvPr>
            <p:cNvSpPr/>
            <p:nvPr/>
          </p:nvSpPr>
          <p:spPr>
            <a:xfrm>
              <a:off x="5890437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5 %</a:t>
              </a: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6DB7023C-DE5D-1549-8D3B-7050BE9A37A3}"/>
                </a:ext>
              </a:extLst>
            </p:cNvPr>
            <p:cNvSpPr/>
            <p:nvPr/>
          </p:nvSpPr>
          <p:spPr>
            <a:xfrm>
              <a:off x="9821330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13 %</a:t>
              </a: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4AF6ADDC-3860-7A48-A2B4-91648BAE80C4}"/>
                </a:ext>
              </a:extLst>
            </p:cNvPr>
            <p:cNvSpPr/>
            <p:nvPr/>
          </p:nvSpPr>
          <p:spPr>
            <a:xfrm>
              <a:off x="8248971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23 %</a:t>
              </a: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C9F7736A-C068-5241-94DF-C4B4A03552BC}"/>
                </a:ext>
              </a:extLst>
            </p:cNvPr>
            <p:cNvSpPr/>
            <p:nvPr/>
          </p:nvSpPr>
          <p:spPr>
            <a:xfrm>
              <a:off x="7462793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27 %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E07DF0-163A-5F4A-A9B6-1B437C2D50E0}"/>
                </a:ext>
              </a:extLst>
            </p:cNvPr>
            <p:cNvSpPr txBox="1"/>
            <p:nvPr/>
          </p:nvSpPr>
          <p:spPr>
            <a:xfrm>
              <a:off x="85624" y="5610011"/>
              <a:ext cx="6447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sz="1100" b="1">
                  <a:latin typeface="+mj-lt"/>
                </a:rPr>
                <a:t>Totala</a:t>
              </a:r>
              <a:br>
                <a:rPr lang="en-SE" sz="1100" b="1">
                  <a:latin typeface="+mj-lt"/>
                </a:rPr>
              </a:br>
              <a:r>
                <a:rPr lang="en-SE" sz="1100" b="1">
                  <a:latin typeface="+mj-lt"/>
                </a:rPr>
                <a:t> snittet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FB9019-C4A4-1042-9599-6F4BCCA40A0A}"/>
                </a:ext>
              </a:extLst>
            </p:cNvPr>
            <p:cNvSpPr/>
            <p:nvPr/>
          </p:nvSpPr>
          <p:spPr>
            <a:xfrm>
              <a:off x="1959547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32 %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96BC8E-6FD5-0C4A-B51E-05D947BE75E2}"/>
                </a:ext>
              </a:extLst>
            </p:cNvPr>
            <p:cNvSpPr/>
            <p:nvPr/>
          </p:nvSpPr>
          <p:spPr>
            <a:xfrm>
              <a:off x="2745725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51 %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2F6A85-5F9A-E04F-948C-4EC6E7AA64E7}"/>
                </a:ext>
              </a:extLst>
            </p:cNvPr>
            <p:cNvSpPr/>
            <p:nvPr/>
          </p:nvSpPr>
          <p:spPr>
            <a:xfrm>
              <a:off x="5104259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8 %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E9F1A57-BB4C-FB4A-8607-DA2D42EC3241}"/>
                </a:ext>
              </a:extLst>
            </p:cNvPr>
            <p:cNvSpPr/>
            <p:nvPr/>
          </p:nvSpPr>
          <p:spPr>
            <a:xfrm>
              <a:off x="6676615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34 %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0B2DA8-C513-F747-8166-D8358BEA241C}"/>
                </a:ext>
              </a:extLst>
            </p:cNvPr>
            <p:cNvSpPr/>
            <p:nvPr/>
          </p:nvSpPr>
          <p:spPr>
            <a:xfrm>
              <a:off x="9035149" y="5569290"/>
              <a:ext cx="445624" cy="445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SE" sz="1050" dirty="0">
                  <a:latin typeface="+mj-lt"/>
                </a:rPr>
                <a:t>8 %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829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0ABF14D-F781-9640-A2F7-554316055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5" t="14583" b="2074"/>
          <a:stretch/>
        </p:blipFill>
        <p:spPr>
          <a:xfrm rot="10800000">
            <a:off x="4439562" y="-1"/>
            <a:ext cx="7752438" cy="6858001"/>
          </a:xfrm>
          <a:prstGeom prst="rect">
            <a:avLst/>
          </a:prstGeom>
        </p:spPr>
      </p:pic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E8698419-0D7A-B84D-8C5D-2D79E7355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2321605"/>
              </p:ext>
            </p:extLst>
          </p:nvPr>
        </p:nvGraphicFramePr>
        <p:xfrm>
          <a:off x="-543725" y="-453304"/>
          <a:ext cx="12251631" cy="7764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ubrik 1">
            <a:extLst>
              <a:ext uri="{FF2B5EF4-FFF2-40B4-BE49-F238E27FC236}">
                <a16:creationId xmlns:a16="http://schemas.microsoft.com/office/drawing/2014/main" id="{1A0DC40C-63E8-1D48-ADF1-659D98B8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293413"/>
            <a:ext cx="6538700" cy="514662"/>
          </a:xfrm>
        </p:spPr>
        <p:txBody>
          <a:bodyPr/>
          <a:lstStyle/>
          <a:p>
            <a:r>
              <a:rPr lang="sv-SE" sz="2000" dirty="0"/>
              <a:t>28 procent av medlemmarnas egen omsättning kommer från industrin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F16A86-F66F-8847-9C83-DAF90D36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718427"/>
          </a:xfrm>
        </p:spPr>
        <p:txBody>
          <a:bodyPr/>
          <a:lstStyle/>
          <a:p>
            <a:r>
              <a:rPr lang="sv-SE" b="1" dirty="0"/>
              <a:t>Egen omsättning per bransch</a:t>
            </a:r>
            <a:br>
              <a:rPr lang="sv-SE" dirty="0"/>
            </a:br>
            <a:r>
              <a:rPr lang="sv-SE" dirty="0"/>
              <a:t>Totalt för alla verksamhetsområden i procent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91CAB8-33C1-E340-BEB9-33983DEE40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970" b="40053"/>
          <a:stretch/>
        </p:blipFill>
        <p:spPr>
          <a:xfrm rot="10800000">
            <a:off x="10579466" y="-2"/>
            <a:ext cx="1544217" cy="102072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D75F359-29BF-6141-A43E-9E20E8B103E8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1D666E"/>
                </a:solidFill>
              </a:rPr>
              <a:t>Kunder</a:t>
            </a:r>
          </a:p>
        </p:txBody>
      </p:sp>
    </p:spTree>
    <p:extLst>
      <p:ext uri="{BB962C8B-B14F-4D97-AF65-F5344CB8AC3E}">
        <p14:creationId xmlns:p14="http://schemas.microsoft.com/office/powerpoint/2010/main" val="3091231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FD7E0AD-517B-344E-A6C4-76C761A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70" b="40053"/>
          <a:stretch/>
        </p:blipFill>
        <p:spPr>
          <a:xfrm rot="10800000">
            <a:off x="10579466" y="-2"/>
            <a:ext cx="1544217" cy="102072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C8EABD7-7C0D-E345-AFBB-FE127D9B2CA8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rgbClr val="1D666E"/>
                </a:solidFill>
              </a:rPr>
              <a:t>Kunder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AE534E-DEB8-5549-9D69-33A8AB22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293413"/>
            <a:ext cx="6728705" cy="514662"/>
          </a:xfrm>
        </p:spPr>
        <p:txBody>
          <a:bodyPr/>
          <a:lstStyle/>
          <a:p>
            <a:r>
              <a:rPr lang="sv-SE" sz="2000" dirty="0"/>
              <a:t>Majoriteten av medlemmarnas kunder är verksamma inom Industri, bygg &amp; fastigheter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C2C8A7-27A8-704F-A013-53674A58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64639"/>
          </a:xfrm>
        </p:spPr>
        <p:txBody>
          <a:bodyPr/>
          <a:lstStyle/>
          <a:p>
            <a:r>
              <a:rPr lang="sv-SE" b="1" dirty="0"/>
              <a:t>Egen omsättning per bransch </a:t>
            </a:r>
            <a:br>
              <a:rPr lang="sv-SE" dirty="0"/>
            </a:br>
            <a:r>
              <a:rPr lang="sv-SE" dirty="0"/>
              <a:t> I procent av den totala egen omsättningen</a:t>
            </a:r>
          </a:p>
        </p:txBody>
      </p:sp>
      <p:graphicFrame>
        <p:nvGraphicFramePr>
          <p:cNvPr id="6" name="Chart 11">
            <a:extLst>
              <a:ext uri="{FF2B5EF4-FFF2-40B4-BE49-F238E27FC236}">
                <a16:creationId xmlns:a16="http://schemas.microsoft.com/office/drawing/2014/main" id="{B607CF55-3E67-3349-8EAF-482DAD2ED1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157123"/>
              </p:ext>
            </p:extLst>
          </p:nvPr>
        </p:nvGraphicFramePr>
        <p:xfrm>
          <a:off x="407988" y="1754581"/>
          <a:ext cx="11000747" cy="4455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ular Callout 12">
            <a:extLst>
              <a:ext uri="{FF2B5EF4-FFF2-40B4-BE49-F238E27FC236}">
                <a16:creationId xmlns:a16="http://schemas.microsoft.com/office/drawing/2014/main" id="{3319326C-7321-6849-9FE3-B96FF9D63850}"/>
              </a:ext>
            </a:extLst>
          </p:cNvPr>
          <p:cNvSpPr/>
          <p:nvPr/>
        </p:nvSpPr>
        <p:spPr>
          <a:xfrm>
            <a:off x="9177867" y="1685365"/>
            <a:ext cx="2762496" cy="976966"/>
          </a:xfrm>
          <a:prstGeom prst="wedgeRectCallout">
            <a:avLst>
              <a:gd name="adj1" fmla="val -55149"/>
              <a:gd name="adj2" fmla="val 20325"/>
            </a:avLst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r>
              <a:rPr lang="en-SE" sz="1050" dirty="0">
                <a:solidFill>
                  <a:schemeClr val="accent2">
                    <a:lumMod val="75000"/>
                    <a:lumOff val="25000"/>
                  </a:schemeClr>
                </a:solidFill>
                <a:latin typeface="+mj-lt"/>
              </a:rPr>
              <a:t>Industrikonsulterna har lägst spridning då 75 % av den egna omsättningen kommer från industrin</a:t>
            </a:r>
          </a:p>
        </p:txBody>
      </p:sp>
    </p:spTree>
    <p:extLst>
      <p:ext uri="{BB962C8B-B14F-4D97-AF65-F5344CB8AC3E}">
        <p14:creationId xmlns:p14="http://schemas.microsoft.com/office/powerpoint/2010/main" val="4062839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7EAF19A-05BA-1245-8540-A6C5CCF1AB0D}"/>
              </a:ext>
            </a:extLst>
          </p:cNvPr>
          <p:cNvSpPr/>
          <p:nvPr/>
        </p:nvSpPr>
        <p:spPr>
          <a:xfrm>
            <a:off x="1076491" y="2108453"/>
            <a:ext cx="10704691" cy="490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E231942-CC29-AB41-95B9-C55F7F8D1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39" r="5601"/>
          <a:stretch/>
        </p:blipFill>
        <p:spPr>
          <a:xfrm>
            <a:off x="10161115" y="0"/>
            <a:ext cx="2030886" cy="102307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A0DC40C-63E8-1D48-ADF1-659D98B8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84 procent av medlemsföretagens anställda är ingenjörer,  </a:t>
            </a:r>
            <a:br>
              <a:rPr lang="sv-SE" sz="2000" dirty="0"/>
            </a:br>
            <a:r>
              <a:rPr lang="sv-SE" sz="2000" dirty="0"/>
              <a:t>arkitekter eller forskare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F16A86-F66F-8847-9C83-DAF90D36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649048"/>
          </a:xfrm>
        </p:spPr>
        <p:txBody>
          <a:bodyPr/>
          <a:lstStyle/>
          <a:p>
            <a:r>
              <a:rPr lang="sv-SE" b="1" dirty="0"/>
              <a:t>Andelen medarbetare anställda inom följande områden</a:t>
            </a:r>
            <a:br>
              <a:rPr lang="sv-SE" dirty="0"/>
            </a:br>
            <a:r>
              <a:rPr lang="sv-SE" dirty="0"/>
              <a:t> I procent av totalen, fördelat per verksamhetsområde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6FB1F29-592C-7A4D-AB5E-E2C2B0E8C18C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>
                    <a:lumMod val="75000"/>
                  </a:schemeClr>
                </a:solidFill>
              </a:rPr>
              <a:t>Medarbetare</a:t>
            </a:r>
          </a:p>
        </p:txBody>
      </p:sp>
      <p:graphicFrame>
        <p:nvGraphicFramePr>
          <p:cNvPr id="8" name="Chart 3">
            <a:extLst>
              <a:ext uri="{FF2B5EF4-FFF2-40B4-BE49-F238E27FC236}">
                <a16:creationId xmlns:a16="http://schemas.microsoft.com/office/drawing/2014/main" id="{9C3F8AE7-1734-1A41-8020-07E748BB8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732258"/>
              </p:ext>
            </p:extLst>
          </p:nvPr>
        </p:nvGraphicFramePr>
        <p:xfrm>
          <a:off x="536428" y="1861253"/>
          <a:ext cx="11244755" cy="4332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Left Brace 7">
            <a:extLst>
              <a:ext uri="{FF2B5EF4-FFF2-40B4-BE49-F238E27FC236}">
                <a16:creationId xmlns:a16="http://schemas.microsoft.com/office/drawing/2014/main" id="{16DD29FB-13C9-1142-98FF-82E5739AAE23}"/>
              </a:ext>
            </a:extLst>
          </p:cNvPr>
          <p:cNvSpPr/>
          <p:nvPr/>
        </p:nvSpPr>
        <p:spPr>
          <a:xfrm rot="5400000">
            <a:off x="5654802" y="-2177251"/>
            <a:ext cx="266700" cy="8455152"/>
          </a:xfrm>
          <a:prstGeom prst="leftBrace">
            <a:avLst>
              <a:gd name="adj1" fmla="val 3225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0DF23E8-0895-4848-95F8-FBBA2D633F27}"/>
              </a:ext>
            </a:extLst>
          </p:cNvPr>
          <p:cNvSpPr txBox="1"/>
          <p:nvPr/>
        </p:nvSpPr>
        <p:spPr>
          <a:xfrm>
            <a:off x="5564373" y="1677959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900" b="1" dirty="0">
                <a:latin typeface="+mj-lt"/>
              </a:rPr>
              <a:t>84 %</a:t>
            </a:r>
          </a:p>
        </p:txBody>
      </p:sp>
    </p:spTree>
    <p:extLst>
      <p:ext uri="{BB962C8B-B14F-4D97-AF65-F5344CB8AC3E}">
        <p14:creationId xmlns:p14="http://schemas.microsoft.com/office/powerpoint/2010/main" val="1481852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0F21264F-DC5F-8945-B88D-33B39FB2C93C}"/>
              </a:ext>
            </a:extLst>
          </p:cNvPr>
          <p:cNvSpPr/>
          <p:nvPr/>
        </p:nvSpPr>
        <p:spPr>
          <a:xfrm>
            <a:off x="5986637" y="0"/>
            <a:ext cx="620536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AE534E-DEB8-5549-9D69-33A8AB2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56 procent av medlemsföretagens anställda har jobbat 5-14 år </a:t>
            </a:r>
            <a:br>
              <a:rPr lang="sv-SE" sz="2000" dirty="0"/>
            </a:br>
            <a:r>
              <a:rPr lang="sv-SE" sz="2000" dirty="0"/>
              <a:t>hos nuvarande arbetsgivare</a:t>
            </a:r>
            <a:br>
              <a:rPr lang="sv-SE" sz="2000" dirty="0"/>
            </a:br>
            <a:br>
              <a:rPr lang="sv-SE" sz="2000" dirty="0"/>
            </a:br>
            <a:endParaRPr lang="sv-SE" sz="2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C2C8A7-27A8-704F-A013-53674A58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7" y="1020727"/>
            <a:ext cx="5459234" cy="853793"/>
          </a:xfrm>
        </p:spPr>
        <p:txBody>
          <a:bodyPr/>
          <a:lstStyle/>
          <a:p>
            <a:r>
              <a:rPr lang="sv-SE" sz="1800" b="1" dirty="0"/>
              <a:t>Hur länge har era medarbetare i snitt jobbat på ert företag</a:t>
            </a:r>
            <a:br>
              <a:rPr lang="sv-SE" sz="1800" dirty="0"/>
            </a:br>
            <a:r>
              <a:rPr lang="sv-SE" sz="1800" dirty="0"/>
              <a:t>I procent av totalen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D3E4F3E-2AF8-A041-BA72-743E281BF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39" r="5601"/>
          <a:stretch/>
        </p:blipFill>
        <p:spPr>
          <a:xfrm>
            <a:off x="10161115" y="0"/>
            <a:ext cx="2030886" cy="102307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BCDFC98-6A5C-1B48-B53B-5895129041B5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>
                    <a:lumMod val="75000"/>
                  </a:schemeClr>
                </a:solidFill>
              </a:rPr>
              <a:t>Medarbetare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F2F18D0F-73E4-C947-AFD0-0CE1ED1D4760}"/>
              </a:ext>
            </a:extLst>
          </p:cNvPr>
          <p:cNvSpPr txBox="1">
            <a:spLocks/>
          </p:cNvSpPr>
          <p:nvPr/>
        </p:nvSpPr>
        <p:spPr>
          <a:xfrm>
            <a:off x="6290807" y="1020727"/>
            <a:ext cx="5459234" cy="8537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1" dirty="0"/>
              <a:t>Medarbetares genomsnittliga branscherfarenhet</a:t>
            </a:r>
            <a:br>
              <a:rPr lang="sv-SE" sz="1800" b="1" dirty="0"/>
            </a:br>
            <a:r>
              <a:rPr lang="sv-SE" sz="1800" dirty="0"/>
              <a:t>I procent av totalen</a:t>
            </a:r>
          </a:p>
        </p:txBody>
      </p:sp>
      <p:graphicFrame>
        <p:nvGraphicFramePr>
          <p:cNvPr id="7" name="Chart 3">
            <a:extLst>
              <a:ext uri="{FF2B5EF4-FFF2-40B4-BE49-F238E27FC236}">
                <a16:creationId xmlns:a16="http://schemas.microsoft.com/office/drawing/2014/main" id="{AC7D9580-8F11-2A48-AEED-B1DED96D14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796188"/>
              </p:ext>
            </p:extLst>
          </p:nvPr>
        </p:nvGraphicFramePr>
        <p:xfrm>
          <a:off x="407989" y="1874516"/>
          <a:ext cx="5332334" cy="1762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DE63E6F-0B7F-E248-99E2-D7423F705E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941528"/>
              </p:ext>
            </p:extLst>
          </p:nvPr>
        </p:nvGraphicFramePr>
        <p:xfrm>
          <a:off x="6451679" y="1874520"/>
          <a:ext cx="5332334" cy="17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E363A3A4-21EC-924B-9CB4-FAE478419CA6}"/>
              </a:ext>
            </a:extLst>
          </p:cNvPr>
          <p:cNvSpPr txBox="1"/>
          <p:nvPr/>
        </p:nvSpPr>
        <p:spPr>
          <a:xfrm>
            <a:off x="407987" y="1901114"/>
            <a:ext cx="952779" cy="26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Totalt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FE47E7-89EE-FF40-8DCD-0A6DF22E451A}"/>
              </a:ext>
            </a:extLst>
          </p:cNvPr>
          <p:cNvSpPr txBox="1"/>
          <p:nvPr/>
        </p:nvSpPr>
        <p:spPr>
          <a:xfrm>
            <a:off x="6451679" y="1901114"/>
            <a:ext cx="952779" cy="26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Totalt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8DA43F2-800E-5747-9F9E-E09FAE7D46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427313"/>
              </p:ext>
            </p:extLst>
          </p:nvPr>
        </p:nvGraphicFramePr>
        <p:xfrm>
          <a:off x="407987" y="3938334"/>
          <a:ext cx="5332335" cy="238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B2500-440D-1D4F-8AAF-9AEFD6B53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909094"/>
              </p:ext>
            </p:extLst>
          </p:nvPr>
        </p:nvGraphicFramePr>
        <p:xfrm>
          <a:off x="6641762" y="3938334"/>
          <a:ext cx="4952167" cy="238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ruta 12">
            <a:extLst>
              <a:ext uri="{FF2B5EF4-FFF2-40B4-BE49-F238E27FC236}">
                <a16:creationId xmlns:a16="http://schemas.microsoft.com/office/drawing/2014/main" id="{21ED990F-AD11-794E-BB4B-59F3CDDCB1F3}"/>
              </a:ext>
            </a:extLst>
          </p:cNvPr>
          <p:cNvSpPr txBox="1"/>
          <p:nvPr/>
        </p:nvSpPr>
        <p:spPr>
          <a:xfrm>
            <a:off x="407987" y="3668954"/>
            <a:ext cx="196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Per verksamhetsområde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F55E1627-97B2-B948-B299-FB25DB7381A1}"/>
              </a:ext>
            </a:extLst>
          </p:cNvPr>
          <p:cNvSpPr txBox="1"/>
          <p:nvPr/>
        </p:nvSpPr>
        <p:spPr>
          <a:xfrm>
            <a:off x="6451679" y="3668954"/>
            <a:ext cx="1969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Per verksamhetsområde</a:t>
            </a:r>
          </a:p>
        </p:txBody>
      </p:sp>
    </p:spTree>
    <p:extLst>
      <p:ext uri="{BB962C8B-B14F-4D97-AF65-F5344CB8AC3E}">
        <p14:creationId xmlns:p14="http://schemas.microsoft.com/office/powerpoint/2010/main" val="2166278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0DC40C-63E8-1D48-ADF1-659D98B8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Medlemsföretagens personalomsättning ligger på 7 procent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F16A86-F66F-8847-9C83-DAF90D36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514663"/>
          </a:xfrm>
        </p:spPr>
        <p:txBody>
          <a:bodyPr/>
          <a:lstStyle/>
          <a:p>
            <a:r>
              <a:rPr lang="sv-SE" b="1" dirty="0"/>
              <a:t>Personalomsättning</a:t>
            </a:r>
            <a:br>
              <a:rPr lang="sv-SE" dirty="0"/>
            </a:br>
            <a:r>
              <a:rPr lang="sv-SE" dirty="0"/>
              <a:t>I procent av totalen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E6370AE-0D17-D245-BF96-7BD1A5485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39" r="5601"/>
          <a:stretch/>
        </p:blipFill>
        <p:spPr>
          <a:xfrm>
            <a:off x="10161115" y="0"/>
            <a:ext cx="2030886" cy="102307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C2EDD0F-197C-F14E-AAFA-A880CBE8A3D0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>
                    <a:lumMod val="75000"/>
                  </a:schemeClr>
                </a:solidFill>
              </a:rPr>
              <a:t>Medarbetare</a:t>
            </a:r>
          </a:p>
        </p:txBody>
      </p:sp>
      <p:sp>
        <p:nvSpPr>
          <p:cNvPr id="6" name="Trapezoid 27">
            <a:extLst>
              <a:ext uri="{FF2B5EF4-FFF2-40B4-BE49-F238E27FC236}">
                <a16:creationId xmlns:a16="http://schemas.microsoft.com/office/drawing/2014/main" id="{9BFB74DE-7F89-9C47-95F3-1C163EB489C7}"/>
              </a:ext>
            </a:extLst>
          </p:cNvPr>
          <p:cNvSpPr/>
          <p:nvPr/>
        </p:nvSpPr>
        <p:spPr>
          <a:xfrm rot="16200000">
            <a:off x="3889371" y="2242914"/>
            <a:ext cx="3258492" cy="2878667"/>
          </a:xfrm>
          <a:prstGeom prst="trapezoid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0F5FB63-73D2-9E4F-B6DC-FDC68C2F6530}"/>
              </a:ext>
            </a:extLst>
          </p:cNvPr>
          <p:cNvSpPr/>
          <p:nvPr/>
        </p:nvSpPr>
        <p:spPr>
          <a:xfrm>
            <a:off x="6957950" y="2053004"/>
            <a:ext cx="3919792" cy="3258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3682276B-15B2-8844-BADC-93B7B23604CC}"/>
              </a:ext>
            </a:extLst>
          </p:cNvPr>
          <p:cNvSpPr/>
          <p:nvPr/>
        </p:nvSpPr>
        <p:spPr>
          <a:xfrm>
            <a:off x="7749522" y="8243233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SE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2BFCE25C-498C-C547-861C-751C6DE80C27}"/>
              </a:ext>
            </a:extLst>
          </p:cNvPr>
          <p:cNvSpPr/>
          <p:nvPr/>
        </p:nvSpPr>
        <p:spPr>
          <a:xfrm>
            <a:off x="1755588" y="2251097"/>
            <a:ext cx="2878667" cy="2878667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4800" b="1" dirty="0">
                <a:solidFill>
                  <a:schemeClr val="accent2">
                    <a:lumMod val="10000"/>
                    <a:lumOff val="90000"/>
                  </a:schemeClr>
                </a:solidFill>
                <a:latin typeface="+mj-lt"/>
              </a:rPr>
              <a:t>7 %</a:t>
            </a:r>
          </a:p>
          <a:p>
            <a:pPr algn="ctr"/>
            <a:r>
              <a:rPr lang="en-SE" sz="2800" dirty="0">
                <a:solidFill>
                  <a:schemeClr val="accent2">
                    <a:lumMod val="10000"/>
                    <a:lumOff val="90000"/>
                  </a:schemeClr>
                </a:solidFill>
                <a:latin typeface="+mj-lt"/>
              </a:rPr>
              <a:t>Totalt</a:t>
            </a:r>
          </a:p>
        </p:txBody>
      </p:sp>
      <p:graphicFrame>
        <p:nvGraphicFramePr>
          <p:cNvPr id="16" name="Tabell 16">
            <a:extLst>
              <a:ext uri="{FF2B5EF4-FFF2-40B4-BE49-F238E27FC236}">
                <a16:creationId xmlns:a16="http://schemas.microsoft.com/office/drawing/2014/main" id="{37A71795-FAF7-3049-A36E-CDE5B8F8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31972"/>
              </p:ext>
            </p:extLst>
          </p:nvPr>
        </p:nvGraphicFramePr>
        <p:xfrm>
          <a:off x="7350760" y="2383204"/>
          <a:ext cx="3228708" cy="26144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07177">
                  <a:extLst>
                    <a:ext uri="{9D8B030D-6E8A-4147-A177-3AD203B41FA5}">
                      <a16:colId xmlns:a16="http://schemas.microsoft.com/office/drawing/2014/main" val="1509245135"/>
                    </a:ext>
                  </a:extLst>
                </a:gridCol>
                <a:gridCol w="2421531">
                  <a:extLst>
                    <a:ext uri="{9D8B030D-6E8A-4147-A177-3AD203B41FA5}">
                      <a16:colId xmlns:a16="http://schemas.microsoft.com/office/drawing/2014/main" val="1483769876"/>
                    </a:ext>
                  </a:extLst>
                </a:gridCol>
              </a:tblGrid>
              <a:tr h="653613"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chemeClr val="tx1"/>
                          </a:solidFill>
                        </a:rPr>
                        <a:t>6 %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b="0" dirty="0">
                          <a:solidFill>
                            <a:schemeClr val="tx1"/>
                          </a:solidFill>
                        </a:rPr>
                        <a:t>Teknikkonsulter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155608"/>
                  </a:ext>
                </a:extLst>
              </a:tr>
              <a:tr h="653613"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chemeClr val="tx1"/>
                          </a:solidFill>
                        </a:rPr>
                        <a:t>7 %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b="0" dirty="0">
                          <a:solidFill>
                            <a:schemeClr val="tx1"/>
                          </a:solidFill>
                        </a:rPr>
                        <a:t>Industrikonsulter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942582"/>
                  </a:ext>
                </a:extLst>
              </a:tr>
              <a:tr h="653613"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chemeClr val="tx1"/>
                          </a:solidFill>
                        </a:rPr>
                        <a:t>8 %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b="0" dirty="0">
                          <a:solidFill>
                            <a:schemeClr val="tx1"/>
                          </a:solidFill>
                        </a:rPr>
                        <a:t>Arkitekter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703383"/>
                  </a:ext>
                </a:extLst>
              </a:tr>
              <a:tr h="653613">
                <a:tc>
                  <a:txBody>
                    <a:bodyPr/>
                    <a:lstStyle/>
                    <a:p>
                      <a:r>
                        <a:rPr lang="sv-SE" b="1" dirty="0">
                          <a:solidFill>
                            <a:schemeClr val="tx1"/>
                          </a:solidFill>
                        </a:rPr>
                        <a:t>7 %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b="0" dirty="0">
                          <a:solidFill>
                            <a:schemeClr val="tx1"/>
                          </a:solidFill>
                        </a:rPr>
                        <a:t>Annan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89025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BEFB416-4B63-C04E-81E7-5AAC80D21089}"/>
              </a:ext>
            </a:extLst>
          </p:cNvPr>
          <p:cNvSpPr/>
          <p:nvPr/>
        </p:nvSpPr>
        <p:spPr>
          <a:xfrm>
            <a:off x="7934252" y="6358419"/>
            <a:ext cx="42577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800" dirty="0"/>
              <a:t>Personalomsättningen är antalet medarbetare som avgått under räkenskapsåret dividerat med det genomsnittliga totala antalet medarbetare under året</a:t>
            </a:r>
          </a:p>
        </p:txBody>
      </p:sp>
    </p:spTree>
    <p:extLst>
      <p:ext uri="{BB962C8B-B14F-4D97-AF65-F5344CB8AC3E}">
        <p14:creationId xmlns:p14="http://schemas.microsoft.com/office/powerpoint/2010/main" val="1062433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AE534E-DEB8-5549-9D69-33A8AB22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293413"/>
            <a:ext cx="7441225" cy="514662"/>
          </a:xfrm>
        </p:spPr>
        <p:txBody>
          <a:bodyPr/>
          <a:lstStyle/>
          <a:p>
            <a:r>
              <a:rPr lang="sv-SE" sz="2000" dirty="0"/>
              <a:t>72 procent av medlemsföretagen har utbildningskostnader mellan 0-5 procent av de totala kostnaderna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C2C8A7-27A8-704F-A013-53674A58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514663"/>
          </a:xfrm>
        </p:spPr>
        <p:txBody>
          <a:bodyPr/>
          <a:lstStyle/>
          <a:p>
            <a:r>
              <a:rPr lang="sv-SE" b="1" dirty="0"/>
              <a:t>Utbildningskostnader</a:t>
            </a:r>
            <a:br>
              <a:rPr lang="sv-SE" dirty="0"/>
            </a:br>
            <a:r>
              <a:rPr lang="sv-SE" dirty="0"/>
              <a:t> Som en andel av totala kostnader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84E92AF-0A1C-8F41-9415-E8E86364D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39" r="5601"/>
          <a:stretch/>
        </p:blipFill>
        <p:spPr>
          <a:xfrm>
            <a:off x="10161115" y="0"/>
            <a:ext cx="2030886" cy="102307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F1BBBC5-5592-904A-BBA0-A03F93273272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>
                    <a:lumMod val="75000"/>
                  </a:schemeClr>
                </a:solidFill>
              </a:rPr>
              <a:t>Medarbetare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294FF907-1966-D742-8272-0AD0E8310FB6}"/>
              </a:ext>
            </a:extLst>
          </p:cNvPr>
          <p:cNvGrpSpPr/>
          <p:nvPr/>
        </p:nvGrpSpPr>
        <p:grpSpPr>
          <a:xfrm>
            <a:off x="-437678" y="2102103"/>
            <a:ext cx="5980528" cy="3134868"/>
            <a:chOff x="169333" y="2267719"/>
            <a:chExt cx="4942585" cy="2590800"/>
          </a:xfrm>
        </p:grpSpPr>
        <p:graphicFrame>
          <p:nvGraphicFramePr>
            <p:cNvPr id="7" name="Chart 3">
              <a:extLst>
                <a:ext uri="{FF2B5EF4-FFF2-40B4-BE49-F238E27FC236}">
                  <a16:creationId xmlns:a16="http://schemas.microsoft.com/office/drawing/2014/main" id="{996D70DE-056C-C142-B13D-63EB37D5CC9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37880978"/>
                </p:ext>
              </p:extLst>
            </p:nvPr>
          </p:nvGraphicFramePr>
          <p:xfrm>
            <a:off x="169333" y="2267719"/>
            <a:ext cx="4318000" cy="2590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FCB4BDAC-BAD6-744A-A767-DF7D556D38E3}"/>
                </a:ext>
              </a:extLst>
            </p:cNvPr>
            <p:cNvSpPr txBox="1"/>
            <p:nvPr/>
          </p:nvSpPr>
          <p:spPr>
            <a:xfrm>
              <a:off x="1999439" y="3300275"/>
              <a:ext cx="657788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b="1" dirty="0">
                  <a:latin typeface="+mj-lt"/>
                </a:rPr>
                <a:t>Totalt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3BB70C8-B3BE-8B4C-82F8-3FDFE006E03A}"/>
                </a:ext>
              </a:extLst>
            </p:cNvPr>
            <p:cNvSpPr/>
            <p:nvPr/>
          </p:nvSpPr>
          <p:spPr>
            <a:xfrm>
              <a:off x="1196634" y="2298791"/>
              <a:ext cx="2263399" cy="2263399"/>
            </a:xfrm>
            <a:prstGeom prst="arc">
              <a:avLst>
                <a:gd name="adj1" fmla="val 16293403"/>
                <a:gd name="adj2" fmla="val 10082669"/>
              </a:avLst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0C6105-5DD0-0C48-9446-3E8DC258E503}"/>
                </a:ext>
              </a:extLst>
            </p:cNvPr>
            <p:cNvSpPr txBox="1"/>
            <p:nvPr/>
          </p:nvSpPr>
          <p:spPr>
            <a:xfrm>
              <a:off x="3525817" y="3061158"/>
              <a:ext cx="15861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 b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+mj-lt"/>
                </a:rPr>
                <a:t>72 % </a:t>
              </a:r>
              <a:br>
                <a:rPr lang="sv-SE" sz="1050" dirty="0">
                  <a:latin typeface="+mj-lt"/>
                </a:rPr>
              </a:br>
              <a:r>
                <a:rPr lang="sv-SE" sz="900" dirty="0">
                  <a:latin typeface="+mj-lt"/>
                </a:rPr>
                <a:t>av medlemsföretagen ligger mellan 0-5 % </a:t>
              </a:r>
              <a:endParaRPr lang="sv-SE" sz="1050" dirty="0">
                <a:latin typeface="+mj-lt"/>
              </a:endParaRPr>
            </a:p>
          </p:txBody>
        </p:sp>
      </p:grpSp>
      <p:graphicFrame>
        <p:nvGraphicFramePr>
          <p:cNvPr id="11" name="Chart 6">
            <a:extLst>
              <a:ext uri="{FF2B5EF4-FFF2-40B4-BE49-F238E27FC236}">
                <a16:creationId xmlns:a16="http://schemas.microsoft.com/office/drawing/2014/main" id="{24AC82B2-B4C9-CC4A-B355-60D1A5F26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120364"/>
              </p:ext>
            </p:extLst>
          </p:nvPr>
        </p:nvGraphicFramePr>
        <p:xfrm>
          <a:off x="5459725" y="1748040"/>
          <a:ext cx="5923454" cy="4100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6251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0DC40C-63E8-1D48-ADF1-659D98B8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Arkitekterna tror mest på en återkomst till kontoret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F16A86-F66F-8847-9C83-DAF90D36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7"/>
            <a:ext cx="11590473" cy="514662"/>
          </a:xfrm>
        </p:spPr>
        <p:txBody>
          <a:bodyPr/>
          <a:lstStyle/>
          <a:p>
            <a:r>
              <a:rPr lang="sv-SE" b="1" dirty="0"/>
              <a:t>Distansarbete i antal dagar per vecka </a:t>
            </a:r>
            <a:br>
              <a:rPr lang="sv-SE" dirty="0"/>
            </a:br>
            <a:r>
              <a:rPr lang="sv-SE" dirty="0"/>
              <a:t> Fördelat per verksamhetsområde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2C2996A-BD48-C248-AA57-D3CC48F19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39" r="5601"/>
          <a:stretch/>
        </p:blipFill>
        <p:spPr>
          <a:xfrm>
            <a:off x="10161115" y="0"/>
            <a:ext cx="2030886" cy="102307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87C7E60-EB36-EE49-A546-45422F9242AD}"/>
              </a:ext>
            </a:extLst>
          </p:cNvPr>
          <p:cNvSpPr txBox="1"/>
          <p:nvPr/>
        </p:nvSpPr>
        <p:spPr>
          <a:xfrm>
            <a:off x="10579468" y="293413"/>
            <a:ext cx="13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solidFill>
                  <a:schemeClr val="accent6">
                    <a:lumMod val="75000"/>
                  </a:schemeClr>
                </a:solidFill>
              </a:rPr>
              <a:t>Medarbetare</a:t>
            </a:r>
          </a:p>
        </p:txBody>
      </p:sp>
      <p:graphicFrame>
        <p:nvGraphicFramePr>
          <p:cNvPr id="6" name="Chart 4">
            <a:extLst>
              <a:ext uri="{FF2B5EF4-FFF2-40B4-BE49-F238E27FC236}">
                <a16:creationId xmlns:a16="http://schemas.microsoft.com/office/drawing/2014/main" id="{6F3FFCB0-6C93-034B-9CC5-5816C12CC2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978491"/>
              </p:ext>
            </p:extLst>
          </p:nvPr>
        </p:nvGraphicFramePr>
        <p:xfrm>
          <a:off x="578069" y="1920763"/>
          <a:ext cx="5425252" cy="3986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3">
            <a:extLst>
              <a:ext uri="{FF2B5EF4-FFF2-40B4-BE49-F238E27FC236}">
                <a16:creationId xmlns:a16="http://schemas.microsoft.com/office/drawing/2014/main" id="{88FE2524-95BF-A446-8907-13011057F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342945"/>
              </p:ext>
            </p:extLst>
          </p:nvPr>
        </p:nvGraphicFramePr>
        <p:xfrm>
          <a:off x="6188679" y="1896694"/>
          <a:ext cx="5425252" cy="3710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ight Brace 9">
            <a:extLst>
              <a:ext uri="{FF2B5EF4-FFF2-40B4-BE49-F238E27FC236}">
                <a16:creationId xmlns:a16="http://schemas.microsoft.com/office/drawing/2014/main" id="{103277FD-F46F-B34F-8971-73B296E068BD}"/>
              </a:ext>
            </a:extLst>
          </p:cNvPr>
          <p:cNvSpPr/>
          <p:nvPr/>
        </p:nvSpPr>
        <p:spPr>
          <a:xfrm rot="16200000">
            <a:off x="7257909" y="1693893"/>
            <a:ext cx="248187" cy="1453706"/>
          </a:xfrm>
          <a:prstGeom prst="rightBrace">
            <a:avLst>
              <a:gd name="adj1" fmla="val 48582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A35B7D29-16E8-C24A-A485-D013509FD457}"/>
              </a:ext>
            </a:extLst>
          </p:cNvPr>
          <p:cNvSpPr txBox="1"/>
          <p:nvPr/>
        </p:nvSpPr>
        <p:spPr>
          <a:xfrm>
            <a:off x="6835905" y="1830696"/>
            <a:ext cx="109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+mj-lt"/>
              </a:rPr>
              <a:t>E</a:t>
            </a:r>
            <a:r>
              <a:rPr lang="en-SE" sz="800" dirty="0">
                <a:latin typeface="+mj-lt"/>
              </a:rPr>
              <a:t>n till två dagar i veckan är det nya normala </a:t>
            </a:r>
          </a:p>
        </p:txBody>
      </p:sp>
    </p:spTree>
    <p:extLst>
      <p:ext uri="{BB962C8B-B14F-4D97-AF65-F5344CB8AC3E}">
        <p14:creationId xmlns:p14="http://schemas.microsoft.com/office/powerpoint/2010/main" val="51835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C45757-BA99-624B-AB8E-7B6B788D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Innehållsförteckning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708006-E475-0B4A-BCDF-FED1543E1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752" y="2052484"/>
            <a:ext cx="8648700" cy="4054865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sv-SE" dirty="0"/>
              <a:t>Affärsmodeller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sv-SE" dirty="0"/>
              <a:t>Kunder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sv-SE" dirty="0"/>
              <a:t>Medarbetare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sv-SE" dirty="0"/>
              <a:t>Appendix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sv-SE" dirty="0"/>
              <a:t>Benchmark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B0AABDE-25A3-6E4C-8C1B-224429887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8837" y="1883647"/>
            <a:ext cx="1965751" cy="23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31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1D843-E137-1D46-94B5-4FF7E5473B0E}"/>
              </a:ext>
            </a:extLst>
          </p:cNvPr>
          <p:cNvSpPr txBox="1">
            <a:spLocks/>
          </p:cNvSpPr>
          <p:nvPr/>
        </p:nvSpPr>
        <p:spPr>
          <a:xfrm>
            <a:off x="304698" y="1709738"/>
            <a:ext cx="11582502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8000" dirty="0"/>
              <a:t>5. Benchmark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B478CD1-228E-EF41-B6D6-5DE412844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4"/>
          <a:stretch/>
        </p:blipFill>
        <p:spPr>
          <a:xfrm>
            <a:off x="7534644" y="2136775"/>
            <a:ext cx="4140200" cy="47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71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CA7C93-731F-724B-B3E8-D0275371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Benchmark mot Danmark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443DA2-00A0-5D4E-9EDC-8DDCA2DA6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514663"/>
          </a:xfrm>
        </p:spPr>
        <p:txBody>
          <a:bodyPr/>
          <a:lstStyle/>
          <a:p>
            <a:r>
              <a:rPr lang="sv-SE" sz="1800" dirty="0"/>
              <a:t>Jämförelsetalen kommer från danska </a:t>
            </a:r>
            <a:r>
              <a:rPr lang="sv-SE" sz="1800" dirty="0" err="1"/>
              <a:t>Foreningen</a:t>
            </a:r>
            <a:r>
              <a:rPr lang="sv-SE" sz="1800" dirty="0"/>
              <a:t> </a:t>
            </a:r>
            <a:r>
              <a:rPr lang="sv-SE" sz="1800" dirty="0" err="1"/>
              <a:t>af</a:t>
            </a:r>
            <a:r>
              <a:rPr lang="sv-SE" sz="1800" dirty="0"/>
              <a:t> </a:t>
            </a:r>
            <a:r>
              <a:rPr lang="sv-SE" sz="1800" dirty="0" err="1"/>
              <a:t>rådgivende</a:t>
            </a:r>
            <a:r>
              <a:rPr lang="sv-SE" sz="1800" dirty="0"/>
              <a:t> </a:t>
            </a:r>
            <a:r>
              <a:rPr lang="sv-SE" sz="1800" dirty="0" err="1"/>
              <a:t>ingeniorers</a:t>
            </a:r>
            <a:r>
              <a:rPr lang="sv-SE" sz="1800" dirty="0"/>
              <a:t> (FRI) rapport “</a:t>
            </a:r>
            <a:r>
              <a:rPr lang="sv-SE" sz="1800" dirty="0" err="1"/>
              <a:t>Branchebeskrivelse</a:t>
            </a:r>
            <a:r>
              <a:rPr lang="sv-SE" sz="1800" dirty="0"/>
              <a:t> 2020” och “</a:t>
            </a:r>
            <a:r>
              <a:rPr lang="sv-SE" sz="1800" dirty="0" err="1"/>
              <a:t>Branscheundersogelse</a:t>
            </a:r>
            <a:r>
              <a:rPr lang="sv-SE" sz="1800" dirty="0"/>
              <a:t> 2018”.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4D4288B-A4C5-FF45-B613-F790945369C6}"/>
              </a:ext>
            </a:extLst>
          </p:cNvPr>
          <p:cNvSpPr txBox="1"/>
          <p:nvPr/>
        </p:nvSpPr>
        <p:spPr>
          <a:xfrm>
            <a:off x="10117394" y="6249814"/>
            <a:ext cx="1774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 dirty="0"/>
              <a:t>*Dansk statistik från </a:t>
            </a:r>
            <a:br>
              <a:rPr lang="sv-SE" sz="800" dirty="0"/>
            </a:br>
            <a:r>
              <a:rPr lang="sv-SE" sz="800" dirty="0" err="1"/>
              <a:t>Branscheundersogelse</a:t>
            </a:r>
            <a:r>
              <a:rPr lang="sv-SE" sz="800" dirty="0"/>
              <a:t> 2018 </a:t>
            </a:r>
          </a:p>
        </p:txBody>
      </p:sp>
      <p:sp>
        <p:nvSpPr>
          <p:cNvPr id="5" name="Rectangle 58">
            <a:extLst>
              <a:ext uri="{FF2B5EF4-FFF2-40B4-BE49-F238E27FC236}">
                <a16:creationId xmlns:a16="http://schemas.microsoft.com/office/drawing/2014/main" id="{6C70B0C2-2669-4E45-B972-387DB6C05A00}"/>
              </a:ext>
            </a:extLst>
          </p:cNvPr>
          <p:cNvSpPr/>
          <p:nvPr/>
        </p:nvSpPr>
        <p:spPr>
          <a:xfrm>
            <a:off x="5369886" y="1821632"/>
            <a:ext cx="479296" cy="4446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E4B7A00A-7F2B-4B49-8C18-D8E8AF12C4FC}"/>
              </a:ext>
            </a:extLst>
          </p:cNvPr>
          <p:cNvSpPr/>
          <p:nvPr/>
        </p:nvSpPr>
        <p:spPr>
          <a:xfrm>
            <a:off x="8586292" y="1819481"/>
            <a:ext cx="479296" cy="4446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7" name="Rectangle 53">
            <a:extLst>
              <a:ext uri="{FF2B5EF4-FFF2-40B4-BE49-F238E27FC236}">
                <a16:creationId xmlns:a16="http://schemas.microsoft.com/office/drawing/2014/main" id="{E3489712-D886-FA44-BB3A-9C00CD731986}"/>
              </a:ext>
            </a:extLst>
          </p:cNvPr>
          <p:cNvSpPr/>
          <p:nvPr/>
        </p:nvSpPr>
        <p:spPr>
          <a:xfrm>
            <a:off x="9247483" y="1819481"/>
            <a:ext cx="479296" cy="4446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8" name="Rectangle 52">
            <a:extLst>
              <a:ext uri="{FF2B5EF4-FFF2-40B4-BE49-F238E27FC236}">
                <a16:creationId xmlns:a16="http://schemas.microsoft.com/office/drawing/2014/main" id="{32A31416-95B2-3B47-9009-CB5E93F74CE9}"/>
              </a:ext>
            </a:extLst>
          </p:cNvPr>
          <p:cNvSpPr/>
          <p:nvPr/>
        </p:nvSpPr>
        <p:spPr>
          <a:xfrm>
            <a:off x="6038620" y="1821632"/>
            <a:ext cx="479296" cy="4446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FC827CE6-1237-A742-BF95-4D685280D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289684"/>
              </p:ext>
            </p:extLst>
          </p:nvPr>
        </p:nvGraphicFramePr>
        <p:xfrm>
          <a:off x="3985248" y="2060497"/>
          <a:ext cx="2635464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007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78873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67584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213242">
                <a:tc>
                  <a:txBody>
                    <a:bodyPr/>
                    <a:lstStyle/>
                    <a:p>
                      <a:r>
                        <a:rPr lang="en-SE" sz="800" b="1" dirty="0">
                          <a:latin typeface="+mj-lt"/>
                        </a:rPr>
                        <a:t>Exportregioner </a:t>
                      </a:r>
                      <a:br>
                        <a:rPr lang="en-SE" sz="800" b="1" dirty="0">
                          <a:latin typeface="+mj-lt"/>
                        </a:rPr>
                      </a:br>
                      <a:r>
                        <a:rPr lang="en-SE" sz="800" b="1" dirty="0">
                          <a:latin typeface="+mj-lt"/>
                        </a:rPr>
                        <a:t>(andel av företagen)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SWE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DEN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Norden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26 %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56 %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  <a:tr h="236611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Övriga Europa (exkl. </a:t>
                      </a:r>
                      <a:r>
                        <a:rPr lang="en-US" sz="800" dirty="0">
                          <a:latin typeface="+mj-lt"/>
                        </a:rPr>
                        <a:t>N</a:t>
                      </a:r>
                      <a:r>
                        <a:rPr lang="en-SE" sz="800" dirty="0">
                          <a:latin typeface="+mj-lt"/>
                        </a:rPr>
                        <a:t>orden)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18 %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42698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Nordamerika</a:t>
                      </a:r>
                    </a:p>
                  </a:txBody>
                  <a:tcPr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7 %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7 %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49417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Asien &amp; Oceanien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14 %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7152779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Sydamerika</a:t>
                      </a:r>
                    </a:p>
                  </a:txBody>
                  <a:tcPr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815164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Afrika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4356377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Mellanöstern</a:t>
                      </a:r>
                    </a:p>
                  </a:txBody>
                  <a:tcPr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7 %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3 %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979349"/>
                  </a:ext>
                </a:extLst>
              </a:tr>
            </a:tbl>
          </a:graphicData>
        </a:graphic>
      </p:graphicFrame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50F64024-DDA3-624B-BAF8-777019280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02917"/>
              </p:ext>
            </p:extLst>
          </p:nvPr>
        </p:nvGraphicFramePr>
        <p:xfrm>
          <a:off x="3985248" y="4213489"/>
          <a:ext cx="2635464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007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78873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67584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213242">
                <a:tc>
                  <a:txBody>
                    <a:bodyPr/>
                    <a:lstStyle/>
                    <a:p>
                      <a:r>
                        <a:rPr lang="sv-SE" sz="800" b="1" noProof="0" dirty="0">
                          <a:latin typeface="+mj-lt"/>
                        </a:rPr>
                        <a:t>Storlek per kundprojekt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b="1" noProof="0">
                          <a:latin typeface="+mj-lt"/>
                        </a:rPr>
                        <a:t>SWE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b="1" noProof="0">
                          <a:latin typeface="+mj-lt"/>
                        </a:rPr>
                        <a:t>DEN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noProof="0" dirty="0">
                          <a:latin typeface="+mj-lt"/>
                        </a:rPr>
                        <a:t>Genomsnitt  (TSEK)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1 187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334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</a:tbl>
          </a:graphicData>
        </a:graphic>
      </p:graphicFrame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BBF03E0B-466D-7648-AB8E-678F51274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12134"/>
              </p:ext>
            </p:extLst>
          </p:nvPr>
        </p:nvGraphicFramePr>
        <p:xfrm>
          <a:off x="7188490" y="2957464"/>
          <a:ext cx="2635464" cy="13034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166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56698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213242">
                <a:tc>
                  <a:txBody>
                    <a:bodyPr/>
                    <a:lstStyle/>
                    <a:p>
                      <a:r>
                        <a:rPr lang="en-SE" sz="800" b="1">
                          <a:latin typeface="+mj-lt"/>
                        </a:rPr>
                        <a:t>Åldersfördelning</a:t>
                      </a:r>
                      <a:endParaRPr lang="en-SE" sz="8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SWE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DEN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Under 30 år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12 %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13 %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  <a:tr h="236611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30 – 44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43 %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28 %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42698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45 – 49 år</a:t>
                      </a:r>
                    </a:p>
                  </a:txBody>
                  <a:tcPr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17 %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24 %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49417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50 – 64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23 %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7152779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r>
                        <a:rPr lang="en-SE" sz="800" dirty="0">
                          <a:latin typeface="+mj-lt"/>
                        </a:rPr>
                        <a:t>Över 65 år</a:t>
                      </a:r>
                    </a:p>
                  </a:txBody>
                  <a:tcPr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4 %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12 %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815164"/>
                  </a:ext>
                </a:extLst>
              </a:tr>
            </a:tbl>
          </a:graphicData>
        </a:graphic>
      </p:graphicFrame>
      <p:pic>
        <p:nvPicPr>
          <p:cNvPr id="12" name="Picture 44">
            <a:extLst>
              <a:ext uri="{FF2B5EF4-FFF2-40B4-BE49-F238E27FC236}">
                <a16:creationId xmlns:a16="http://schemas.microsoft.com/office/drawing/2014/main" id="{FA02AB16-EB14-0A45-9E71-09A9E7430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120" y="1903275"/>
            <a:ext cx="305211" cy="190219"/>
          </a:xfrm>
          <a:prstGeom prst="rect">
            <a:avLst/>
          </a:prstGeom>
        </p:spPr>
      </p:pic>
      <p:pic>
        <p:nvPicPr>
          <p:cNvPr id="13" name="Picture 45">
            <a:extLst>
              <a:ext uri="{FF2B5EF4-FFF2-40B4-BE49-F238E27FC236}">
                <a16:creationId xmlns:a16="http://schemas.microsoft.com/office/drawing/2014/main" id="{75D8D248-87FE-5846-BC0A-C0BA6EE27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853" y="1903275"/>
            <a:ext cx="305211" cy="190219"/>
          </a:xfrm>
          <a:prstGeom prst="rect">
            <a:avLst/>
          </a:prstGeom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B05BE4BC-D0FB-AF42-9BCF-472F7B16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332195"/>
              </p:ext>
            </p:extLst>
          </p:nvPr>
        </p:nvGraphicFramePr>
        <p:xfrm>
          <a:off x="7191539" y="2177288"/>
          <a:ext cx="2635464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007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78873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67584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213242">
                <a:tc>
                  <a:txBody>
                    <a:bodyPr/>
                    <a:lstStyle/>
                    <a:p>
                      <a:r>
                        <a:rPr lang="en-SE" sz="800" b="1">
                          <a:latin typeface="+mj-lt"/>
                        </a:rPr>
                        <a:t>Antal sjukdagar</a:t>
                      </a:r>
                      <a:endParaRPr lang="en-SE" sz="800" b="1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SWE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DEN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800" dirty="0">
                          <a:latin typeface="+mj-lt"/>
                        </a:rPr>
                        <a:t>Årliga antalet sjukdagar per anställd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</a:tbl>
          </a:graphicData>
        </a:graphic>
      </p:graphicFrame>
      <p:pic>
        <p:nvPicPr>
          <p:cNvPr id="15" name="Picture 47">
            <a:extLst>
              <a:ext uri="{FF2B5EF4-FFF2-40B4-BE49-F238E27FC236}">
                <a16:creationId xmlns:a16="http://schemas.microsoft.com/office/drawing/2014/main" id="{D026AF76-A983-FC49-B572-BB57096E8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001" y="1905426"/>
            <a:ext cx="305211" cy="190219"/>
          </a:xfrm>
          <a:prstGeom prst="rect">
            <a:avLst/>
          </a:prstGeom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4432D686-3D9F-2848-A450-9385E4B2E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734" y="1905426"/>
            <a:ext cx="305211" cy="190219"/>
          </a:xfrm>
          <a:prstGeom prst="rect">
            <a:avLst/>
          </a:prstGeom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C449FCB8-7BCB-D249-8D8C-2B10650A6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073911"/>
              </p:ext>
            </p:extLst>
          </p:nvPr>
        </p:nvGraphicFramePr>
        <p:xfrm>
          <a:off x="3985248" y="4964401"/>
          <a:ext cx="2635464" cy="6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6036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21844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67584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213242">
                <a:tc>
                  <a:txBody>
                    <a:bodyPr/>
                    <a:lstStyle/>
                    <a:p>
                      <a:r>
                        <a:rPr lang="en-SE" sz="800" b="1">
                          <a:latin typeface="+mj-lt"/>
                        </a:rPr>
                        <a:t>Kvalitetssäkrin</a:t>
                      </a:r>
                      <a:r>
                        <a:rPr lang="sv-SE" sz="800" b="1" dirty="0">
                          <a:latin typeface="+mj-lt"/>
                        </a:rPr>
                        <a:t>g</a:t>
                      </a:r>
                      <a:r>
                        <a:rPr lang="en-SE" sz="800" b="1">
                          <a:latin typeface="+mj-lt"/>
                        </a:rPr>
                        <a:t>s-system</a:t>
                      </a:r>
                      <a:endParaRPr lang="en-SE" sz="8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SWE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DEN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13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800" dirty="0">
                          <a:latin typeface="+mj-lt"/>
                        </a:rPr>
                        <a:t>Andel som har ett formellt KS-system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86 %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67 %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</a:tbl>
          </a:graphicData>
        </a:graphic>
      </p:graphicFrame>
      <p:sp>
        <p:nvSpPr>
          <p:cNvPr id="18" name="Rectangle 62">
            <a:extLst>
              <a:ext uri="{FF2B5EF4-FFF2-40B4-BE49-F238E27FC236}">
                <a16:creationId xmlns:a16="http://schemas.microsoft.com/office/drawing/2014/main" id="{BB29DFC1-0E9F-0B43-A9A7-6F2D419740AE}"/>
              </a:ext>
            </a:extLst>
          </p:cNvPr>
          <p:cNvSpPr/>
          <p:nvPr/>
        </p:nvSpPr>
        <p:spPr>
          <a:xfrm>
            <a:off x="2249556" y="1827381"/>
            <a:ext cx="479296" cy="35314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sp>
        <p:nvSpPr>
          <p:cNvPr id="19" name="Rectangle 63">
            <a:extLst>
              <a:ext uri="{FF2B5EF4-FFF2-40B4-BE49-F238E27FC236}">
                <a16:creationId xmlns:a16="http://schemas.microsoft.com/office/drawing/2014/main" id="{4EA4554F-A2C2-7F41-A34B-9BC6D5DEE189}"/>
              </a:ext>
            </a:extLst>
          </p:cNvPr>
          <p:cNvSpPr/>
          <p:nvPr/>
        </p:nvSpPr>
        <p:spPr>
          <a:xfrm>
            <a:off x="2910747" y="1827381"/>
            <a:ext cx="479296" cy="35314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+mj-lt"/>
            </a:endParaRPr>
          </a:p>
        </p:txBody>
      </p:sp>
      <p:pic>
        <p:nvPicPr>
          <p:cNvPr id="20" name="Picture 64">
            <a:extLst>
              <a:ext uri="{FF2B5EF4-FFF2-40B4-BE49-F238E27FC236}">
                <a16:creationId xmlns:a16="http://schemas.microsoft.com/office/drawing/2014/main" id="{CFF779F1-CCAC-1240-8675-16EFC4583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384" y="1911174"/>
            <a:ext cx="305211" cy="190219"/>
          </a:xfrm>
          <a:prstGeom prst="rect">
            <a:avLst/>
          </a:prstGeom>
        </p:spPr>
      </p:pic>
      <p:pic>
        <p:nvPicPr>
          <p:cNvPr id="21" name="Picture 65">
            <a:extLst>
              <a:ext uri="{FF2B5EF4-FFF2-40B4-BE49-F238E27FC236}">
                <a16:creationId xmlns:a16="http://schemas.microsoft.com/office/drawing/2014/main" id="{81711F3F-9AB2-7645-99D5-EEA797AB9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117" y="1911174"/>
            <a:ext cx="305211" cy="190219"/>
          </a:xfrm>
          <a:prstGeom prst="rect">
            <a:avLst/>
          </a:prstGeom>
        </p:spPr>
      </p:pic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2EA54598-3832-364F-9798-65A275ADE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2180"/>
              </p:ext>
            </p:extLst>
          </p:nvPr>
        </p:nvGraphicFramePr>
        <p:xfrm>
          <a:off x="853902" y="2050420"/>
          <a:ext cx="2635464" cy="32394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007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78873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67584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360165">
                <a:tc>
                  <a:txBody>
                    <a:bodyPr/>
                    <a:lstStyle/>
                    <a:p>
                      <a:r>
                        <a:rPr lang="sv-SE" sz="800" b="1" noProof="0" dirty="0">
                          <a:latin typeface="+mj-lt"/>
                        </a:rPr>
                        <a:t>Egen produktion per bransch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b="1" noProof="0" dirty="0">
                          <a:latin typeface="+mj-lt"/>
                        </a:rPr>
                        <a:t>SWE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b="1" noProof="0" dirty="0">
                          <a:latin typeface="+mj-lt"/>
                        </a:rPr>
                        <a:t>DEN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Bygg &amp; anläggning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42 %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Infrastruktur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22 %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174922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Industri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5 %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7628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Fastigheter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22 %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96087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Transport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607247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IT &amp; Software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3 %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42698"/>
                  </a:ext>
                </a:extLst>
              </a:tr>
              <a:tr h="272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Information &amp; kommunikation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4 %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49417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Energi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10 %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7152779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Miljö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13 %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815164"/>
                  </a:ext>
                </a:extLst>
              </a:tr>
              <a:tr h="272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Försvar, samhällsskydd, beredskap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4356377"/>
                  </a:ext>
                </a:extLst>
              </a:tr>
              <a:tr h="27217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Läkemedel/medicinsk teknik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979349"/>
                  </a:ext>
                </a:extLst>
              </a:tr>
              <a:tr h="22919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sv-SE" sz="80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Annan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v-SE" sz="800" kern="1200" noProof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800" noProof="0" dirty="0">
                          <a:latin typeface="+mj-lt"/>
                        </a:rPr>
                        <a:t>1 %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888666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1E98D77-9457-3D4C-B630-6374AAF7A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689394"/>
              </p:ext>
            </p:extLst>
          </p:nvPr>
        </p:nvGraphicFramePr>
        <p:xfrm>
          <a:off x="3985248" y="5780231"/>
          <a:ext cx="2635464" cy="4880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6036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21844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67584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227279">
                <a:tc>
                  <a:txBody>
                    <a:bodyPr/>
                    <a:lstStyle/>
                    <a:p>
                      <a:r>
                        <a:rPr lang="en-SE" sz="800" b="1">
                          <a:latin typeface="+mj-lt"/>
                        </a:rPr>
                        <a:t>Personalomsättning</a:t>
                      </a:r>
                      <a:endParaRPr lang="en-SE" sz="800" b="1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SWE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DEN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607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800">
                          <a:latin typeface="+mj-lt"/>
                        </a:rPr>
                        <a:t>I </a:t>
                      </a:r>
                      <a:r>
                        <a:rPr lang="sv-SE" sz="800" dirty="0">
                          <a:latin typeface="+mj-lt"/>
                        </a:rPr>
                        <a:t>p</a:t>
                      </a:r>
                      <a:r>
                        <a:rPr lang="en-SE" sz="800">
                          <a:latin typeface="+mj-lt"/>
                        </a:rPr>
                        <a:t>rocent</a:t>
                      </a:r>
                      <a:endParaRPr lang="en-SE" sz="80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6,9 %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14 %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</a:tbl>
          </a:graphicData>
        </a:graphic>
      </p:graphicFrame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8D2F24E6-BD09-C74D-8A1A-898C4E73B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725478"/>
              </p:ext>
            </p:extLst>
          </p:nvPr>
        </p:nvGraphicFramePr>
        <p:xfrm>
          <a:off x="7188490" y="4485658"/>
          <a:ext cx="2635464" cy="18934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007">
                  <a:extLst>
                    <a:ext uri="{9D8B030D-6E8A-4147-A177-3AD203B41FA5}">
                      <a16:colId xmlns:a16="http://schemas.microsoft.com/office/drawing/2014/main" val="1807689859"/>
                    </a:ext>
                  </a:extLst>
                </a:gridCol>
                <a:gridCol w="678873">
                  <a:extLst>
                    <a:ext uri="{9D8B030D-6E8A-4147-A177-3AD203B41FA5}">
                      <a16:colId xmlns:a16="http://schemas.microsoft.com/office/drawing/2014/main" val="3847115752"/>
                    </a:ext>
                  </a:extLst>
                </a:gridCol>
                <a:gridCol w="667584">
                  <a:extLst>
                    <a:ext uri="{9D8B030D-6E8A-4147-A177-3AD203B41FA5}">
                      <a16:colId xmlns:a16="http://schemas.microsoft.com/office/drawing/2014/main" val="1911372940"/>
                    </a:ext>
                  </a:extLst>
                </a:gridCol>
              </a:tblGrid>
              <a:tr h="346432">
                <a:tc>
                  <a:txBody>
                    <a:bodyPr/>
                    <a:lstStyle/>
                    <a:p>
                      <a:r>
                        <a:rPr lang="en-SE" sz="800" b="1">
                          <a:latin typeface="+mj-lt"/>
                        </a:rPr>
                        <a:t>Egen produktion per sektor</a:t>
                      </a:r>
                      <a:endParaRPr lang="en-SE" sz="800" b="1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SWE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b="1" dirty="0">
                          <a:latin typeface="+mj-lt"/>
                        </a:rPr>
                        <a:t>DEN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24960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E" sz="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Privata företag</a:t>
                      </a:r>
                    </a:p>
                  </a:txBody>
                  <a:tcPr marL="56777" marR="5677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59 %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29 %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211804"/>
                  </a:ext>
                </a:extLst>
              </a:tr>
              <a:tr h="2242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E" sz="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Region/kommuner</a:t>
                      </a:r>
                    </a:p>
                  </a:txBody>
                  <a:tcPr marL="56777" marR="567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42698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E" sz="80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Stat/Myndighet</a:t>
                      </a:r>
                      <a:endParaRPr lang="en-SE" sz="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6777" marR="56777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10 %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17 %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49417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E" sz="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Utländska kunder</a:t>
                      </a:r>
                    </a:p>
                  </a:txBody>
                  <a:tcPr marL="56777" marR="567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16 %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7152779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E" sz="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Andra råd.ingenjörer</a:t>
                      </a:r>
                    </a:p>
                  </a:txBody>
                  <a:tcPr marL="56777" marR="56777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815164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Andra råd.arkitekter</a:t>
                      </a:r>
                    </a:p>
                  </a:txBody>
                  <a:tcPr marL="56777" marR="567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3 %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4356377"/>
                  </a:ext>
                </a:extLst>
              </a:tr>
              <a:tr h="2204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SE" sz="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Annan</a:t>
                      </a:r>
                    </a:p>
                  </a:txBody>
                  <a:tcPr marL="56777" marR="56777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800" dirty="0">
                          <a:latin typeface="+mj-lt"/>
                        </a:rPr>
                        <a:t>19 %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979349"/>
                  </a:ext>
                </a:extLst>
              </a:tr>
            </a:tbl>
          </a:graphicData>
        </a:graphic>
      </p:graphicFrame>
      <p:sp>
        <p:nvSpPr>
          <p:cNvPr id="25" name="TextBox 69">
            <a:extLst>
              <a:ext uri="{FF2B5EF4-FFF2-40B4-BE49-F238E27FC236}">
                <a16:creationId xmlns:a16="http://schemas.microsoft.com/office/drawing/2014/main" id="{F30A8F9F-4B91-7945-B23B-BE22702F475F}"/>
              </a:ext>
            </a:extLst>
          </p:cNvPr>
          <p:cNvSpPr txBox="1"/>
          <p:nvPr/>
        </p:nvSpPr>
        <p:spPr>
          <a:xfrm>
            <a:off x="3881587" y="4207643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+mj-lt"/>
              </a:rPr>
              <a:t>*</a:t>
            </a:r>
          </a:p>
        </p:txBody>
      </p:sp>
      <p:sp>
        <p:nvSpPr>
          <p:cNvPr id="26" name="TextBox 71">
            <a:extLst>
              <a:ext uri="{FF2B5EF4-FFF2-40B4-BE49-F238E27FC236}">
                <a16:creationId xmlns:a16="http://schemas.microsoft.com/office/drawing/2014/main" id="{0BD4DC6F-F5E9-084E-8FCD-808CB99CB156}"/>
              </a:ext>
            </a:extLst>
          </p:cNvPr>
          <p:cNvSpPr txBox="1"/>
          <p:nvPr/>
        </p:nvSpPr>
        <p:spPr>
          <a:xfrm>
            <a:off x="3881587" y="4957271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+mj-lt"/>
              </a:rPr>
              <a:t>*</a:t>
            </a:r>
          </a:p>
        </p:txBody>
      </p:sp>
      <p:sp>
        <p:nvSpPr>
          <p:cNvPr id="27" name="TextBox 72">
            <a:extLst>
              <a:ext uri="{FF2B5EF4-FFF2-40B4-BE49-F238E27FC236}">
                <a16:creationId xmlns:a16="http://schemas.microsoft.com/office/drawing/2014/main" id="{A4DD0F9F-BB3D-9D4C-8477-2C9B7D324DA0}"/>
              </a:ext>
            </a:extLst>
          </p:cNvPr>
          <p:cNvSpPr txBox="1"/>
          <p:nvPr/>
        </p:nvSpPr>
        <p:spPr>
          <a:xfrm>
            <a:off x="3881587" y="5798741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>
                <a:latin typeface="+mj-lt"/>
              </a:rPr>
              <a:t>*</a:t>
            </a:r>
          </a:p>
        </p:txBody>
      </p:sp>
      <p:sp>
        <p:nvSpPr>
          <p:cNvPr id="28" name="TextBox 73">
            <a:extLst>
              <a:ext uri="{FF2B5EF4-FFF2-40B4-BE49-F238E27FC236}">
                <a16:creationId xmlns:a16="http://schemas.microsoft.com/office/drawing/2014/main" id="{0DE71E23-8E6E-6049-8EA5-50EF0E20E06F}"/>
              </a:ext>
            </a:extLst>
          </p:cNvPr>
          <p:cNvSpPr txBox="1"/>
          <p:nvPr/>
        </p:nvSpPr>
        <p:spPr>
          <a:xfrm>
            <a:off x="7092035" y="2160025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>
                <a:latin typeface="+mj-lt"/>
              </a:rPr>
              <a:t>*</a:t>
            </a:r>
          </a:p>
        </p:txBody>
      </p:sp>
      <p:sp>
        <p:nvSpPr>
          <p:cNvPr id="29" name="TextBox 74">
            <a:extLst>
              <a:ext uri="{FF2B5EF4-FFF2-40B4-BE49-F238E27FC236}">
                <a16:creationId xmlns:a16="http://schemas.microsoft.com/office/drawing/2014/main" id="{8E490642-C44E-3444-9E27-BD51CB3EDF3D}"/>
              </a:ext>
            </a:extLst>
          </p:cNvPr>
          <p:cNvSpPr txBox="1"/>
          <p:nvPr/>
        </p:nvSpPr>
        <p:spPr>
          <a:xfrm>
            <a:off x="7092035" y="293286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02528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057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1D843-E137-1D46-94B5-4FF7E5473B0E}"/>
              </a:ext>
            </a:extLst>
          </p:cNvPr>
          <p:cNvSpPr txBox="1">
            <a:spLocks/>
          </p:cNvSpPr>
          <p:nvPr/>
        </p:nvSpPr>
        <p:spPr>
          <a:xfrm>
            <a:off x="304698" y="1709738"/>
            <a:ext cx="11582502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8000" dirty="0"/>
              <a:t>1. Affärsmodeller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DB09A6A-4959-224F-A192-3B7451C9A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6" b="1928"/>
          <a:stretch/>
        </p:blipFill>
        <p:spPr>
          <a:xfrm>
            <a:off x="8507673" y="0"/>
            <a:ext cx="337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711B9A-89F6-2144-A2DF-77B2A8102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6" y="293413"/>
            <a:ext cx="12271513" cy="514662"/>
          </a:xfrm>
        </p:spPr>
        <p:txBody>
          <a:bodyPr/>
          <a:lstStyle/>
          <a:p>
            <a:r>
              <a:rPr lang="sv-SE" sz="2300" dirty="0"/>
              <a:t>90 procent av medlemsföretagen har 90-100 procent av sina intäkter inom Sverige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1EF412-1EEF-544A-B908-9590C2DDC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/>
              <a:t>Andelen intäkter som kommer från kunder utanför Sverige</a:t>
            </a:r>
            <a:br>
              <a:rPr lang="sv-SE" b="1" dirty="0"/>
            </a:br>
            <a:r>
              <a:rPr lang="sv-SE" b="1" dirty="0"/>
              <a:t> </a:t>
            </a:r>
            <a:r>
              <a:rPr lang="sv-SE" dirty="0"/>
              <a:t>Procent av totala intäkterna, totalt och fördelat per verksamhetsområde</a:t>
            </a:r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7D13FC96-7723-2046-8859-5AFD42185D99}"/>
              </a:ext>
            </a:extLst>
          </p:cNvPr>
          <p:cNvGrpSpPr/>
          <p:nvPr/>
        </p:nvGrpSpPr>
        <p:grpSpPr>
          <a:xfrm>
            <a:off x="118537" y="2055525"/>
            <a:ext cx="5372866" cy="3619544"/>
            <a:chOff x="868445" y="1695296"/>
            <a:chExt cx="5568931" cy="3751629"/>
          </a:xfrm>
          <a:effectLst/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59A35-3FFC-3D4F-84F8-5F9F1E30B8AA}"/>
                </a:ext>
              </a:extLst>
            </p:cNvPr>
            <p:cNvCxnSpPr/>
            <p:nvPr/>
          </p:nvCxnSpPr>
          <p:spPr>
            <a:xfrm>
              <a:off x="4697506" y="4249271"/>
              <a:ext cx="475129" cy="358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9">
              <a:extLst>
                <a:ext uri="{FF2B5EF4-FFF2-40B4-BE49-F238E27FC236}">
                  <a16:creationId xmlns:a16="http://schemas.microsoft.com/office/drawing/2014/main" id="{628FD243-F56A-DA49-A39D-B7C2E15BC8B9}"/>
                </a:ext>
              </a:extLst>
            </p:cNvPr>
            <p:cNvCxnSpPr>
              <a:cxnSpLocks/>
            </p:cNvCxnSpPr>
            <p:nvPr/>
          </p:nvCxnSpPr>
          <p:spPr>
            <a:xfrm>
              <a:off x="5172635" y="4607859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F585F10D-6979-F046-BDC9-7C72B6AF8962}"/>
                </a:ext>
              </a:extLst>
            </p:cNvPr>
            <p:cNvSpPr txBox="1"/>
            <p:nvPr/>
          </p:nvSpPr>
          <p:spPr>
            <a:xfrm>
              <a:off x="5159949" y="4353944"/>
              <a:ext cx="596811" cy="26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b="1" dirty="0">
                  <a:latin typeface="+mj-lt"/>
                </a:rPr>
                <a:t>0-10%</a:t>
              </a: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2B1BA02C-70F3-0C48-9784-4C2045169F10}"/>
                </a:ext>
              </a:extLst>
            </p:cNvPr>
            <p:cNvSpPr txBox="1"/>
            <p:nvPr/>
          </p:nvSpPr>
          <p:spPr>
            <a:xfrm>
              <a:off x="1977479" y="1941867"/>
              <a:ext cx="679886" cy="26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b="1" dirty="0">
                  <a:latin typeface="+mj-lt"/>
                </a:rPr>
                <a:t>11-25%</a:t>
              </a: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8344E844-F1C3-BC4D-8C06-756493F6892D}"/>
                </a:ext>
              </a:extLst>
            </p:cNvPr>
            <p:cNvSpPr txBox="1"/>
            <p:nvPr/>
          </p:nvSpPr>
          <p:spPr>
            <a:xfrm>
              <a:off x="2718569" y="1699302"/>
              <a:ext cx="674901" cy="26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b="1" dirty="0">
                  <a:latin typeface="+mj-lt"/>
                </a:rPr>
                <a:t>26-50%</a:t>
              </a:r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BE13B081-0920-0E4C-BE7B-BA7588A6F395}"/>
                </a:ext>
              </a:extLst>
            </p:cNvPr>
            <p:cNvSpPr txBox="1"/>
            <p:nvPr/>
          </p:nvSpPr>
          <p:spPr>
            <a:xfrm>
              <a:off x="3639872" y="1695296"/>
              <a:ext cx="960680" cy="26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b="1" dirty="0">
                  <a:latin typeface="+mj-lt"/>
                </a:rPr>
                <a:t>Mer än 50%</a:t>
              </a:r>
            </a:p>
          </p:txBody>
        </p: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2660BB44-E0AD-314E-B1E2-9C2287B4B15B}"/>
                </a:ext>
              </a:extLst>
            </p:cNvPr>
            <p:cNvCxnSpPr>
              <a:cxnSpLocks/>
            </p:cNvCxnSpPr>
            <p:nvPr/>
          </p:nvCxnSpPr>
          <p:spPr>
            <a:xfrm>
              <a:off x="2571414" y="2140108"/>
              <a:ext cx="475129" cy="179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>
              <a:extLst>
                <a:ext uri="{FF2B5EF4-FFF2-40B4-BE49-F238E27FC236}">
                  <a16:creationId xmlns:a16="http://schemas.microsoft.com/office/drawing/2014/main" id="{3ED8DD3A-473B-BD4A-B1FC-CE9255CF0C6F}"/>
                </a:ext>
              </a:extLst>
            </p:cNvPr>
            <p:cNvCxnSpPr>
              <a:cxnSpLocks/>
            </p:cNvCxnSpPr>
            <p:nvPr/>
          </p:nvCxnSpPr>
          <p:spPr>
            <a:xfrm>
              <a:off x="2058622" y="2140108"/>
              <a:ext cx="51279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9">
              <a:extLst>
                <a:ext uri="{FF2B5EF4-FFF2-40B4-BE49-F238E27FC236}">
                  <a16:creationId xmlns:a16="http://schemas.microsoft.com/office/drawing/2014/main" id="{D4F133E9-96E1-0046-B683-1410EE06E0DC}"/>
                </a:ext>
              </a:extLst>
            </p:cNvPr>
            <p:cNvCxnSpPr>
              <a:cxnSpLocks/>
            </p:cNvCxnSpPr>
            <p:nvPr/>
          </p:nvCxnSpPr>
          <p:spPr>
            <a:xfrm>
              <a:off x="3266413" y="1913793"/>
              <a:ext cx="108105" cy="3208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0">
              <a:extLst>
                <a:ext uri="{FF2B5EF4-FFF2-40B4-BE49-F238E27FC236}">
                  <a16:creationId xmlns:a16="http://schemas.microsoft.com/office/drawing/2014/main" id="{0E867AEB-7A00-5740-BE48-CFB518D31B64}"/>
                </a:ext>
              </a:extLst>
            </p:cNvPr>
            <p:cNvCxnSpPr>
              <a:cxnSpLocks/>
            </p:cNvCxnSpPr>
            <p:nvPr/>
          </p:nvCxnSpPr>
          <p:spPr>
            <a:xfrm>
              <a:off x="2753621" y="1915659"/>
              <a:ext cx="51279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1BBB010A-DF1E-1249-AFA4-554456A452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2207" y="1913793"/>
              <a:ext cx="135331" cy="2760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4">
              <a:extLst>
                <a:ext uri="{FF2B5EF4-FFF2-40B4-BE49-F238E27FC236}">
                  <a16:creationId xmlns:a16="http://schemas.microsoft.com/office/drawing/2014/main" id="{DF58A56A-8C08-0E4F-AD99-1E4F982BD45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538" y="1913793"/>
              <a:ext cx="7647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" name="Chart 10">
              <a:extLst>
                <a:ext uri="{FF2B5EF4-FFF2-40B4-BE49-F238E27FC236}">
                  <a16:creationId xmlns:a16="http://schemas.microsoft.com/office/drawing/2014/main" id="{4BE56146-A302-854D-B88C-CB75B078BA9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99744208"/>
                </p:ext>
              </p:extLst>
            </p:nvPr>
          </p:nvGraphicFramePr>
          <p:xfrm>
            <a:off x="868445" y="2105566"/>
            <a:ext cx="5568931" cy="33413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aphicFrame>
        <p:nvGraphicFramePr>
          <p:cNvPr id="18" name="Chart 28">
            <a:extLst>
              <a:ext uri="{FF2B5EF4-FFF2-40B4-BE49-F238E27FC236}">
                <a16:creationId xmlns:a16="http://schemas.microsoft.com/office/drawing/2014/main" id="{737C394D-4702-0740-B02E-30473645C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38610"/>
              </p:ext>
            </p:extLst>
          </p:nvPr>
        </p:nvGraphicFramePr>
        <p:xfrm>
          <a:off x="5593315" y="2309441"/>
          <a:ext cx="5859808" cy="318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ruta 6">
            <a:extLst>
              <a:ext uri="{FF2B5EF4-FFF2-40B4-BE49-F238E27FC236}">
                <a16:creationId xmlns:a16="http://schemas.microsoft.com/office/drawing/2014/main" id="{5EC28F1B-B79E-D54E-901F-D43C126D7A0F}"/>
              </a:ext>
            </a:extLst>
          </p:cNvPr>
          <p:cNvSpPr txBox="1"/>
          <p:nvPr/>
        </p:nvSpPr>
        <p:spPr>
          <a:xfrm>
            <a:off x="2228557" y="3655753"/>
            <a:ext cx="113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Totalt</a:t>
            </a:r>
          </a:p>
        </p:txBody>
      </p:sp>
    </p:spTree>
    <p:extLst>
      <p:ext uri="{BB962C8B-B14F-4D97-AF65-F5344CB8AC3E}">
        <p14:creationId xmlns:p14="http://schemas.microsoft.com/office/powerpoint/2010/main" val="73386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916ACC-144C-DF4C-9E15-9BF012B80FB3}"/>
              </a:ext>
            </a:extLst>
          </p:cNvPr>
          <p:cNvSpPr/>
          <p:nvPr/>
        </p:nvSpPr>
        <p:spPr>
          <a:xfrm>
            <a:off x="5986637" y="0"/>
            <a:ext cx="620536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5EA7728-578C-4444-8BA3-94C18B3E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36 procent av medlemsföretagen exporterar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6DAC88-42DC-1A4C-B34E-3B55AA39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7" y="1020727"/>
            <a:ext cx="4067314" cy="655674"/>
          </a:xfrm>
        </p:spPr>
        <p:txBody>
          <a:bodyPr/>
          <a:lstStyle/>
          <a:p>
            <a:r>
              <a:rPr lang="sv-SE" b="1" dirty="0"/>
              <a:t>Export</a:t>
            </a:r>
            <a:br>
              <a:rPr lang="sv-SE" dirty="0"/>
            </a:br>
            <a:r>
              <a:rPr lang="sv-SE" dirty="0"/>
              <a:t> Procent av totalen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6FC453F2-0684-BC4F-A02D-328BE4EA6595}"/>
              </a:ext>
            </a:extLst>
          </p:cNvPr>
          <p:cNvSpPr txBox="1">
            <a:spLocks/>
          </p:cNvSpPr>
          <p:nvPr/>
        </p:nvSpPr>
        <p:spPr>
          <a:xfrm>
            <a:off x="6308753" y="1020727"/>
            <a:ext cx="5537200" cy="655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/>
              <a:t>Exportregioner</a:t>
            </a:r>
            <a:br>
              <a:rPr lang="sv-SE" b="1" dirty="0"/>
            </a:br>
            <a:r>
              <a:rPr lang="sv-SE" dirty="0"/>
              <a:t>Andelen som exporterar till följande regioner</a:t>
            </a:r>
          </a:p>
          <a:p>
            <a:endParaRPr lang="sv-SE" b="1" dirty="0"/>
          </a:p>
        </p:txBody>
      </p:sp>
      <p:graphicFrame>
        <p:nvGraphicFramePr>
          <p:cNvPr id="5" name="Chart 9">
            <a:extLst>
              <a:ext uri="{FF2B5EF4-FFF2-40B4-BE49-F238E27FC236}">
                <a16:creationId xmlns:a16="http://schemas.microsoft.com/office/drawing/2014/main" id="{F0B11A66-895B-AB4D-BB7D-7E1CAF7599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105565"/>
              </p:ext>
            </p:extLst>
          </p:nvPr>
        </p:nvGraphicFramePr>
        <p:xfrm>
          <a:off x="1353165" y="1685854"/>
          <a:ext cx="3642167" cy="4355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13">
            <a:extLst>
              <a:ext uri="{FF2B5EF4-FFF2-40B4-BE49-F238E27FC236}">
                <a16:creationId xmlns:a16="http://schemas.microsoft.com/office/drawing/2014/main" id="{82A16C3B-1136-914A-9E31-13AF444AF8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694325"/>
              </p:ext>
            </p:extLst>
          </p:nvPr>
        </p:nvGraphicFramePr>
        <p:xfrm>
          <a:off x="5986637" y="1588246"/>
          <a:ext cx="5622635" cy="267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17">
            <a:extLst>
              <a:ext uri="{FF2B5EF4-FFF2-40B4-BE49-F238E27FC236}">
                <a16:creationId xmlns:a16="http://schemas.microsoft.com/office/drawing/2014/main" id="{E626C92A-38B2-D645-AE27-3C2D04594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792551"/>
              </p:ext>
            </p:extLst>
          </p:nvPr>
        </p:nvGraphicFramePr>
        <p:xfrm>
          <a:off x="6332682" y="4338004"/>
          <a:ext cx="5513271" cy="187199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13274">
                  <a:extLst>
                    <a:ext uri="{9D8B030D-6E8A-4147-A177-3AD203B41FA5}">
                      <a16:colId xmlns:a16="http://schemas.microsoft.com/office/drawing/2014/main" val="1618685024"/>
                    </a:ext>
                  </a:extLst>
                </a:gridCol>
                <a:gridCol w="1102431">
                  <a:extLst>
                    <a:ext uri="{9D8B030D-6E8A-4147-A177-3AD203B41FA5}">
                      <a16:colId xmlns:a16="http://schemas.microsoft.com/office/drawing/2014/main" val="1383875655"/>
                    </a:ext>
                  </a:extLst>
                </a:gridCol>
                <a:gridCol w="1236349">
                  <a:extLst>
                    <a:ext uri="{9D8B030D-6E8A-4147-A177-3AD203B41FA5}">
                      <a16:colId xmlns:a16="http://schemas.microsoft.com/office/drawing/2014/main" val="627380334"/>
                    </a:ext>
                  </a:extLst>
                </a:gridCol>
                <a:gridCol w="875479">
                  <a:extLst>
                    <a:ext uri="{9D8B030D-6E8A-4147-A177-3AD203B41FA5}">
                      <a16:colId xmlns:a16="http://schemas.microsoft.com/office/drawing/2014/main" val="390515887"/>
                    </a:ext>
                  </a:extLst>
                </a:gridCol>
                <a:gridCol w="885738">
                  <a:extLst>
                    <a:ext uri="{9D8B030D-6E8A-4147-A177-3AD203B41FA5}">
                      <a16:colId xmlns:a16="http://schemas.microsoft.com/office/drawing/2014/main" val="3740817392"/>
                    </a:ext>
                  </a:extLst>
                </a:gridCol>
              </a:tblGrid>
              <a:tr h="184048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 noProof="0" dirty="0">
                          <a:effectLst/>
                        </a:rPr>
                        <a:t> </a:t>
                      </a:r>
                      <a:endParaRPr lang="sv-S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</a:rPr>
                        <a:t>Teknikkonsulter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</a:rPr>
                        <a:t>Industrikonsulter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</a:rPr>
                        <a:t>Arkitekter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noProof="0" dirty="0">
                          <a:effectLst/>
                        </a:rPr>
                        <a:t>Annan</a:t>
                      </a:r>
                      <a:endParaRPr lang="sv-SE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855323"/>
                  </a:ext>
                </a:extLst>
              </a:tr>
              <a:tr h="221780"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b="1" u="none" strike="noStrike" noProof="0">
                          <a:effectLst/>
                        </a:rPr>
                        <a:t>Norden</a:t>
                      </a:r>
                      <a:endParaRPr lang="sv-SE" sz="1000" b="1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27 %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41 %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18 %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27 %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766315"/>
                  </a:ext>
                </a:extLst>
              </a:tr>
              <a:tr h="357271"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b="1" u="none" strike="noStrike" noProof="0">
                          <a:effectLst/>
                        </a:rPr>
                        <a:t>Övriga Europa </a:t>
                      </a:r>
                      <a:br>
                        <a:rPr lang="sv-SE" sz="1000" b="1" u="none" strike="noStrike" noProof="0">
                          <a:effectLst/>
                        </a:rPr>
                      </a:br>
                      <a:r>
                        <a:rPr lang="sv-SE" sz="1000" b="0" u="none" strike="noStrike" noProof="0">
                          <a:effectLst/>
                        </a:rPr>
                        <a:t>(exkl Norden)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15 %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35 %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16 %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15 %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544121"/>
                  </a:ext>
                </a:extLst>
              </a:tr>
              <a:tr h="221780"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b="1" u="none" strike="noStrike" noProof="0">
                          <a:effectLst/>
                        </a:rPr>
                        <a:t>Nordamerika</a:t>
                      </a:r>
                      <a:endParaRPr lang="sv-SE" sz="1000" b="1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8 %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12 %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5 %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5 %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678380"/>
                  </a:ext>
                </a:extLst>
              </a:tr>
              <a:tr h="221780"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b="1" u="none" strike="noStrike" noProof="0">
                          <a:effectLst/>
                        </a:rPr>
                        <a:t>Sydamerika</a:t>
                      </a:r>
                      <a:endParaRPr lang="sv-SE" sz="1000" b="1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3 %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6 %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&lt;1 %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&lt;1 %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077550"/>
                  </a:ext>
                </a:extLst>
              </a:tr>
              <a:tr h="221780"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b="1" u="none" strike="noStrike" noProof="0">
                          <a:effectLst/>
                        </a:rPr>
                        <a:t>Afrika</a:t>
                      </a:r>
                      <a:endParaRPr lang="sv-SE" sz="1000" b="1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&lt;1 %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&lt;1 %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&lt;1 %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458139"/>
                  </a:ext>
                </a:extLst>
              </a:tr>
              <a:tr h="221780"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b="1" u="none" strike="noStrike" noProof="0">
                          <a:effectLst/>
                        </a:rPr>
                        <a:t>Mellanöstern</a:t>
                      </a:r>
                      <a:endParaRPr lang="sv-SE" sz="1000" b="1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&lt;1 %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2 %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&lt;1 %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771599"/>
                  </a:ext>
                </a:extLst>
              </a:tr>
              <a:tr h="221780"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b="1" u="none" strike="noStrike" noProof="0">
                          <a:effectLst/>
                        </a:rPr>
                        <a:t>Asien &amp; Oceanien</a:t>
                      </a:r>
                      <a:endParaRPr lang="sv-SE" sz="1000" b="1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6 %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12 %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>
                          <a:effectLst/>
                        </a:rPr>
                        <a:t>7 %</a:t>
                      </a:r>
                      <a:endParaRPr lang="sv-SE" sz="1000" b="0" i="0" u="none" strike="noStrike" noProof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 noProof="0" dirty="0">
                          <a:effectLst/>
                        </a:rPr>
                        <a:t>10 %</a:t>
                      </a:r>
                      <a:endParaRPr lang="sv-SE" sz="1000" b="0" i="0" u="none" strike="noStrike" noProof="0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092493"/>
                  </a:ext>
                </a:extLst>
              </a:tr>
            </a:tbl>
          </a:graphicData>
        </a:graphic>
      </p:graphicFrame>
      <p:pic>
        <p:nvPicPr>
          <p:cNvPr id="9" name="Bildobjekt 8">
            <a:extLst>
              <a:ext uri="{FF2B5EF4-FFF2-40B4-BE49-F238E27FC236}">
                <a16:creationId xmlns:a16="http://schemas.microsoft.com/office/drawing/2014/main" id="{9CCEF9F3-3876-7441-AF36-F559C97D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59729">
            <a:off x="4931880" y="2198795"/>
            <a:ext cx="944057" cy="237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1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22035B-BF8D-734D-B926-717289BB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70 procent av medlemmarna har icke arvodesbaserade intäkter i någon mån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0971D9-B642-1145-8CAD-DCA307DF0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736637"/>
          </a:xfrm>
        </p:spPr>
        <p:txBody>
          <a:bodyPr/>
          <a:lstStyle/>
          <a:p>
            <a:r>
              <a:rPr lang="sv-SE" b="1" dirty="0"/>
              <a:t>Omsättning från icke arvodesbaserade intäkter</a:t>
            </a:r>
            <a:br>
              <a:rPr lang="sv-SE" dirty="0"/>
            </a:br>
            <a:r>
              <a:rPr lang="sv-SE" dirty="0"/>
              <a:t> Procent av totala omsättningen, hela branschen</a:t>
            </a:r>
          </a:p>
          <a:p>
            <a:endParaRPr lang="sv-SE" dirty="0"/>
          </a:p>
          <a:p>
            <a:endParaRPr lang="sv-SE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13">
                <a:extLst>
                  <a:ext uri="{FF2B5EF4-FFF2-40B4-BE49-F238E27FC236}">
                    <a16:creationId xmlns:a16="http://schemas.microsoft.com/office/drawing/2014/main" id="{BF2D424A-669F-EE40-BFE4-36EF0399DB2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31413079"/>
                  </p:ext>
                </p:extLst>
              </p:nvPr>
            </p:nvGraphicFramePr>
            <p:xfrm>
              <a:off x="1440916" y="2214463"/>
              <a:ext cx="9310167" cy="347619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13">
                <a:extLst>
                  <a:ext uri="{FF2B5EF4-FFF2-40B4-BE49-F238E27FC236}">
                    <a16:creationId xmlns:a16="http://schemas.microsoft.com/office/drawing/2014/main" id="{BF2D424A-669F-EE40-BFE4-36EF0399DB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916" y="2214463"/>
                <a:ext cx="9310167" cy="347619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9">
            <a:extLst>
              <a:ext uri="{FF2B5EF4-FFF2-40B4-BE49-F238E27FC236}">
                <a16:creationId xmlns:a16="http://schemas.microsoft.com/office/drawing/2014/main" id="{9EB2526C-DFD1-1E47-8BAB-4EEB42F0D50B}"/>
              </a:ext>
            </a:extLst>
          </p:cNvPr>
          <p:cNvSpPr txBox="1"/>
          <p:nvPr/>
        </p:nvSpPr>
        <p:spPr>
          <a:xfrm>
            <a:off x="4934914" y="5690661"/>
            <a:ext cx="2480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100" b="1" dirty="0"/>
              <a:t>Andel ej arvodesbaserade intäkter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E5026E93-CF91-EF42-88E3-A61939BAD9DC}"/>
              </a:ext>
            </a:extLst>
          </p:cNvPr>
          <p:cNvSpPr txBox="1"/>
          <p:nvPr/>
        </p:nvSpPr>
        <p:spPr>
          <a:xfrm>
            <a:off x="407988" y="3293259"/>
            <a:ext cx="939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100" b="1" dirty="0"/>
              <a:t>Andel av företagen</a:t>
            </a:r>
          </a:p>
        </p:txBody>
      </p:sp>
      <p:sp>
        <p:nvSpPr>
          <p:cNvPr id="7" name="Right Brace 15">
            <a:extLst>
              <a:ext uri="{FF2B5EF4-FFF2-40B4-BE49-F238E27FC236}">
                <a16:creationId xmlns:a16="http://schemas.microsoft.com/office/drawing/2014/main" id="{DDF37FD6-DEAA-2F4B-A495-782351BE1305}"/>
              </a:ext>
            </a:extLst>
          </p:cNvPr>
          <p:cNvSpPr/>
          <p:nvPr/>
        </p:nvSpPr>
        <p:spPr>
          <a:xfrm>
            <a:off x="10561780" y="2316517"/>
            <a:ext cx="189303" cy="2154616"/>
          </a:xfrm>
          <a:prstGeom prst="rightBrace">
            <a:avLst>
              <a:gd name="adj1" fmla="val 7916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5E782393-6571-5948-946C-83221247DF72}"/>
              </a:ext>
            </a:extLst>
          </p:cNvPr>
          <p:cNvSpPr txBox="1"/>
          <p:nvPr/>
        </p:nvSpPr>
        <p:spPr>
          <a:xfrm>
            <a:off x="10751083" y="3274434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100" b="1" dirty="0"/>
              <a:t>70 %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4A124CA-503C-C849-A6CA-E33CA113AED4}"/>
              </a:ext>
            </a:extLst>
          </p:cNvPr>
          <p:cNvSpPr txBox="1"/>
          <p:nvPr/>
        </p:nvSpPr>
        <p:spPr>
          <a:xfrm>
            <a:off x="6620712" y="6249814"/>
            <a:ext cx="52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 dirty="0"/>
              <a:t>Icke arvodesbaserade intäkter är tex. fastpris, serviceavtal, licenser mm. Medan arvodesbaserade intäkter är intäkter från löpande och ofta rörliga faktureringsmodeller som grundas på tid och resursanvändning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1F6D65-F649-4C47-919F-D281723FC6FA}"/>
              </a:ext>
            </a:extLst>
          </p:cNvPr>
          <p:cNvCxnSpPr>
            <a:cxnSpLocks/>
          </p:cNvCxnSpPr>
          <p:nvPr/>
        </p:nvCxnSpPr>
        <p:spPr>
          <a:xfrm flipH="1">
            <a:off x="4557729" y="4461437"/>
            <a:ext cx="600405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961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36540D-21BE-EE45-BF33-9510546F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77 procent av medlemmarna investerar i </a:t>
            </a:r>
            <a:r>
              <a:rPr lang="sv-SE" dirty="0" err="1"/>
              <a:t>FoI</a:t>
            </a:r>
            <a:r>
              <a:rPr lang="sv-SE" dirty="0"/>
              <a:t> (forskning och innovation)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505D28-0EFD-E84B-87CC-F4BAD3893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6" y="1020726"/>
            <a:ext cx="11590473" cy="619815"/>
          </a:xfrm>
        </p:spPr>
        <p:txBody>
          <a:bodyPr/>
          <a:lstStyle/>
          <a:p>
            <a:r>
              <a:rPr lang="sv-SE" b="1" dirty="0"/>
              <a:t>Andel </a:t>
            </a:r>
            <a:r>
              <a:rPr lang="sv-SE" b="1" dirty="0" err="1"/>
              <a:t>FoI</a:t>
            </a:r>
            <a:r>
              <a:rPr lang="sv-SE" b="1" dirty="0"/>
              <a:t> (Forskning och Innovation)</a:t>
            </a:r>
            <a:br>
              <a:rPr lang="sv-SE" dirty="0"/>
            </a:br>
            <a:r>
              <a:rPr lang="sv-SE" dirty="0"/>
              <a:t> Procent av totala omsättningen, hela branschen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5">
                <a:extLst>
                  <a:ext uri="{FF2B5EF4-FFF2-40B4-BE49-F238E27FC236}">
                    <a16:creationId xmlns:a16="http://schemas.microsoft.com/office/drawing/2014/main" id="{5DE263C8-3FE7-234C-8D1F-342BF66956C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60931632"/>
                  </p:ext>
                </p:extLst>
              </p:nvPr>
            </p:nvGraphicFramePr>
            <p:xfrm>
              <a:off x="1440916" y="2218503"/>
              <a:ext cx="9310167" cy="347215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hart 5">
                <a:extLst>
                  <a:ext uri="{FF2B5EF4-FFF2-40B4-BE49-F238E27FC236}">
                    <a16:creationId xmlns:a16="http://schemas.microsoft.com/office/drawing/2014/main" id="{5DE263C8-3FE7-234C-8D1F-342BF66956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916" y="2218503"/>
                <a:ext cx="9310167" cy="3472158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9">
            <a:extLst>
              <a:ext uri="{FF2B5EF4-FFF2-40B4-BE49-F238E27FC236}">
                <a16:creationId xmlns:a16="http://schemas.microsoft.com/office/drawing/2014/main" id="{C40A38E7-02AD-5B49-9494-3FA40D2F655B}"/>
              </a:ext>
            </a:extLst>
          </p:cNvPr>
          <p:cNvSpPr txBox="1"/>
          <p:nvPr/>
        </p:nvSpPr>
        <p:spPr>
          <a:xfrm>
            <a:off x="5533058" y="5690661"/>
            <a:ext cx="1608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/>
              <a:t>Andel investerat i FoI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90B806E3-8314-AA40-9554-7F0D5478ABC7}"/>
              </a:ext>
            </a:extLst>
          </p:cNvPr>
          <p:cNvSpPr txBox="1"/>
          <p:nvPr/>
        </p:nvSpPr>
        <p:spPr>
          <a:xfrm>
            <a:off x="407988" y="3293259"/>
            <a:ext cx="939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dirty="0"/>
              <a:t>Andel av företagen</a:t>
            </a:r>
          </a:p>
        </p:txBody>
      </p:sp>
      <p:sp>
        <p:nvSpPr>
          <p:cNvPr id="8" name="Right Brace 2">
            <a:extLst>
              <a:ext uri="{FF2B5EF4-FFF2-40B4-BE49-F238E27FC236}">
                <a16:creationId xmlns:a16="http://schemas.microsoft.com/office/drawing/2014/main" id="{A8F4FABB-FCAE-F54D-96A8-0053E05A7ABC}"/>
              </a:ext>
            </a:extLst>
          </p:cNvPr>
          <p:cNvSpPr/>
          <p:nvPr/>
        </p:nvSpPr>
        <p:spPr>
          <a:xfrm>
            <a:off x="10652559" y="2353485"/>
            <a:ext cx="197048" cy="2348169"/>
          </a:xfrm>
          <a:prstGeom prst="rightBrace">
            <a:avLst>
              <a:gd name="adj1" fmla="val 7916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8E4A682-D093-434B-9E39-F8E8672850C9}"/>
              </a:ext>
            </a:extLst>
          </p:cNvPr>
          <p:cNvSpPr txBox="1"/>
          <p:nvPr/>
        </p:nvSpPr>
        <p:spPr>
          <a:xfrm>
            <a:off x="10856912" y="3396764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>
                <a:latin typeface="+mj-lt"/>
              </a:rPr>
              <a:t>77 %</a:t>
            </a:r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6C6A7161-930A-1D45-ADDE-0EBA2C94182B}"/>
              </a:ext>
            </a:extLst>
          </p:cNvPr>
          <p:cNvCxnSpPr/>
          <p:nvPr/>
        </p:nvCxnSpPr>
        <p:spPr>
          <a:xfrm flipH="1">
            <a:off x="4783540" y="4701654"/>
            <a:ext cx="58617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253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Almega_Norma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Almega_EndLogo"/>
</p:tagLst>
</file>

<file path=ppt/theme/theme1.xml><?xml version="1.0" encoding="utf-8"?>
<a:theme xmlns:a="http://schemas.openxmlformats.org/drawingml/2006/main" name="Almega">
  <a:themeElements>
    <a:clrScheme name="Almega - Förbund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657B71"/>
      </a:accent1>
      <a:accent2>
        <a:srgbClr val="2A3B36"/>
      </a:accent2>
      <a:accent3>
        <a:srgbClr val="7F7F7F"/>
      </a:accent3>
      <a:accent4>
        <a:srgbClr val="262626"/>
      </a:accent4>
      <a:accent5>
        <a:srgbClr val="B0BFB7"/>
      </a:accent5>
      <a:accent6>
        <a:srgbClr val="455A5A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örbund.potx" id="{F54D58D8-045D-4243-B641-6DBEE3E0E5C6}" vid="{A1FCF02A-F1F1-4F5D-AF96-8D37C54DD44A}"/>
    </a:ext>
  </a:extLst>
</a:theme>
</file>

<file path=ppt/theme/theme2.xml><?xml version="1.0" encoding="utf-8"?>
<a:theme xmlns:a="http://schemas.openxmlformats.org/drawingml/2006/main" name="Office Theme">
  <a:themeElements>
    <a:clrScheme name="Almega - Förbund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657B71"/>
      </a:accent1>
      <a:accent2>
        <a:srgbClr val="2A3B36"/>
      </a:accent2>
      <a:accent3>
        <a:srgbClr val="7F7F7F"/>
      </a:accent3>
      <a:accent4>
        <a:srgbClr val="262626"/>
      </a:accent4>
      <a:accent5>
        <a:srgbClr val="B0BFB7"/>
      </a:accent5>
      <a:accent6>
        <a:srgbClr val="455A5A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lmega - Förbund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657B71"/>
      </a:accent1>
      <a:accent2>
        <a:srgbClr val="2A3B36"/>
      </a:accent2>
      <a:accent3>
        <a:srgbClr val="7F7F7F"/>
      </a:accent3>
      <a:accent4>
        <a:srgbClr val="262626"/>
      </a:accent4>
      <a:accent5>
        <a:srgbClr val="B0BFB7"/>
      </a:accent5>
      <a:accent6>
        <a:srgbClr val="455A5A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1B5BABC2062046A3A6C7BA83E1064C" ma:contentTypeVersion="10" ma:contentTypeDescription="Skapa ett nytt dokument." ma:contentTypeScope="" ma:versionID="558cb83ec7cdb221a774d0b7d86f73e5">
  <xsd:schema xmlns:xsd="http://www.w3.org/2001/XMLSchema" xmlns:xs="http://www.w3.org/2001/XMLSchema" xmlns:p="http://schemas.microsoft.com/office/2006/metadata/properties" xmlns:ns3="17798c2e-8ec6-411a-92bf-42cada8c5360" targetNamespace="http://schemas.microsoft.com/office/2006/metadata/properties" ma:root="true" ma:fieldsID="0ebfa375b3427caae85372d13753e19e" ns3:_="">
    <xsd:import namespace="17798c2e-8ec6-411a-92bf-42cada8c53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98c2e-8ec6-411a-92bf-42cada8c53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ABDA6A-1F6C-4B42-8544-08E5AE6AC91F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17798c2e-8ec6-411a-92bf-42cada8c5360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8DCA370-3D7E-423A-A625-328FC6152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798c2e-8ec6-411a-92bf-42cada8c5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Förbund</Template>
  <TotalTime>493</TotalTime>
  <Words>1703</Words>
  <Application>Microsoft Office PowerPoint</Application>
  <PresentationFormat>Bredbild</PresentationFormat>
  <Paragraphs>415</Paragraphs>
  <Slides>42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45" baseType="lpstr">
      <vt:lpstr>Almega Sans</vt:lpstr>
      <vt:lpstr>Arial</vt:lpstr>
      <vt:lpstr>Almega</vt:lpstr>
      <vt:lpstr>Insikt</vt:lpstr>
      <vt:lpstr>Inledning</vt:lpstr>
      <vt:lpstr>178 medlemsföretag medverkade i den första utgåvan av Insikt</vt:lpstr>
      <vt:lpstr>Innehållsförteckning</vt:lpstr>
      <vt:lpstr>PowerPoint-presentation</vt:lpstr>
      <vt:lpstr>90 procent av medlemsföretagen har 90-100 procent av sina intäkter inom Sverige</vt:lpstr>
      <vt:lpstr>36 procent av medlemsföretagen exporterar</vt:lpstr>
      <vt:lpstr>70 procent av medlemmarna har icke arvodesbaserade intäkter i någon mån</vt:lpstr>
      <vt:lpstr>77 procent av medlemmarna investerar i FoI (forskning och innovation)</vt:lpstr>
      <vt:lpstr>86 procent av medlemsföretagen har ett skriftligt kvalitetssäkringsförfarande</vt:lpstr>
      <vt:lpstr>80 procent av medlemsföretagen har interna processer för deras hållbarhetsarbete medan 70 procent erbjuder hållbara produkter/tjänster</vt:lpstr>
      <vt:lpstr>42 procent av medlemsföretagen har en digital strategi och 48 procent jobbar med Big Data</vt:lpstr>
      <vt:lpstr>PowerPoint-presentation</vt:lpstr>
      <vt:lpstr>Industrikonsulterna har i genomsnitt de största kundprojekten</vt:lpstr>
      <vt:lpstr>97 procent av medlemsföretagen jobbar mot privata företag</vt:lpstr>
      <vt:lpstr>59 procent av medlemmarnas egna omsättning är från privata aktörer</vt:lpstr>
      <vt:lpstr>Teknikkonsulterna har störst andel egen omsättning från offentlig sektor </vt:lpstr>
      <vt:lpstr>PowerPoint-presentation</vt:lpstr>
      <vt:lpstr>Två tredjedelar av medlemsföretagens anställda är män</vt:lpstr>
      <vt:lpstr>Arkitektföretagen har fler kvinnliga anställda än män</vt:lpstr>
      <vt:lpstr>73 procent av medlemsföretagens chefer är män</vt:lpstr>
      <vt:lpstr>Hos arkitekterna är fördelningen mellan cheferna 52/48</vt:lpstr>
      <vt:lpstr>Snittålder för medlemsföretagens anställda ligger inom spannet 30-44 år</vt:lpstr>
      <vt:lpstr>Arkitekter har högst antal årliga sjukdagar per medarbetare</vt:lpstr>
      <vt:lpstr>Medlemsföretagen tror på en återkomst till kontoret efter pandemin</vt:lpstr>
      <vt:lpstr>PowerPoint-presentation</vt:lpstr>
      <vt:lpstr>Industrikonsulterna har störst andel icke arvodesbaserade intäkter</vt:lpstr>
      <vt:lpstr>FoI investeringarna ligger mellan 1-4 procent</vt:lpstr>
      <vt:lpstr>43 procent av medlemsföretagen har en lokalkostnad på 5-9 procent av de totala kostnaderna</vt:lpstr>
      <vt:lpstr>78 procent av medlemsföretagen har en IT-kostnad på  1-9 procent av de totala kostnaderna</vt:lpstr>
      <vt:lpstr>Den största andelen av medlemsföretagens omsättning  kommer från egen produktion</vt:lpstr>
      <vt:lpstr>60 procent av medlemsföretagen har kunder inom bygg och anläggning</vt:lpstr>
      <vt:lpstr>28 procent av medlemmarnas egen omsättning kommer från industrin</vt:lpstr>
      <vt:lpstr>Majoriteten av medlemmarnas kunder är verksamma inom Industri, bygg &amp; fastigheter</vt:lpstr>
      <vt:lpstr>84 procent av medlemsföretagens anställda är ingenjörer,   arkitekter eller forskare</vt:lpstr>
      <vt:lpstr>56 procent av medlemsföretagens anställda har jobbat 5-14 år  hos nuvarande arbetsgivare  </vt:lpstr>
      <vt:lpstr>Medlemsföretagens personalomsättning ligger på 7 procent</vt:lpstr>
      <vt:lpstr>72 procent av medlemsföretagen har utbildningskostnader mellan 0-5 procent av de totala kostnaderna</vt:lpstr>
      <vt:lpstr>Arkitekterna tror mest på en återkomst till kontoret</vt:lpstr>
      <vt:lpstr>PowerPoint-presentation</vt:lpstr>
      <vt:lpstr>Benchmark mot Danmark 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Instruktioner Dold sida, visas inte vid utskrift</dc:title>
  <dc:creator>Linnea Kvist</dc:creator>
  <cp:lastModifiedBy>Linnea Kvist</cp:lastModifiedBy>
  <cp:revision>55</cp:revision>
  <dcterms:created xsi:type="dcterms:W3CDTF">2021-06-11T09:15:41Z</dcterms:created>
  <dcterms:modified xsi:type="dcterms:W3CDTF">2021-06-16T13:10:39Z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0x010100261B5BABC2062046A3A6C7BA83E1064C</vt:lpwstr>
  </property>
</Properties>
</file>